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6"/>
  </p:notesMasterIdLst>
  <p:sldIdLst>
    <p:sldId id="263" r:id="rId2"/>
    <p:sldId id="264" r:id="rId3"/>
    <p:sldId id="267" r:id="rId4"/>
    <p:sldId id="268" r:id="rId5"/>
    <p:sldId id="269" r:id="rId6"/>
    <p:sldId id="270" r:id="rId7"/>
    <p:sldId id="271" r:id="rId8"/>
    <p:sldId id="273" r:id="rId9"/>
    <p:sldId id="272" r:id="rId10"/>
    <p:sldId id="274"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49" r:id="rId43"/>
    <p:sldId id="350" r:id="rId44"/>
    <p:sldId id="351" r:id="rId45"/>
    <p:sldId id="352" r:id="rId46"/>
    <p:sldId id="353" r:id="rId47"/>
    <p:sldId id="355" r:id="rId48"/>
    <p:sldId id="354" r:id="rId49"/>
    <p:sldId id="357" r:id="rId50"/>
    <p:sldId id="358" r:id="rId51"/>
    <p:sldId id="359" r:id="rId52"/>
    <p:sldId id="360" r:id="rId53"/>
    <p:sldId id="361" r:id="rId54"/>
    <p:sldId id="362" r:id="rId55"/>
    <p:sldId id="363" r:id="rId56"/>
    <p:sldId id="364" r:id="rId57"/>
    <p:sldId id="365" r:id="rId58"/>
    <p:sldId id="366" r:id="rId59"/>
    <p:sldId id="367" r:id="rId60"/>
    <p:sldId id="437" r:id="rId61"/>
    <p:sldId id="368" r:id="rId62"/>
    <p:sldId id="369" r:id="rId63"/>
    <p:sldId id="370" r:id="rId64"/>
    <p:sldId id="371" r:id="rId65"/>
    <p:sldId id="372" r:id="rId66"/>
    <p:sldId id="373" r:id="rId67"/>
    <p:sldId id="374" r:id="rId68"/>
    <p:sldId id="435" r:id="rId69"/>
    <p:sldId id="375" r:id="rId70"/>
    <p:sldId id="458" r:id="rId71"/>
    <p:sldId id="378" r:id="rId72"/>
    <p:sldId id="379" r:id="rId73"/>
    <p:sldId id="380" r:id="rId74"/>
    <p:sldId id="381" r:id="rId75"/>
    <p:sldId id="382" r:id="rId76"/>
    <p:sldId id="383" r:id="rId77"/>
    <p:sldId id="384" r:id="rId78"/>
    <p:sldId id="385" r:id="rId79"/>
    <p:sldId id="386" r:id="rId80"/>
    <p:sldId id="387" r:id="rId81"/>
    <p:sldId id="388" r:id="rId82"/>
    <p:sldId id="390" r:id="rId83"/>
    <p:sldId id="391" r:id="rId84"/>
    <p:sldId id="389"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418" r:id="rId112"/>
    <p:sldId id="419" r:id="rId113"/>
    <p:sldId id="421" r:id="rId114"/>
    <p:sldId id="420" r:id="rId115"/>
    <p:sldId id="459" r:id="rId116"/>
    <p:sldId id="423" r:id="rId117"/>
    <p:sldId id="424" r:id="rId118"/>
    <p:sldId id="425" r:id="rId119"/>
    <p:sldId id="426" r:id="rId120"/>
    <p:sldId id="427" r:id="rId121"/>
    <p:sldId id="428" r:id="rId122"/>
    <p:sldId id="429" r:id="rId123"/>
    <p:sldId id="430" r:id="rId124"/>
    <p:sldId id="431" r:id="rId125"/>
    <p:sldId id="438" r:id="rId126"/>
    <p:sldId id="439" r:id="rId127"/>
    <p:sldId id="440" r:id="rId128"/>
    <p:sldId id="441"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456" r:id="rId143"/>
    <p:sldId id="457" r:id="rId144"/>
    <p:sldId id="257" r:id="rId145"/>
  </p:sldIdLst>
  <p:sldSz cx="9144000" cy="6858000" type="screen4x3"/>
  <p:notesSz cx="6858000" cy="9144000"/>
  <p:embeddedFontLst>
    <p:embeddedFont>
      <p:font typeface="Wingdings 2" panose="05020102010507070707" pitchFamily="18" charset="2"/>
      <p:regular r:id="rId147"/>
    </p:embeddedFont>
    <p:embeddedFont>
      <p:font typeface="楷体" panose="02010609060101010101" pitchFamily="49" charset="-122"/>
      <p:regular r:id="rId148"/>
    </p:embeddedFont>
    <p:embeddedFont>
      <p:font typeface="华文行楷" panose="02010800040101010101" pitchFamily="2" charset="-122"/>
      <p:regular r:id="rId149"/>
    </p:embeddedFont>
    <p:embeddedFont>
      <p:font typeface="微软雅黑" panose="020B0503020204020204" pitchFamily="34" charset="-122"/>
      <p:regular r:id="rId150"/>
      <p:bold r:id="rId151"/>
    </p:embeddedFont>
    <p:embeddedFont>
      <p:font typeface="Consolas" panose="020B0609020204030204" pitchFamily="49" charset="0"/>
      <p:regular r:id="rId152"/>
      <p:bold r:id="rId153"/>
      <p:italic r:id="rId154"/>
      <p:boldItalic r:id="rId155"/>
    </p:embeddedFont>
    <p:embeddedFont>
      <p:font typeface="Calibri" panose="020F0502020204030204" pitchFamily="34" charset="0"/>
      <p:regular r:id="rId156"/>
      <p:bold r:id="rId157"/>
      <p:italic r:id="rId158"/>
      <p:boldItalic r:id="rId159"/>
    </p:embeddedFont>
    <p:embeddedFont>
      <p:font typeface="黑体" panose="02010609060101010101" pitchFamily="49" charset="-122"/>
      <p:regular r:id="rId160"/>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ihai Li" initials="WH L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0298"/>
    <a:srgbClr val="AA02AA"/>
    <a:srgbClr val="8B038B"/>
    <a:srgbClr val="DE5500"/>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89" autoAdjust="0"/>
    <p:restoredTop sz="89038" autoAdjust="0"/>
  </p:normalViewPr>
  <p:slideViewPr>
    <p:cSldViewPr>
      <p:cViewPr varScale="1">
        <p:scale>
          <a:sx n="67" d="100"/>
          <a:sy n="67" d="100"/>
        </p:scale>
        <p:origin x="1200"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notesViewPr>
    <p:cSldViewPr>
      <p:cViewPr varScale="1">
        <p:scale>
          <a:sx n="58" d="100"/>
          <a:sy n="58" d="100"/>
        </p:scale>
        <p:origin x="-25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2.fntdata"/><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9.fntdata"/></Relationships>
</file>

<file path=ppt/diagrams/_rels/data1.xml.rels><?xml version="1.0" encoding="UTF-8" standalone="yes"?>
<Relationships xmlns="http://schemas.openxmlformats.org/package/2006/relationships"><Relationship Id="rId1"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9FF03-0245-4DF6-A76F-BBFE323AAD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E8A794B-ADF9-4E03-B786-A50F92892635}">
      <dgm:prSet/>
      <dgm:spPr/>
      <dgm:t>
        <a:bodyPr/>
        <a:lstStyle/>
        <a:p>
          <a:pPr rtl="0"/>
          <a:r>
            <a:rPr lang="zh-CN" dirty="0" smtClean="0">
              <a:latin typeface="微软雅黑" panose="020B0503020204020204" pitchFamily="34" charset="-122"/>
              <a:ea typeface="微软雅黑" panose="020B0503020204020204" pitchFamily="34" charset="-122"/>
            </a:rPr>
            <a:t>第一节 数据加密标准</a:t>
          </a:r>
          <a:r>
            <a:rPr lang="en-US" dirty="0" smtClean="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dgm:t>
    </dgm:pt>
    <dgm:pt modelId="{5D83FEE7-65C3-4250-BEDA-C7CE651DB54C}" type="parTrans" cxnId="{CB5DC824-B6A5-445C-A889-8E0D7B838388}">
      <dgm:prSet/>
      <dgm:spPr/>
      <dgm:t>
        <a:bodyPr/>
        <a:lstStyle/>
        <a:p>
          <a:endParaRPr lang="zh-CN" altLang="en-US">
            <a:latin typeface="微软雅黑" panose="020B0503020204020204" pitchFamily="34" charset="-122"/>
            <a:ea typeface="微软雅黑" panose="020B0503020204020204" pitchFamily="34" charset="-122"/>
          </a:endParaRPr>
        </a:p>
      </dgm:t>
    </dgm:pt>
    <dgm:pt modelId="{0B4159D5-1972-4C92-97C0-2E9B48436503}" type="sibTrans" cxnId="{CB5DC824-B6A5-445C-A889-8E0D7B838388}">
      <dgm:prSet/>
      <dgm:spPr/>
      <dgm:t>
        <a:bodyPr/>
        <a:lstStyle/>
        <a:p>
          <a:endParaRPr lang="zh-CN" altLang="en-US">
            <a:latin typeface="微软雅黑" panose="020B0503020204020204" pitchFamily="34" charset="-122"/>
            <a:ea typeface="微软雅黑" panose="020B0503020204020204" pitchFamily="34" charset="-122"/>
          </a:endParaRPr>
        </a:p>
      </dgm:t>
    </dgm:pt>
    <dgm:pt modelId="{47E78822-4AB0-4992-B780-11B54AE6D06C}">
      <dgm:prSet/>
      <dgm:spPr/>
      <dgm:t>
        <a:bodyPr/>
        <a:lstStyle/>
        <a:p>
          <a:pPr rtl="0"/>
          <a:r>
            <a:rPr lang="en-US" dirty="0" err="1" smtClean="0">
              <a:latin typeface="微软雅黑" panose="020B0503020204020204" pitchFamily="34" charset="-122"/>
              <a:ea typeface="微软雅黑" panose="020B0503020204020204" pitchFamily="34" charset="-122"/>
            </a:rPr>
            <a:t>Feistel</a:t>
          </a:r>
          <a:r>
            <a:rPr lang="zh-CN" dirty="0" smtClean="0">
              <a:latin typeface="微软雅黑" panose="020B0503020204020204" pitchFamily="34" charset="-122"/>
              <a:ea typeface="微软雅黑" panose="020B0503020204020204" pitchFamily="34" charset="-122"/>
            </a:rPr>
            <a:t>框架</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DES</a:t>
          </a:r>
          <a:r>
            <a:rPr lang="zh-CN" dirty="0" smtClean="0">
              <a:latin typeface="微软雅黑" panose="020B0503020204020204" pitchFamily="34" charset="-122"/>
              <a:ea typeface="微软雅黑" panose="020B0503020204020204" pitchFamily="34" charset="-122"/>
            </a:rPr>
            <a:t>结构、原理</a:t>
          </a:r>
          <a:r>
            <a:rPr lang="zh-CN" altLang="en-US" dirty="0" smtClean="0">
              <a:latin typeface="微软雅黑" panose="020B0503020204020204" pitchFamily="34" charset="-122"/>
              <a:ea typeface="微软雅黑" panose="020B0503020204020204" pitchFamily="34" charset="-122"/>
            </a:rPr>
            <a:t>、安全性</a:t>
          </a:r>
          <a:endParaRPr lang="zh-CN" dirty="0">
            <a:latin typeface="微软雅黑" panose="020B0503020204020204" pitchFamily="34" charset="-122"/>
            <a:ea typeface="微软雅黑" panose="020B0503020204020204" pitchFamily="34" charset="-122"/>
          </a:endParaRPr>
        </a:p>
      </dgm:t>
    </dgm:pt>
    <dgm:pt modelId="{36986927-3FAA-4371-9828-D7AAB5BC0D27}" type="parTrans" cxnId="{B76EE31C-8F78-4525-91E1-D83CD098933E}">
      <dgm:prSet/>
      <dgm:spPr/>
      <dgm:t>
        <a:bodyPr/>
        <a:lstStyle/>
        <a:p>
          <a:endParaRPr lang="zh-CN" altLang="en-US">
            <a:latin typeface="微软雅黑" panose="020B0503020204020204" pitchFamily="34" charset="-122"/>
            <a:ea typeface="微软雅黑" panose="020B0503020204020204" pitchFamily="34" charset="-122"/>
          </a:endParaRPr>
        </a:p>
      </dgm:t>
    </dgm:pt>
    <dgm:pt modelId="{A7F9041E-E91C-439B-85A8-CE71EB7E5038}" type="sibTrans" cxnId="{B76EE31C-8F78-4525-91E1-D83CD098933E}">
      <dgm:prSet/>
      <dgm:spPr/>
      <dgm:t>
        <a:bodyPr/>
        <a:lstStyle/>
        <a:p>
          <a:endParaRPr lang="zh-CN" altLang="en-US">
            <a:latin typeface="微软雅黑" panose="020B0503020204020204" pitchFamily="34" charset="-122"/>
            <a:ea typeface="微软雅黑" panose="020B0503020204020204" pitchFamily="34" charset="-122"/>
          </a:endParaRPr>
        </a:p>
      </dgm:t>
    </dgm:pt>
    <dgm:pt modelId="{4A3D979A-9840-4A02-BFB7-12D42B748F52}">
      <dgm:prSet/>
      <dgm:spPr/>
      <dgm:t>
        <a:bodyPr/>
        <a:lstStyle/>
        <a:p>
          <a:pPr rtl="0"/>
          <a:r>
            <a:rPr lang="zh-CN" dirty="0" smtClean="0">
              <a:latin typeface="微软雅黑" panose="020B0503020204020204" pitchFamily="34" charset="-122"/>
              <a:ea typeface="微软雅黑" panose="020B0503020204020204" pitchFamily="34" charset="-122"/>
            </a:rPr>
            <a:t>第</a:t>
          </a:r>
          <a:r>
            <a:rPr lang="zh-CN" altLang="en-US" dirty="0" smtClean="0">
              <a:latin typeface="微软雅黑" panose="020B0503020204020204" pitchFamily="34" charset="-122"/>
              <a:ea typeface="微软雅黑" panose="020B0503020204020204" pitchFamily="34" charset="-122"/>
            </a:rPr>
            <a:t>二</a:t>
          </a:r>
          <a:r>
            <a:rPr lang="zh-CN" dirty="0" smtClean="0">
              <a:latin typeface="微软雅黑" panose="020B0503020204020204" pitchFamily="34" charset="-122"/>
              <a:ea typeface="微软雅黑" panose="020B0503020204020204" pitchFamily="34" charset="-122"/>
            </a:rPr>
            <a:t>节 高级加密标准</a:t>
          </a:r>
          <a:r>
            <a:rPr lang="en-US" dirty="0" smtClean="0">
              <a:latin typeface="微软雅黑" panose="020B0503020204020204" pitchFamily="34" charset="-122"/>
              <a:ea typeface="微软雅黑" panose="020B0503020204020204" pitchFamily="34" charset="-122"/>
            </a:rPr>
            <a:t>AES</a:t>
          </a:r>
          <a:endParaRPr lang="zh-CN"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8D43B21-E54B-4EB5-8C7E-5C8C548EC03E}" type="parTrans" cxnId="{CCC381A9-0CCA-4A41-AFE7-531BFBC116C2}">
      <dgm:prSet/>
      <dgm:spPr/>
      <dgm:t>
        <a:bodyPr/>
        <a:lstStyle/>
        <a:p>
          <a:endParaRPr lang="zh-CN" altLang="en-US">
            <a:latin typeface="微软雅黑" panose="020B0503020204020204" pitchFamily="34" charset="-122"/>
            <a:ea typeface="微软雅黑" panose="020B0503020204020204" pitchFamily="34" charset="-122"/>
          </a:endParaRPr>
        </a:p>
      </dgm:t>
    </dgm:pt>
    <dgm:pt modelId="{C7260A18-76CF-4DB0-8B5B-4385196F1B89}" type="sibTrans" cxnId="{CCC381A9-0CCA-4A41-AFE7-531BFBC116C2}">
      <dgm:prSet/>
      <dgm:spPr/>
      <dgm:t>
        <a:bodyPr/>
        <a:lstStyle/>
        <a:p>
          <a:endParaRPr lang="zh-CN" altLang="en-US">
            <a:latin typeface="微软雅黑" panose="020B0503020204020204" pitchFamily="34" charset="-122"/>
            <a:ea typeface="微软雅黑" panose="020B0503020204020204" pitchFamily="34" charset="-122"/>
          </a:endParaRPr>
        </a:p>
      </dgm:t>
    </dgm:pt>
    <dgm:pt modelId="{9D159CAE-41D5-476A-8B8B-00D4807284B3}">
      <dgm:prSet/>
      <dgm:spPr/>
      <dgm:t>
        <a:bodyPr/>
        <a:lstStyle/>
        <a:p>
          <a:pPr rtl="0"/>
          <a:r>
            <a:rPr lang="zh-CN" altLang="en-US" dirty="0" smtClean="0">
              <a:latin typeface="微软雅黑" panose="020B0503020204020204" pitchFamily="34" charset="-122"/>
              <a:ea typeface="微软雅黑" panose="020B0503020204020204" pitchFamily="34" charset="-122"/>
            </a:rPr>
            <a:t>结构、实现方式</a:t>
          </a:r>
          <a:endParaRPr lang="zh-CN" altLang="en-US" dirty="0">
            <a:latin typeface="微软雅黑" panose="020B0503020204020204" pitchFamily="34" charset="-122"/>
            <a:ea typeface="微软雅黑" panose="020B0503020204020204" pitchFamily="34" charset="-122"/>
          </a:endParaRPr>
        </a:p>
      </dgm:t>
    </dgm:pt>
    <dgm:pt modelId="{2701EEA2-3E96-42B6-B177-C6323C454240}" type="parTrans" cxnId="{7388668E-8FC3-43CD-8B90-5BE26363C5A5}">
      <dgm:prSet/>
      <dgm:spPr/>
      <dgm:t>
        <a:bodyPr/>
        <a:lstStyle/>
        <a:p>
          <a:endParaRPr lang="zh-CN" altLang="en-US">
            <a:latin typeface="微软雅黑" panose="020B0503020204020204" pitchFamily="34" charset="-122"/>
            <a:ea typeface="微软雅黑" panose="020B0503020204020204" pitchFamily="34" charset="-122"/>
          </a:endParaRPr>
        </a:p>
      </dgm:t>
    </dgm:pt>
    <dgm:pt modelId="{7C8A4625-BE3E-4F4B-BD96-FE0039FDAD71}" type="sibTrans" cxnId="{7388668E-8FC3-43CD-8B90-5BE26363C5A5}">
      <dgm:prSet/>
      <dgm:spPr/>
      <dgm:t>
        <a:bodyPr/>
        <a:lstStyle/>
        <a:p>
          <a:endParaRPr lang="zh-CN" altLang="en-US">
            <a:latin typeface="微软雅黑" panose="020B0503020204020204" pitchFamily="34" charset="-122"/>
            <a:ea typeface="微软雅黑" panose="020B0503020204020204" pitchFamily="34" charset="-122"/>
          </a:endParaRPr>
        </a:p>
      </dgm:t>
    </dgm:pt>
    <dgm:pt modelId="{216D5EDE-9DDC-4836-8BAA-39BEB3766E8D}">
      <dgm:prSet/>
      <dgm:spPr/>
      <dgm:t>
        <a:bodyPr/>
        <a:lstStyle/>
        <a:p>
          <a:pPr rtl="0"/>
          <a:r>
            <a:rPr lang="zh-CN" altLang="en-US" dirty="0" smtClean="0">
              <a:latin typeface="微软雅黑" panose="020B0503020204020204" pitchFamily="34" charset="-122"/>
              <a:ea typeface="微软雅黑" panose="020B0503020204020204" pitchFamily="34" charset="-122"/>
            </a:rPr>
            <a:t>第三节 分组密码工作模式</a:t>
          </a:r>
          <a:endParaRPr lang="zh-CN" altLang="en-US" dirty="0">
            <a:latin typeface="微软雅黑" panose="020B0503020204020204" pitchFamily="34" charset="-122"/>
            <a:ea typeface="微软雅黑" panose="020B0503020204020204" pitchFamily="34" charset="-122"/>
          </a:endParaRPr>
        </a:p>
      </dgm:t>
    </dgm:pt>
    <dgm:pt modelId="{1BECE8F0-F2CE-415A-BB24-BA8DC2AB099D}" type="parTrans" cxnId="{EEA93EDF-E23B-4190-AF41-86DE9EBFB703}">
      <dgm:prSet/>
      <dgm:spPr/>
      <dgm:t>
        <a:bodyPr/>
        <a:lstStyle/>
        <a:p>
          <a:endParaRPr lang="zh-CN" altLang="en-US">
            <a:latin typeface="微软雅黑" panose="020B0503020204020204" pitchFamily="34" charset="-122"/>
            <a:ea typeface="微软雅黑" panose="020B0503020204020204" pitchFamily="34" charset="-122"/>
          </a:endParaRPr>
        </a:p>
      </dgm:t>
    </dgm:pt>
    <dgm:pt modelId="{6896AF39-9BF8-4130-99CC-0538421355A1}" type="sibTrans" cxnId="{EEA93EDF-E23B-4190-AF41-86DE9EBFB703}">
      <dgm:prSet/>
      <dgm:spPr/>
      <dgm:t>
        <a:bodyPr/>
        <a:lstStyle/>
        <a:p>
          <a:endParaRPr lang="zh-CN" altLang="en-US">
            <a:latin typeface="微软雅黑" panose="020B0503020204020204" pitchFamily="34" charset="-122"/>
            <a:ea typeface="微软雅黑" panose="020B0503020204020204" pitchFamily="34" charset="-122"/>
          </a:endParaRPr>
        </a:p>
      </dgm:t>
    </dgm:pt>
    <dgm:pt modelId="{81FBCFBA-6153-485A-BFA6-E0CDD555F4D9}">
      <dgm:prSet/>
      <dgm:spPr/>
      <dgm:t>
        <a:bodyPr/>
        <a:lstStyle/>
        <a:p>
          <a:pPr rtl="0"/>
          <a:r>
            <a:rPr lang="en-US" dirty="0" smtClean="0">
              <a:latin typeface="微软雅黑" panose="020B0503020204020204" pitchFamily="34" charset="-122"/>
              <a:ea typeface="微软雅黑" panose="020B0503020204020204" pitchFamily="34" charset="-122"/>
            </a:rPr>
            <a:t>ECB</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CBC</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CFB</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OFB</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CTR</a:t>
          </a:r>
          <a:r>
            <a:rPr lang="zh-CN" altLang="en-US" dirty="0" smtClean="0">
              <a:latin typeface="微软雅黑" panose="020B0503020204020204" pitchFamily="34" charset="-122"/>
              <a:ea typeface="微软雅黑" panose="020B0503020204020204" pitchFamily="34" charset="-122"/>
            </a:rPr>
            <a:t>；</a:t>
          </a:r>
          <a:r>
            <a:rPr lang="zh-CN" dirty="0" smtClean="0">
              <a:latin typeface="微软雅黑" panose="020B0503020204020204" pitchFamily="34" charset="-122"/>
              <a:ea typeface="微软雅黑" panose="020B0503020204020204" pitchFamily="34" charset="-122"/>
            </a:rPr>
            <a:t>分组填充</a:t>
          </a:r>
          <a:endParaRPr lang="zh-CN" altLang="en-US" dirty="0">
            <a:latin typeface="微软雅黑" panose="020B0503020204020204" pitchFamily="34" charset="-122"/>
            <a:ea typeface="微软雅黑" panose="020B0503020204020204" pitchFamily="34" charset="-122"/>
          </a:endParaRPr>
        </a:p>
      </dgm:t>
    </dgm:pt>
    <dgm:pt modelId="{BAA1D117-1131-4F59-B3DA-5FB20E3C0DB5}" type="parTrans" cxnId="{095B5B1E-5E1C-40F4-920F-3FA7CB80833C}">
      <dgm:prSet/>
      <dgm:spPr/>
      <dgm:t>
        <a:bodyPr/>
        <a:lstStyle/>
        <a:p>
          <a:endParaRPr lang="zh-CN" altLang="en-US">
            <a:latin typeface="微软雅黑" panose="020B0503020204020204" pitchFamily="34" charset="-122"/>
            <a:ea typeface="微软雅黑" panose="020B0503020204020204" pitchFamily="34" charset="-122"/>
          </a:endParaRPr>
        </a:p>
      </dgm:t>
    </dgm:pt>
    <dgm:pt modelId="{E38384A2-6D04-44BC-AED4-845EA2AE196C}" type="sibTrans" cxnId="{095B5B1E-5E1C-40F4-920F-3FA7CB80833C}">
      <dgm:prSet/>
      <dgm:spPr/>
      <dgm:t>
        <a:bodyPr/>
        <a:lstStyle/>
        <a:p>
          <a:endParaRPr lang="zh-CN" altLang="en-US">
            <a:latin typeface="微软雅黑" panose="020B0503020204020204" pitchFamily="34" charset="-122"/>
            <a:ea typeface="微软雅黑" panose="020B0503020204020204" pitchFamily="34" charset="-122"/>
          </a:endParaRPr>
        </a:p>
      </dgm:t>
    </dgm:pt>
    <dgm:pt modelId="{E8502AD1-BEAC-42F6-9DA3-A2D80191142D}">
      <dgm:prSet/>
      <dgm:spPr/>
      <dgm:t>
        <a:bodyPr/>
        <a:lstStyle/>
        <a:p>
          <a:pPr rtl="0"/>
          <a:r>
            <a:rPr lang="zh-CN" altLang="en-US" dirty="0" smtClean="0">
              <a:latin typeface="微软雅黑" panose="020B0503020204020204" pitchFamily="34" charset="-122"/>
              <a:ea typeface="微软雅黑" panose="020B0503020204020204" pitchFamily="34" charset="-122"/>
            </a:rPr>
            <a:t>第四节 其它分组密码标准</a:t>
          </a:r>
          <a:endParaRPr lang="zh-CN" altLang="en-US" dirty="0">
            <a:latin typeface="微软雅黑" panose="020B0503020204020204" pitchFamily="34" charset="-122"/>
            <a:ea typeface="微软雅黑" panose="020B0503020204020204" pitchFamily="34" charset="-122"/>
          </a:endParaRPr>
        </a:p>
      </dgm:t>
    </dgm:pt>
    <dgm:pt modelId="{474E1113-DA79-4B9A-80B6-5BE4C26BFB42}" type="parTrans" cxnId="{F2B51169-5915-4087-980F-04D3016CE7DA}">
      <dgm:prSet/>
      <dgm:spPr/>
      <dgm:t>
        <a:bodyPr/>
        <a:lstStyle/>
        <a:p>
          <a:endParaRPr lang="zh-CN" altLang="en-US">
            <a:latin typeface="微软雅黑" panose="020B0503020204020204" pitchFamily="34" charset="-122"/>
            <a:ea typeface="微软雅黑" panose="020B0503020204020204" pitchFamily="34" charset="-122"/>
          </a:endParaRPr>
        </a:p>
      </dgm:t>
    </dgm:pt>
    <dgm:pt modelId="{07857D65-76F5-44CD-9AA5-01146CE9FF98}" type="sibTrans" cxnId="{F2B51169-5915-4087-980F-04D3016CE7DA}">
      <dgm:prSet/>
      <dgm:spPr/>
      <dgm:t>
        <a:bodyPr/>
        <a:lstStyle/>
        <a:p>
          <a:endParaRPr lang="zh-CN" altLang="en-US">
            <a:latin typeface="微软雅黑" panose="020B0503020204020204" pitchFamily="34" charset="-122"/>
            <a:ea typeface="微软雅黑" panose="020B0503020204020204" pitchFamily="34" charset="-122"/>
          </a:endParaRPr>
        </a:p>
      </dgm:t>
    </dgm:pt>
    <dgm:pt modelId="{1B81FF6E-8352-4CCC-BCCA-9C0587680D0B}">
      <dgm:prSet/>
      <dgm:spPr/>
      <dgm:t>
        <a:bodyPr/>
        <a:lstStyle/>
        <a:p>
          <a:pPr rtl="0"/>
          <a:r>
            <a:rPr lang="en-US" dirty="0" smtClean="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DES</a:t>
          </a:r>
          <a:r>
            <a:rPr lang="zh-CN" altLang="en-US" dirty="0" smtClean="0">
              <a:latin typeface="微软雅黑" panose="020B0503020204020204" pitchFamily="34" charset="-122"/>
              <a:ea typeface="微软雅黑" panose="020B0503020204020204" pitchFamily="34" charset="-122"/>
            </a:rPr>
            <a:t>、</a:t>
          </a:r>
          <a:r>
            <a:rPr lang="zh-CN" dirty="0" smtClean="0">
              <a:latin typeface="微软雅黑" panose="020B0503020204020204" pitchFamily="34" charset="-122"/>
              <a:ea typeface="微软雅黑" panose="020B0503020204020204" pitchFamily="34" charset="-122"/>
            </a:rPr>
            <a:t>中间相遇攻击</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3DES</a:t>
          </a:r>
          <a:endParaRPr lang="zh-CN" dirty="0">
            <a:latin typeface="微软雅黑" panose="020B0503020204020204" pitchFamily="34" charset="-122"/>
            <a:ea typeface="微软雅黑" panose="020B0503020204020204" pitchFamily="34" charset="-122"/>
          </a:endParaRPr>
        </a:p>
      </dgm:t>
    </dgm:pt>
    <dgm:pt modelId="{EC6AE22F-FE4B-413E-B0C2-FD7175D0F24E}" type="parTrans" cxnId="{7FB8C9DA-8B80-4498-9B8E-8E1CDCC2A2C4}">
      <dgm:prSet/>
      <dgm:spPr/>
      <dgm:t>
        <a:bodyPr/>
        <a:lstStyle/>
        <a:p>
          <a:endParaRPr lang="zh-CN" altLang="en-US">
            <a:latin typeface="微软雅黑" panose="020B0503020204020204" pitchFamily="34" charset="-122"/>
            <a:ea typeface="微软雅黑" panose="020B0503020204020204" pitchFamily="34" charset="-122"/>
          </a:endParaRPr>
        </a:p>
      </dgm:t>
    </dgm:pt>
    <dgm:pt modelId="{F851183B-09F6-4126-8F65-894C396CF97D}" type="sibTrans" cxnId="{7FB8C9DA-8B80-4498-9B8E-8E1CDCC2A2C4}">
      <dgm:prSet/>
      <dgm:spPr/>
      <dgm:t>
        <a:bodyPr/>
        <a:lstStyle/>
        <a:p>
          <a:endParaRPr lang="zh-CN" altLang="en-US">
            <a:latin typeface="微软雅黑" panose="020B0503020204020204" pitchFamily="34" charset="-122"/>
            <a:ea typeface="微软雅黑" panose="020B0503020204020204" pitchFamily="34" charset="-122"/>
          </a:endParaRPr>
        </a:p>
      </dgm:t>
    </dgm:pt>
    <dgm:pt modelId="{DEEB8B48-126E-4F47-BFB9-E397DDFC913B}">
      <dgm:prSet/>
      <dgm:spPr/>
      <dgm:t>
        <a:bodyPr/>
        <a:lstStyle/>
        <a:p>
          <a:r>
            <a:rPr lang="en-US" dirty="0" smtClean="0">
              <a:latin typeface="微软雅黑" panose="020B0503020204020204" pitchFamily="34" charset="-122"/>
              <a:ea typeface="微软雅黑" panose="020B0503020204020204" pitchFamily="34" charset="-122"/>
            </a:rPr>
            <a:t>TDEA</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Blowfish</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IDEA</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RC5</a:t>
          </a:r>
          <a:r>
            <a:rPr lang="zh-CN"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SMS4</a:t>
          </a:r>
          <a:endParaRPr lang="zh-CN" altLang="en-US" dirty="0">
            <a:latin typeface="微软雅黑" panose="020B0503020204020204" pitchFamily="34" charset="-122"/>
            <a:ea typeface="微软雅黑" panose="020B0503020204020204" pitchFamily="34" charset="-122"/>
          </a:endParaRPr>
        </a:p>
      </dgm:t>
    </dgm:pt>
    <dgm:pt modelId="{A8616CF4-643E-4B14-8277-7E9E8CDCD896}" type="parTrans" cxnId="{29D2D476-6B2F-494D-A37C-78D88DF00517}">
      <dgm:prSet/>
      <dgm:spPr/>
      <dgm:t>
        <a:bodyPr/>
        <a:lstStyle/>
        <a:p>
          <a:endParaRPr lang="zh-CN" altLang="en-US">
            <a:latin typeface="微软雅黑" panose="020B0503020204020204" pitchFamily="34" charset="-122"/>
            <a:ea typeface="微软雅黑" panose="020B0503020204020204" pitchFamily="34" charset="-122"/>
          </a:endParaRPr>
        </a:p>
      </dgm:t>
    </dgm:pt>
    <dgm:pt modelId="{07607FEF-21BA-42D2-933B-28F9F25FBC3A}" type="sibTrans" cxnId="{29D2D476-6B2F-494D-A37C-78D88DF00517}">
      <dgm:prSet/>
      <dgm:spPr/>
      <dgm:t>
        <a:bodyPr/>
        <a:lstStyle/>
        <a:p>
          <a:endParaRPr lang="zh-CN" altLang="en-US">
            <a:latin typeface="微软雅黑" panose="020B0503020204020204" pitchFamily="34" charset="-122"/>
            <a:ea typeface="微软雅黑" panose="020B0503020204020204" pitchFamily="34" charset="-122"/>
          </a:endParaRPr>
        </a:p>
      </dgm:t>
    </dgm:pt>
    <dgm:pt modelId="{D415328A-AF28-4E92-84DA-F899E177D3FF}">
      <dgm:prSet/>
      <dgm:spPr/>
      <dgm:t>
        <a:bodyPr/>
        <a:lstStyle/>
        <a:p>
          <a:r>
            <a:rPr lang="zh-CN" altLang="en-US" dirty="0" smtClean="0">
              <a:latin typeface="微软雅黑" panose="020B0503020204020204" pitchFamily="34" charset="-122"/>
              <a:ea typeface="微软雅黑" panose="020B0503020204020204" pitchFamily="34" charset="-122"/>
            </a:rPr>
            <a:t>第五节 对称密码系统的密钥</a:t>
          </a:r>
          <a:endParaRPr lang="zh-CN" altLang="en-US" dirty="0">
            <a:latin typeface="微软雅黑" panose="020B0503020204020204" pitchFamily="34" charset="-122"/>
            <a:ea typeface="微软雅黑" panose="020B0503020204020204" pitchFamily="34" charset="-122"/>
          </a:endParaRPr>
        </a:p>
      </dgm:t>
    </dgm:pt>
    <dgm:pt modelId="{307FA3FC-920B-4DE1-B2A1-528DD97E7471}" type="parTrans" cxnId="{C251094A-6D40-405B-9A2B-3E6116602935}">
      <dgm:prSet/>
      <dgm:spPr/>
      <dgm:t>
        <a:bodyPr/>
        <a:lstStyle/>
        <a:p>
          <a:endParaRPr lang="zh-CN" altLang="en-US">
            <a:latin typeface="微软雅黑" panose="020B0503020204020204" pitchFamily="34" charset="-122"/>
            <a:ea typeface="微软雅黑" panose="020B0503020204020204" pitchFamily="34" charset="-122"/>
          </a:endParaRPr>
        </a:p>
      </dgm:t>
    </dgm:pt>
    <dgm:pt modelId="{C601B466-64D3-4303-B4E7-67165F0B1792}" type="sibTrans" cxnId="{C251094A-6D40-405B-9A2B-3E6116602935}">
      <dgm:prSet/>
      <dgm:spPr/>
      <dgm:t>
        <a:bodyPr/>
        <a:lstStyle/>
        <a:p>
          <a:endParaRPr lang="zh-CN" altLang="en-US">
            <a:latin typeface="微软雅黑" panose="020B0503020204020204" pitchFamily="34" charset="-122"/>
            <a:ea typeface="微软雅黑" panose="020B0503020204020204" pitchFamily="34" charset="-122"/>
          </a:endParaRPr>
        </a:p>
      </dgm:t>
    </dgm:pt>
    <dgm:pt modelId="{E80F562F-69FD-43B2-9086-C8991D24ABBE}">
      <dgm:prSet/>
      <dgm:spPr/>
      <dgm:t>
        <a:bodyPr/>
        <a:lstStyle/>
        <a:p>
          <a:r>
            <a:rPr lang="zh-CN" altLang="en-US" dirty="0" smtClean="0">
              <a:latin typeface="微软雅黑" panose="020B0503020204020204" pitchFamily="34" charset="-122"/>
              <a:ea typeface="微软雅黑" panose="020B0503020204020204" pitchFamily="34" charset="-122"/>
            </a:rPr>
            <a:t>对称密码密钥的长度；</a:t>
          </a:r>
          <a:r>
            <a:rPr lang="en-US" altLang="zh-CN" dirty="0" smtClean="0">
              <a:latin typeface="微软雅黑" panose="020B0503020204020204" pitchFamily="34" charset="-122"/>
              <a:ea typeface="微软雅黑" panose="020B0503020204020204" pitchFamily="34" charset="-122"/>
            </a:rPr>
            <a:t>KDC</a:t>
          </a:r>
          <a:endParaRPr lang="zh-CN" altLang="en-US" dirty="0">
            <a:latin typeface="微软雅黑" panose="020B0503020204020204" pitchFamily="34" charset="-122"/>
            <a:ea typeface="微软雅黑" panose="020B0503020204020204" pitchFamily="34" charset="-122"/>
          </a:endParaRPr>
        </a:p>
      </dgm:t>
    </dgm:pt>
    <dgm:pt modelId="{009A5A27-D73C-4AC3-A759-63535FD09EE4}" type="parTrans" cxnId="{33BCCAE0-8612-4419-BFB5-0DCEDE733B9A}">
      <dgm:prSet/>
      <dgm:spPr/>
      <dgm:t>
        <a:bodyPr/>
        <a:lstStyle/>
        <a:p>
          <a:endParaRPr lang="zh-CN" altLang="en-US">
            <a:latin typeface="微软雅黑" panose="020B0503020204020204" pitchFamily="34" charset="-122"/>
            <a:ea typeface="微软雅黑" panose="020B0503020204020204" pitchFamily="34" charset="-122"/>
          </a:endParaRPr>
        </a:p>
      </dgm:t>
    </dgm:pt>
    <dgm:pt modelId="{B1534391-64C2-48CA-B3CD-DE20388AB6CB}" type="sibTrans" cxnId="{33BCCAE0-8612-4419-BFB5-0DCEDE733B9A}">
      <dgm:prSet/>
      <dgm:spPr/>
      <dgm:t>
        <a:bodyPr/>
        <a:lstStyle/>
        <a:p>
          <a:endParaRPr lang="zh-CN" altLang="en-US">
            <a:latin typeface="微软雅黑" panose="020B0503020204020204" pitchFamily="34" charset="-122"/>
            <a:ea typeface="微软雅黑" panose="020B0503020204020204" pitchFamily="34" charset="-122"/>
          </a:endParaRPr>
        </a:p>
      </dgm:t>
    </dgm:pt>
    <dgm:pt modelId="{6BC3D921-D6DA-4968-AAB2-269223B13BDB}" type="pres">
      <dgm:prSet presAssocID="{E619FF03-0245-4DF6-A76F-BBFE323AADA4}" presName="linear" presStyleCnt="0">
        <dgm:presLayoutVars>
          <dgm:animLvl val="lvl"/>
          <dgm:resizeHandles val="exact"/>
        </dgm:presLayoutVars>
      </dgm:prSet>
      <dgm:spPr/>
      <dgm:t>
        <a:bodyPr/>
        <a:lstStyle/>
        <a:p>
          <a:endParaRPr lang="zh-CN" altLang="en-US"/>
        </a:p>
      </dgm:t>
    </dgm:pt>
    <dgm:pt modelId="{D90EC94B-6121-4B6C-AFAE-5C5845FEB069}" type="pres">
      <dgm:prSet presAssocID="{0E8A794B-ADF9-4E03-B786-A50F92892635}" presName="parentText" presStyleLbl="node1" presStyleIdx="0" presStyleCnt="5">
        <dgm:presLayoutVars>
          <dgm:chMax val="0"/>
          <dgm:bulletEnabled val="1"/>
        </dgm:presLayoutVars>
      </dgm:prSet>
      <dgm:spPr/>
      <dgm:t>
        <a:bodyPr/>
        <a:lstStyle/>
        <a:p>
          <a:endParaRPr lang="zh-CN" altLang="en-US"/>
        </a:p>
      </dgm:t>
    </dgm:pt>
    <dgm:pt modelId="{51CC0D8F-657D-43BB-8156-87E1B7766594}" type="pres">
      <dgm:prSet presAssocID="{0E8A794B-ADF9-4E03-B786-A50F92892635}" presName="childText" presStyleLbl="revTx" presStyleIdx="0" presStyleCnt="5">
        <dgm:presLayoutVars>
          <dgm:bulletEnabled val="1"/>
        </dgm:presLayoutVars>
      </dgm:prSet>
      <dgm:spPr/>
      <dgm:t>
        <a:bodyPr/>
        <a:lstStyle/>
        <a:p>
          <a:endParaRPr lang="zh-CN" altLang="en-US"/>
        </a:p>
      </dgm:t>
    </dgm:pt>
    <dgm:pt modelId="{26848A96-E614-45E3-828B-065ADBDDD3AA}" type="pres">
      <dgm:prSet presAssocID="{4A3D979A-9840-4A02-BFB7-12D42B748F52}" presName="parentText" presStyleLbl="node1" presStyleIdx="1" presStyleCnt="5">
        <dgm:presLayoutVars>
          <dgm:chMax val="0"/>
          <dgm:bulletEnabled val="1"/>
        </dgm:presLayoutVars>
      </dgm:prSet>
      <dgm:spPr/>
      <dgm:t>
        <a:bodyPr/>
        <a:lstStyle/>
        <a:p>
          <a:endParaRPr lang="zh-CN" altLang="en-US"/>
        </a:p>
      </dgm:t>
    </dgm:pt>
    <dgm:pt modelId="{B9E9F59A-707F-4A04-B345-F9CBE769DA52}" type="pres">
      <dgm:prSet presAssocID="{4A3D979A-9840-4A02-BFB7-12D42B748F52}" presName="childText" presStyleLbl="revTx" presStyleIdx="1" presStyleCnt="5">
        <dgm:presLayoutVars>
          <dgm:bulletEnabled val="1"/>
        </dgm:presLayoutVars>
      </dgm:prSet>
      <dgm:spPr/>
      <dgm:t>
        <a:bodyPr/>
        <a:lstStyle/>
        <a:p>
          <a:endParaRPr lang="zh-CN" altLang="en-US"/>
        </a:p>
      </dgm:t>
    </dgm:pt>
    <dgm:pt modelId="{E4709B00-2F64-4B77-928D-761054EA7F0C}" type="pres">
      <dgm:prSet presAssocID="{216D5EDE-9DDC-4836-8BAA-39BEB3766E8D}" presName="parentText" presStyleLbl="node1" presStyleIdx="2" presStyleCnt="5">
        <dgm:presLayoutVars>
          <dgm:chMax val="0"/>
          <dgm:bulletEnabled val="1"/>
        </dgm:presLayoutVars>
      </dgm:prSet>
      <dgm:spPr/>
      <dgm:t>
        <a:bodyPr/>
        <a:lstStyle/>
        <a:p>
          <a:endParaRPr lang="zh-CN" altLang="en-US"/>
        </a:p>
      </dgm:t>
    </dgm:pt>
    <dgm:pt modelId="{67466995-843F-4ECF-B282-04091F71D709}" type="pres">
      <dgm:prSet presAssocID="{216D5EDE-9DDC-4836-8BAA-39BEB3766E8D}" presName="childText" presStyleLbl="revTx" presStyleIdx="2" presStyleCnt="5">
        <dgm:presLayoutVars>
          <dgm:bulletEnabled val="1"/>
        </dgm:presLayoutVars>
      </dgm:prSet>
      <dgm:spPr/>
      <dgm:t>
        <a:bodyPr/>
        <a:lstStyle/>
        <a:p>
          <a:endParaRPr lang="zh-CN" altLang="en-US"/>
        </a:p>
      </dgm:t>
    </dgm:pt>
    <dgm:pt modelId="{38BED79C-A028-4ED4-8140-FEA4C600B1E6}" type="pres">
      <dgm:prSet presAssocID="{E8502AD1-BEAC-42F6-9DA3-A2D80191142D}" presName="parentText" presStyleLbl="node1" presStyleIdx="3" presStyleCnt="5">
        <dgm:presLayoutVars>
          <dgm:chMax val="0"/>
          <dgm:bulletEnabled val="1"/>
        </dgm:presLayoutVars>
      </dgm:prSet>
      <dgm:spPr/>
      <dgm:t>
        <a:bodyPr/>
        <a:lstStyle/>
        <a:p>
          <a:endParaRPr lang="zh-CN" altLang="en-US"/>
        </a:p>
      </dgm:t>
    </dgm:pt>
    <dgm:pt modelId="{88E9AB9F-49F0-460D-B764-EC1B6363E84E}" type="pres">
      <dgm:prSet presAssocID="{E8502AD1-BEAC-42F6-9DA3-A2D80191142D}" presName="childText" presStyleLbl="revTx" presStyleIdx="3" presStyleCnt="5">
        <dgm:presLayoutVars>
          <dgm:bulletEnabled val="1"/>
        </dgm:presLayoutVars>
      </dgm:prSet>
      <dgm:spPr/>
      <dgm:t>
        <a:bodyPr/>
        <a:lstStyle/>
        <a:p>
          <a:endParaRPr lang="zh-CN" altLang="en-US"/>
        </a:p>
      </dgm:t>
    </dgm:pt>
    <dgm:pt modelId="{4D08427F-E261-4593-BDD4-6B4F1D0BA3EA}" type="pres">
      <dgm:prSet presAssocID="{D415328A-AF28-4E92-84DA-F899E177D3FF}" presName="parentText" presStyleLbl="node1" presStyleIdx="4" presStyleCnt="5">
        <dgm:presLayoutVars>
          <dgm:chMax val="0"/>
          <dgm:bulletEnabled val="1"/>
        </dgm:presLayoutVars>
      </dgm:prSet>
      <dgm:spPr/>
      <dgm:t>
        <a:bodyPr/>
        <a:lstStyle/>
        <a:p>
          <a:endParaRPr lang="zh-CN" altLang="en-US"/>
        </a:p>
      </dgm:t>
    </dgm:pt>
    <dgm:pt modelId="{D37600A6-9E8D-41B8-BBAA-38A91C6B37B8}" type="pres">
      <dgm:prSet presAssocID="{D415328A-AF28-4E92-84DA-F899E177D3FF}" presName="childText" presStyleLbl="revTx" presStyleIdx="4" presStyleCnt="5">
        <dgm:presLayoutVars>
          <dgm:bulletEnabled val="1"/>
        </dgm:presLayoutVars>
      </dgm:prSet>
      <dgm:spPr/>
      <dgm:t>
        <a:bodyPr/>
        <a:lstStyle/>
        <a:p>
          <a:endParaRPr lang="zh-CN" altLang="en-US"/>
        </a:p>
      </dgm:t>
    </dgm:pt>
  </dgm:ptLst>
  <dgm:cxnLst>
    <dgm:cxn modelId="{CCC381A9-0CCA-4A41-AFE7-531BFBC116C2}" srcId="{E619FF03-0245-4DF6-A76F-BBFE323AADA4}" destId="{4A3D979A-9840-4A02-BFB7-12D42B748F52}" srcOrd="1" destOrd="0" parTransId="{98D43B21-E54B-4EB5-8C7E-5C8C548EC03E}" sibTransId="{C7260A18-76CF-4DB0-8B5B-4385196F1B89}"/>
    <dgm:cxn modelId="{EBEEE336-0EEE-4C2B-A395-6086DEDB99F4}" type="presOf" srcId="{DEEB8B48-126E-4F47-BFB9-E397DDFC913B}" destId="{88E9AB9F-49F0-460D-B764-EC1B6363E84E}" srcOrd="0" destOrd="1" presId="urn:microsoft.com/office/officeart/2005/8/layout/vList2"/>
    <dgm:cxn modelId="{ED0C9D6A-C2D9-409B-8EFA-D37F977DCF7F}" type="presOf" srcId="{4A3D979A-9840-4A02-BFB7-12D42B748F52}" destId="{26848A96-E614-45E3-828B-065ADBDDD3AA}" srcOrd="0" destOrd="0" presId="urn:microsoft.com/office/officeart/2005/8/layout/vList2"/>
    <dgm:cxn modelId="{7FB8C9DA-8B80-4498-9B8E-8E1CDCC2A2C4}" srcId="{E8502AD1-BEAC-42F6-9DA3-A2D80191142D}" destId="{1B81FF6E-8352-4CCC-BCCA-9C0587680D0B}" srcOrd="0" destOrd="0" parTransId="{EC6AE22F-FE4B-413E-B0C2-FD7175D0F24E}" sibTransId="{F851183B-09F6-4126-8F65-894C396CF97D}"/>
    <dgm:cxn modelId="{ADF0B061-1505-4E73-8A95-50EF35F533B8}" type="presOf" srcId="{E619FF03-0245-4DF6-A76F-BBFE323AADA4}" destId="{6BC3D921-D6DA-4968-AAB2-269223B13BDB}" srcOrd="0" destOrd="0" presId="urn:microsoft.com/office/officeart/2005/8/layout/vList2"/>
    <dgm:cxn modelId="{095B5B1E-5E1C-40F4-920F-3FA7CB80833C}" srcId="{216D5EDE-9DDC-4836-8BAA-39BEB3766E8D}" destId="{81FBCFBA-6153-485A-BFA6-E0CDD555F4D9}" srcOrd="0" destOrd="0" parTransId="{BAA1D117-1131-4F59-B3DA-5FB20E3C0DB5}" sibTransId="{E38384A2-6D04-44BC-AED4-845EA2AE196C}"/>
    <dgm:cxn modelId="{B76EE31C-8F78-4525-91E1-D83CD098933E}" srcId="{0E8A794B-ADF9-4E03-B786-A50F92892635}" destId="{47E78822-4AB0-4992-B780-11B54AE6D06C}" srcOrd="0" destOrd="0" parTransId="{36986927-3FAA-4371-9828-D7AAB5BC0D27}" sibTransId="{A7F9041E-E91C-439B-85A8-CE71EB7E5038}"/>
    <dgm:cxn modelId="{6309A295-CAF5-48B9-9939-A88ABE4A3FF3}" type="presOf" srcId="{9D159CAE-41D5-476A-8B8B-00D4807284B3}" destId="{B9E9F59A-707F-4A04-B345-F9CBE769DA52}" srcOrd="0" destOrd="0" presId="urn:microsoft.com/office/officeart/2005/8/layout/vList2"/>
    <dgm:cxn modelId="{7C860763-DCA2-48EF-96D1-360993074BC5}" type="presOf" srcId="{E8502AD1-BEAC-42F6-9DA3-A2D80191142D}" destId="{38BED79C-A028-4ED4-8140-FEA4C600B1E6}" srcOrd="0" destOrd="0" presId="urn:microsoft.com/office/officeart/2005/8/layout/vList2"/>
    <dgm:cxn modelId="{CB5DC824-B6A5-445C-A889-8E0D7B838388}" srcId="{E619FF03-0245-4DF6-A76F-BBFE323AADA4}" destId="{0E8A794B-ADF9-4E03-B786-A50F92892635}" srcOrd="0" destOrd="0" parTransId="{5D83FEE7-65C3-4250-BEDA-C7CE651DB54C}" sibTransId="{0B4159D5-1972-4C92-97C0-2E9B48436503}"/>
    <dgm:cxn modelId="{F2B51169-5915-4087-980F-04D3016CE7DA}" srcId="{E619FF03-0245-4DF6-A76F-BBFE323AADA4}" destId="{E8502AD1-BEAC-42F6-9DA3-A2D80191142D}" srcOrd="3" destOrd="0" parTransId="{474E1113-DA79-4B9A-80B6-5BE4C26BFB42}" sibTransId="{07857D65-76F5-44CD-9AA5-01146CE9FF98}"/>
    <dgm:cxn modelId="{1375C4E5-8C17-4A93-B35C-0998E7F7355A}" type="presOf" srcId="{D415328A-AF28-4E92-84DA-F899E177D3FF}" destId="{4D08427F-E261-4593-BDD4-6B4F1D0BA3EA}" srcOrd="0" destOrd="0" presId="urn:microsoft.com/office/officeart/2005/8/layout/vList2"/>
    <dgm:cxn modelId="{8205A8DB-A790-409D-89AB-8948448D7E44}" type="presOf" srcId="{81FBCFBA-6153-485A-BFA6-E0CDD555F4D9}" destId="{67466995-843F-4ECF-B282-04091F71D709}" srcOrd="0" destOrd="0" presId="urn:microsoft.com/office/officeart/2005/8/layout/vList2"/>
    <dgm:cxn modelId="{64AFFC4B-E184-4EF6-987C-1AAFC0636F87}" type="presOf" srcId="{E80F562F-69FD-43B2-9086-C8991D24ABBE}" destId="{D37600A6-9E8D-41B8-BBAA-38A91C6B37B8}" srcOrd="0" destOrd="0" presId="urn:microsoft.com/office/officeart/2005/8/layout/vList2"/>
    <dgm:cxn modelId="{64E614D2-2062-4678-B467-F02EC4FA6EF2}" type="presOf" srcId="{0E8A794B-ADF9-4E03-B786-A50F92892635}" destId="{D90EC94B-6121-4B6C-AFAE-5C5845FEB069}" srcOrd="0" destOrd="0" presId="urn:microsoft.com/office/officeart/2005/8/layout/vList2"/>
    <dgm:cxn modelId="{EEA93EDF-E23B-4190-AF41-86DE9EBFB703}" srcId="{E619FF03-0245-4DF6-A76F-BBFE323AADA4}" destId="{216D5EDE-9DDC-4836-8BAA-39BEB3766E8D}" srcOrd="2" destOrd="0" parTransId="{1BECE8F0-F2CE-415A-BB24-BA8DC2AB099D}" sibTransId="{6896AF39-9BF8-4130-99CC-0538421355A1}"/>
    <dgm:cxn modelId="{C251094A-6D40-405B-9A2B-3E6116602935}" srcId="{E619FF03-0245-4DF6-A76F-BBFE323AADA4}" destId="{D415328A-AF28-4E92-84DA-F899E177D3FF}" srcOrd="4" destOrd="0" parTransId="{307FA3FC-920B-4DE1-B2A1-528DD97E7471}" sibTransId="{C601B466-64D3-4303-B4E7-67165F0B1792}"/>
    <dgm:cxn modelId="{29D2D476-6B2F-494D-A37C-78D88DF00517}" srcId="{E8502AD1-BEAC-42F6-9DA3-A2D80191142D}" destId="{DEEB8B48-126E-4F47-BFB9-E397DDFC913B}" srcOrd="1" destOrd="0" parTransId="{A8616CF4-643E-4B14-8277-7E9E8CDCD896}" sibTransId="{07607FEF-21BA-42D2-933B-28F9F25FBC3A}"/>
    <dgm:cxn modelId="{7388668E-8FC3-43CD-8B90-5BE26363C5A5}" srcId="{4A3D979A-9840-4A02-BFB7-12D42B748F52}" destId="{9D159CAE-41D5-476A-8B8B-00D4807284B3}" srcOrd="0" destOrd="0" parTransId="{2701EEA2-3E96-42B6-B177-C6323C454240}" sibTransId="{7C8A4625-BE3E-4F4B-BD96-FE0039FDAD71}"/>
    <dgm:cxn modelId="{33BCCAE0-8612-4419-BFB5-0DCEDE733B9A}" srcId="{D415328A-AF28-4E92-84DA-F899E177D3FF}" destId="{E80F562F-69FD-43B2-9086-C8991D24ABBE}" srcOrd="0" destOrd="0" parTransId="{009A5A27-D73C-4AC3-A759-63535FD09EE4}" sibTransId="{B1534391-64C2-48CA-B3CD-DE20388AB6CB}"/>
    <dgm:cxn modelId="{D9F13D49-FD89-40F6-9190-C2BD369859FB}" type="presOf" srcId="{47E78822-4AB0-4992-B780-11B54AE6D06C}" destId="{51CC0D8F-657D-43BB-8156-87E1B7766594}" srcOrd="0" destOrd="0" presId="urn:microsoft.com/office/officeart/2005/8/layout/vList2"/>
    <dgm:cxn modelId="{7FFF2E81-5D22-46AB-9833-532AE1EC6107}" type="presOf" srcId="{216D5EDE-9DDC-4836-8BAA-39BEB3766E8D}" destId="{E4709B00-2F64-4B77-928D-761054EA7F0C}" srcOrd="0" destOrd="0" presId="urn:microsoft.com/office/officeart/2005/8/layout/vList2"/>
    <dgm:cxn modelId="{2575B1E0-001D-4CA6-AC55-C36E123103B4}" type="presOf" srcId="{1B81FF6E-8352-4CCC-BCCA-9C0587680D0B}" destId="{88E9AB9F-49F0-460D-B764-EC1B6363E84E}" srcOrd="0" destOrd="0" presId="urn:microsoft.com/office/officeart/2005/8/layout/vList2"/>
    <dgm:cxn modelId="{13E2C157-E294-4AA5-ACDE-9F00C492BD49}" type="presParOf" srcId="{6BC3D921-D6DA-4968-AAB2-269223B13BDB}" destId="{D90EC94B-6121-4B6C-AFAE-5C5845FEB069}" srcOrd="0" destOrd="0" presId="urn:microsoft.com/office/officeart/2005/8/layout/vList2"/>
    <dgm:cxn modelId="{AB14ACB0-D929-4739-B63B-619E9FBA96F0}" type="presParOf" srcId="{6BC3D921-D6DA-4968-AAB2-269223B13BDB}" destId="{51CC0D8F-657D-43BB-8156-87E1B7766594}" srcOrd="1" destOrd="0" presId="urn:microsoft.com/office/officeart/2005/8/layout/vList2"/>
    <dgm:cxn modelId="{0EED1262-F80E-4359-8EF2-CDBFDF52966A}" type="presParOf" srcId="{6BC3D921-D6DA-4968-AAB2-269223B13BDB}" destId="{26848A96-E614-45E3-828B-065ADBDDD3AA}" srcOrd="2" destOrd="0" presId="urn:microsoft.com/office/officeart/2005/8/layout/vList2"/>
    <dgm:cxn modelId="{4EFA119C-4F26-49FA-AC12-3BF8846988B4}" type="presParOf" srcId="{6BC3D921-D6DA-4968-AAB2-269223B13BDB}" destId="{B9E9F59A-707F-4A04-B345-F9CBE769DA52}" srcOrd="3" destOrd="0" presId="urn:microsoft.com/office/officeart/2005/8/layout/vList2"/>
    <dgm:cxn modelId="{4BBA8CB7-2A9C-476E-9767-98BEC63A8DB4}" type="presParOf" srcId="{6BC3D921-D6DA-4968-AAB2-269223B13BDB}" destId="{E4709B00-2F64-4B77-928D-761054EA7F0C}" srcOrd="4" destOrd="0" presId="urn:microsoft.com/office/officeart/2005/8/layout/vList2"/>
    <dgm:cxn modelId="{84C80A0D-D4B0-452F-B972-A585CBF0CE72}" type="presParOf" srcId="{6BC3D921-D6DA-4968-AAB2-269223B13BDB}" destId="{67466995-843F-4ECF-B282-04091F71D709}" srcOrd="5" destOrd="0" presId="urn:microsoft.com/office/officeart/2005/8/layout/vList2"/>
    <dgm:cxn modelId="{41D65C06-49D5-4DA6-A149-534124F67347}" type="presParOf" srcId="{6BC3D921-D6DA-4968-AAB2-269223B13BDB}" destId="{38BED79C-A028-4ED4-8140-FEA4C600B1E6}" srcOrd="6" destOrd="0" presId="urn:microsoft.com/office/officeart/2005/8/layout/vList2"/>
    <dgm:cxn modelId="{F85380B8-46EA-4532-8FE5-7983486F99C7}" type="presParOf" srcId="{6BC3D921-D6DA-4968-AAB2-269223B13BDB}" destId="{88E9AB9F-49F0-460D-B764-EC1B6363E84E}" srcOrd="7" destOrd="0" presId="urn:microsoft.com/office/officeart/2005/8/layout/vList2"/>
    <dgm:cxn modelId="{7BF997E2-B2F4-497C-BAD4-9076056DB3D1}" type="presParOf" srcId="{6BC3D921-D6DA-4968-AAB2-269223B13BDB}" destId="{4D08427F-E261-4593-BDD4-6B4F1D0BA3EA}" srcOrd="8" destOrd="0" presId="urn:microsoft.com/office/officeart/2005/8/layout/vList2"/>
    <dgm:cxn modelId="{EFA189E4-140E-4356-A920-DF3896893B24}" type="presParOf" srcId="{6BC3D921-D6DA-4968-AAB2-269223B13BDB}" destId="{D37600A6-9E8D-41B8-BBAA-38A91C6B37B8}"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2017/1/5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a:t>
            </a:r>
            <a:r>
              <a:rPr lang="zh-CN" altLang="en-US" smtClean="0"/>
              <a:t>学时</a:t>
            </a:r>
            <a:endParaRPr lang="zh-CN" altLang="en-US"/>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a:t>
            </a:fld>
            <a:endParaRPr lang="zh-CN" altLang="en-US"/>
          </a:p>
        </p:txBody>
      </p:sp>
    </p:spTree>
    <p:extLst>
      <p:ext uri="{BB962C8B-B14F-4D97-AF65-F5344CB8AC3E}">
        <p14:creationId xmlns:p14="http://schemas.microsoft.com/office/powerpoint/2010/main" val="248425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102</a:t>
            </a:fld>
            <a:endParaRPr lang="zh-CN" altLang="en-US"/>
          </a:p>
        </p:txBody>
      </p:sp>
    </p:spTree>
    <p:extLst>
      <p:ext uri="{BB962C8B-B14F-4D97-AF65-F5344CB8AC3E}">
        <p14:creationId xmlns:p14="http://schemas.microsoft.com/office/powerpoint/2010/main" val="666111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114</a:t>
            </a:fld>
            <a:endParaRPr lang="zh-CN" altLang="en-US"/>
          </a:p>
        </p:txBody>
      </p:sp>
    </p:spTree>
    <p:extLst>
      <p:ext uri="{BB962C8B-B14F-4D97-AF65-F5344CB8AC3E}">
        <p14:creationId xmlns:p14="http://schemas.microsoft.com/office/powerpoint/2010/main" val="139472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mn-ea"/>
                <a:ea typeface="+mn-ea"/>
              </a:rPr>
              <a:t>例如：</a:t>
            </a:r>
            <a:r>
              <a:rPr lang="en-US" altLang="zh-CN" dirty="0" smtClean="0">
                <a:latin typeface="+mn-ea"/>
                <a:ea typeface="+mn-ea"/>
              </a:rPr>
              <a:t>DNA</a:t>
            </a:r>
            <a:r>
              <a:rPr lang="zh-CN" altLang="en-US" dirty="0" smtClean="0">
                <a:latin typeface="+mn-ea"/>
                <a:ea typeface="+mn-ea"/>
              </a:rPr>
              <a:t>技术可以用于求解图的连通问题</a:t>
            </a:r>
            <a:endParaRPr lang="en-US" altLang="zh-CN" dirty="0" smtClean="0">
              <a:latin typeface="+mn-ea"/>
              <a:ea typeface="+mn-ea"/>
            </a:endParaRPr>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131</a:t>
            </a:fld>
            <a:endParaRPr lang="zh-CN" altLang="en-US"/>
          </a:p>
        </p:txBody>
      </p:sp>
    </p:spTree>
    <p:extLst>
      <p:ext uri="{BB962C8B-B14F-4D97-AF65-F5344CB8AC3E}">
        <p14:creationId xmlns:p14="http://schemas.microsoft.com/office/powerpoint/2010/main" val="20416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132</a:t>
            </a:fld>
            <a:endParaRPr lang="zh-CN" altLang="en-US"/>
          </a:p>
        </p:txBody>
      </p:sp>
    </p:spTree>
    <p:extLst>
      <p:ext uri="{BB962C8B-B14F-4D97-AF65-F5344CB8AC3E}">
        <p14:creationId xmlns:p14="http://schemas.microsoft.com/office/powerpoint/2010/main" val="2966112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140</a:t>
            </a:fld>
            <a:endParaRPr lang="zh-CN" altLang="en-US"/>
          </a:p>
        </p:txBody>
      </p:sp>
    </p:spTree>
    <p:extLst>
      <p:ext uri="{BB962C8B-B14F-4D97-AF65-F5344CB8AC3E}">
        <p14:creationId xmlns:p14="http://schemas.microsoft.com/office/powerpoint/2010/main" val="1692985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38</a:t>
            </a:fld>
            <a:endParaRPr lang="zh-CN" altLang="en-US"/>
          </a:p>
        </p:txBody>
      </p:sp>
    </p:spTree>
    <p:extLst>
      <p:ext uri="{BB962C8B-B14F-4D97-AF65-F5344CB8AC3E}">
        <p14:creationId xmlns:p14="http://schemas.microsoft.com/office/powerpoint/2010/main" val="181518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16</a:t>
            </a:r>
            <a:r>
              <a:rPr lang="zh-CN" altLang="en-US" dirty="0" smtClean="0"/>
              <a:t>轮迭代，差分攻击需要</a:t>
            </a:r>
            <a:r>
              <a:rPr lang="en-US" altLang="zh-CN" dirty="0" smtClean="0"/>
              <a:t>2</a:t>
            </a:r>
            <a:r>
              <a:rPr lang="en-US" altLang="zh-CN" baseline="30000" dirty="0" smtClean="0"/>
              <a:t>47</a:t>
            </a:r>
            <a:r>
              <a:rPr lang="zh-CN" altLang="en-US" dirty="0" smtClean="0"/>
              <a:t>个选择明文，</a:t>
            </a:r>
            <a:r>
              <a:rPr lang="en-US" altLang="zh-CN" dirty="0" smtClean="0"/>
              <a:t>2</a:t>
            </a:r>
            <a:r>
              <a:rPr lang="en-US" altLang="zh-CN" baseline="30000" dirty="0" smtClean="0"/>
              <a:t>55.1</a:t>
            </a:r>
            <a:r>
              <a:rPr lang="zh-CN" altLang="en-US" dirty="0" smtClean="0"/>
              <a:t>个已知明文</a:t>
            </a:r>
            <a:endParaRPr lang="en-US" altLang="zh-CN" dirty="0" smtClean="0"/>
          </a:p>
          <a:p>
            <a:r>
              <a:rPr lang="zh-CN" altLang="en-US" dirty="0" smtClean="0"/>
              <a:t>严格雪崩效应：输入中任意</a:t>
            </a:r>
            <a:r>
              <a:rPr lang="en-US" altLang="zh-CN" dirty="0" smtClean="0"/>
              <a:t>1</a:t>
            </a:r>
            <a:r>
              <a:rPr lang="zh-CN" altLang="en-US" dirty="0" smtClean="0"/>
              <a:t>位发生变化，输出的任意一位发生变化的可能性为</a:t>
            </a:r>
            <a:r>
              <a:rPr lang="en-US" altLang="zh-CN" dirty="0" smtClean="0"/>
              <a:t>1/2</a:t>
            </a:r>
          </a:p>
          <a:p>
            <a:r>
              <a:rPr lang="zh-CN" altLang="en-US" dirty="0" smtClean="0"/>
              <a:t>位独立：对任意</a:t>
            </a:r>
            <a:r>
              <a:rPr lang="en-US" altLang="zh-CN" dirty="0" err="1" smtClean="0"/>
              <a:t>i,j,k</a:t>
            </a:r>
            <a:r>
              <a:rPr lang="zh-CN" altLang="en-US" dirty="0" smtClean="0"/>
              <a:t>，当输入中第</a:t>
            </a:r>
            <a:r>
              <a:rPr lang="en-US" altLang="zh-CN" dirty="0" err="1" smtClean="0"/>
              <a:t>i</a:t>
            </a:r>
            <a:r>
              <a:rPr lang="zh-CN" altLang="en-US" dirty="0" smtClean="0"/>
              <a:t>位发生变化时，输出中第</a:t>
            </a:r>
            <a:r>
              <a:rPr lang="en-US" altLang="zh-CN" dirty="0" smtClean="0"/>
              <a:t>j</a:t>
            </a:r>
            <a:r>
              <a:rPr lang="zh-CN" altLang="en-US" dirty="0" smtClean="0"/>
              <a:t>位和第</a:t>
            </a:r>
            <a:r>
              <a:rPr lang="en-US" altLang="zh-CN" dirty="0" smtClean="0"/>
              <a:t>k</a:t>
            </a:r>
            <a:r>
              <a:rPr lang="zh-CN" altLang="en-US" dirty="0" smtClean="0"/>
              <a:t>位的变化是彼此无关的</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39</a:t>
            </a:fld>
            <a:endParaRPr lang="zh-CN" altLang="en-US"/>
          </a:p>
        </p:txBody>
      </p:sp>
    </p:spTree>
    <p:extLst>
      <p:ext uri="{BB962C8B-B14F-4D97-AF65-F5344CB8AC3E}">
        <p14:creationId xmlns:p14="http://schemas.microsoft.com/office/powerpoint/2010/main" val="41940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46</a:t>
            </a:fld>
            <a:endParaRPr lang="zh-CN" altLang="en-US"/>
          </a:p>
        </p:txBody>
      </p:sp>
    </p:spTree>
    <p:extLst>
      <p:ext uri="{BB962C8B-B14F-4D97-AF65-F5344CB8AC3E}">
        <p14:creationId xmlns:p14="http://schemas.microsoft.com/office/powerpoint/2010/main" val="308716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a:t>
            </a:r>
            <a:r>
              <a:rPr lang="en-US" altLang="zh-CN" baseline="-25000" dirty="0" smtClean="0"/>
              <a:t>3,i</a:t>
            </a:r>
            <a:r>
              <a:rPr lang="en-US" altLang="zh-CN" dirty="0" smtClean="0"/>
              <a:t>x</a:t>
            </a:r>
            <a:r>
              <a:rPr lang="en-US" altLang="zh-CN" baseline="30000" dirty="0" smtClean="0"/>
              <a:t>4</a:t>
            </a:r>
            <a:r>
              <a:rPr lang="en-US" altLang="zh-CN" dirty="0" smtClean="0"/>
              <a:t>+s</a:t>
            </a:r>
            <a:r>
              <a:rPr lang="en-US" altLang="zh-CN" baseline="-25000" dirty="0" smtClean="0"/>
              <a:t>2,i</a:t>
            </a:r>
            <a:r>
              <a:rPr lang="en-US" altLang="zh-CN" dirty="0" smtClean="0"/>
              <a:t>x</a:t>
            </a:r>
            <a:r>
              <a:rPr lang="en-US" altLang="zh-CN" baseline="30000" dirty="0" smtClean="0"/>
              <a:t>3</a:t>
            </a:r>
            <a:r>
              <a:rPr lang="en-US" altLang="zh-CN" dirty="0" smtClean="0"/>
              <a:t>+s</a:t>
            </a:r>
            <a:r>
              <a:rPr lang="en-US" altLang="zh-CN" baseline="-25000" dirty="0" smtClean="0"/>
              <a:t>1,i</a:t>
            </a:r>
            <a:r>
              <a:rPr lang="en-US" altLang="zh-CN" dirty="0" smtClean="0"/>
              <a:t>x</a:t>
            </a:r>
            <a:r>
              <a:rPr lang="en-US" altLang="zh-CN" baseline="30000" dirty="0" smtClean="0"/>
              <a:t>2</a:t>
            </a:r>
            <a:r>
              <a:rPr lang="en-US" altLang="zh-CN" dirty="0" smtClean="0"/>
              <a:t>+s</a:t>
            </a:r>
            <a:r>
              <a:rPr lang="en-US" altLang="zh-CN" baseline="-25000" dirty="0" smtClean="0"/>
              <a:t>0,i</a:t>
            </a:r>
            <a:r>
              <a:rPr lang="en-US" altLang="zh-CN" dirty="0" smtClean="0"/>
              <a:t>x</a:t>
            </a:r>
            <a:r>
              <a:rPr lang="zh-CN" altLang="en-US" dirty="0" smtClean="0"/>
              <a:t>。可用竖式乘法证明</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56</a:t>
            </a:fld>
            <a:endParaRPr lang="zh-CN" altLang="en-US"/>
          </a:p>
        </p:txBody>
      </p:sp>
    </p:spTree>
    <p:extLst>
      <p:ext uri="{BB962C8B-B14F-4D97-AF65-F5344CB8AC3E}">
        <p14:creationId xmlns:p14="http://schemas.microsoft.com/office/powerpoint/2010/main" val="39897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mj-ea"/>
                <a:ea typeface="+mj-ea"/>
              </a:rPr>
              <a:t>这种紧凑、有效的实现方式可能是选择</a:t>
            </a:r>
            <a:r>
              <a:rPr lang="en-US" altLang="zh-CN" dirty="0" err="1" smtClean="0">
                <a:latin typeface="+mj-ea"/>
                <a:ea typeface="+mj-ea"/>
                <a:cs typeface="Times New Roman" pitchFamily="18" charset="0"/>
              </a:rPr>
              <a:t>Rijndael</a:t>
            </a:r>
            <a:r>
              <a:rPr lang="zh-CN" altLang="en-US" dirty="0" smtClean="0">
                <a:latin typeface="+mj-ea"/>
                <a:ea typeface="+mj-ea"/>
              </a:rPr>
              <a:t>作为</a:t>
            </a:r>
            <a:r>
              <a:rPr lang="en-US" altLang="zh-CN" dirty="0" smtClean="0">
                <a:latin typeface="+mj-ea"/>
                <a:ea typeface="+mj-ea"/>
              </a:rPr>
              <a:t>AES</a:t>
            </a:r>
            <a:r>
              <a:rPr lang="zh-CN" altLang="en-US" dirty="0" smtClean="0">
                <a:latin typeface="+mj-ea"/>
                <a:ea typeface="+mj-ea"/>
              </a:rPr>
              <a:t>的最重要因素之一</a:t>
            </a:r>
            <a:endParaRPr lang="en-US" altLang="zh-CN" dirty="0" smtClean="0">
              <a:latin typeface="+mj-ea"/>
              <a:ea typeface="+mj-ea"/>
            </a:endParaRPr>
          </a:p>
          <a:p>
            <a:endParaRPr lang="zh-CN" altLang="en-US" dirty="0">
              <a:latin typeface="+mj-ea"/>
              <a:ea typeface="+mj-ea"/>
            </a:endParaRPr>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69</a:t>
            </a:fld>
            <a:endParaRPr lang="zh-CN" altLang="en-US"/>
          </a:p>
        </p:txBody>
      </p:sp>
    </p:spTree>
    <p:extLst>
      <p:ext uri="{BB962C8B-B14F-4D97-AF65-F5344CB8AC3E}">
        <p14:creationId xmlns:p14="http://schemas.microsoft.com/office/powerpoint/2010/main" val="40312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mn-ea"/>
                <a:ea typeface="+mn-ea"/>
              </a:rPr>
              <a:t>这种紧凑、有效的实现方式可能是选择</a:t>
            </a:r>
            <a:r>
              <a:rPr lang="en-US" altLang="zh-CN" dirty="0" err="1" smtClean="0">
                <a:latin typeface="+mn-ea"/>
                <a:ea typeface="+mn-ea"/>
                <a:cs typeface="Times New Roman" pitchFamily="18" charset="0"/>
              </a:rPr>
              <a:t>Rijndael</a:t>
            </a:r>
            <a:r>
              <a:rPr lang="zh-CN" altLang="en-US" dirty="0" smtClean="0">
                <a:latin typeface="+mn-ea"/>
                <a:ea typeface="+mn-ea"/>
              </a:rPr>
              <a:t>作为</a:t>
            </a:r>
            <a:r>
              <a:rPr lang="en-US" altLang="zh-CN" dirty="0" smtClean="0">
                <a:latin typeface="+mn-ea"/>
                <a:ea typeface="+mn-ea"/>
              </a:rPr>
              <a:t>AES</a:t>
            </a:r>
            <a:r>
              <a:rPr lang="zh-CN" altLang="en-US" dirty="0" smtClean="0">
                <a:latin typeface="+mn-ea"/>
                <a:ea typeface="+mn-ea"/>
              </a:rPr>
              <a:t>的最重要因素之一</a:t>
            </a:r>
            <a:endParaRPr lang="en-US" altLang="zh-CN" dirty="0" smtClean="0">
              <a:latin typeface="+mn-ea"/>
              <a:ea typeface="+mn-ea"/>
            </a:endParaRPr>
          </a:p>
          <a:p>
            <a:endParaRPr lang="zh-CN" altLang="en-US" dirty="0">
              <a:latin typeface="+mn-ea"/>
              <a:ea typeface="+mn-ea"/>
            </a:endParaRPr>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70</a:t>
            </a:fld>
            <a:endParaRPr lang="zh-CN" altLang="en-US"/>
          </a:p>
        </p:txBody>
      </p:sp>
    </p:spTree>
    <p:extLst>
      <p:ext uri="{BB962C8B-B14F-4D97-AF65-F5344CB8AC3E}">
        <p14:creationId xmlns:p14="http://schemas.microsoft.com/office/powerpoint/2010/main" val="100416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90</a:t>
            </a:fld>
            <a:endParaRPr lang="zh-CN" altLang="en-US"/>
          </a:p>
        </p:txBody>
      </p:sp>
    </p:spTree>
    <p:extLst>
      <p:ext uri="{BB962C8B-B14F-4D97-AF65-F5344CB8AC3E}">
        <p14:creationId xmlns:p14="http://schemas.microsoft.com/office/powerpoint/2010/main" val="288344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注意：解密时最后一次仍是加密运算，其它为解密运算</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91</a:t>
            </a:fld>
            <a:endParaRPr lang="zh-CN" altLang="en-US"/>
          </a:p>
        </p:txBody>
      </p:sp>
    </p:spTree>
    <p:extLst>
      <p:ext uri="{BB962C8B-B14F-4D97-AF65-F5344CB8AC3E}">
        <p14:creationId xmlns:p14="http://schemas.microsoft.com/office/powerpoint/2010/main" val="686560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证明">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FC620DE2-023C-4447-B5E6-85BACFF8C054}" type="slidenum">
              <a:rPr lang="zh-CN" altLang="en-US" smtClean="0"/>
              <a:pPr/>
              <a:t>‹#›</a:t>
            </a:fld>
            <a:endParaRPr lang="zh-CN" altLang="en-US"/>
          </a:p>
        </p:txBody>
      </p:sp>
      <p:sp>
        <p:nvSpPr>
          <p:cNvPr id="7" name="云形标注 6"/>
          <p:cNvSpPr/>
          <p:nvPr/>
        </p:nvSpPr>
        <p:spPr>
          <a:xfrm>
            <a:off x="7215207" y="214290"/>
            <a:ext cx="1714512" cy="785818"/>
          </a:xfrm>
          <a:prstGeom prst="cloudCallout">
            <a:avLst>
              <a:gd name="adj1" fmla="val -47896"/>
              <a:gd name="adj2" fmla="val 48786"/>
            </a:avLst>
          </a:prstGeom>
          <a:gradFill flip="none" rotWithShape="1">
            <a:gsLst>
              <a:gs pos="0">
                <a:srgbClr val="5E9EFF"/>
              </a:gs>
              <a:gs pos="10000">
                <a:srgbClr val="85C2FF">
                  <a:alpha val="80000"/>
                </a:srgbClr>
              </a:gs>
              <a:gs pos="30000">
                <a:srgbClr val="C4D6EB">
                  <a:alpha val="40000"/>
                </a:srgbClr>
              </a:gs>
              <a:gs pos="100000">
                <a:srgbClr val="FFEBFA">
                  <a:alpha val="20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行楷" pitchFamily="2" charset="-122"/>
                <a:ea typeface="华文行楷" pitchFamily="2" charset="-122"/>
              </a:rPr>
              <a:t>证明</a:t>
            </a:r>
          </a:p>
        </p:txBody>
      </p:sp>
      <p:sp>
        <p:nvSpPr>
          <p:cNvPr id="9" name="横卷形 8"/>
          <p:cNvSpPr/>
          <p:nvPr/>
        </p:nvSpPr>
        <p:spPr>
          <a:xfrm>
            <a:off x="3286117" y="6429396"/>
            <a:ext cx="2857520" cy="357190"/>
          </a:xfrm>
          <a:prstGeom prst="horizontalScroll">
            <a:avLst>
              <a:gd name="adj" fmla="val 14551"/>
            </a:avLst>
          </a:prstGeom>
          <a:noFill/>
          <a:ln>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rgbClr val="7030A0"/>
                </a:solidFill>
                <a:latin typeface="华文行楷" pitchFamily="2" charset="-122"/>
                <a:ea typeface="华文行楷" pitchFamily="2" charset="-122"/>
              </a:rPr>
              <a:t>中国科学技术大学 </a:t>
            </a:r>
            <a:r>
              <a:rPr lang="en-US" altLang="zh-CN" sz="1400" b="0" dirty="0" smtClean="0">
                <a:solidFill>
                  <a:srgbClr val="7030A0"/>
                </a:solidFill>
                <a:latin typeface="华文行楷" pitchFamily="2" charset="-122"/>
                <a:ea typeface="华文行楷" pitchFamily="2" charset="-122"/>
              </a:rPr>
              <a:t>·</a:t>
            </a:r>
            <a:r>
              <a:rPr lang="zh-CN" altLang="en-US" sz="1400" b="0" dirty="0" smtClean="0">
                <a:solidFill>
                  <a:srgbClr val="7030A0"/>
                </a:solidFill>
                <a:latin typeface="华文行楷" pitchFamily="2" charset="-122"/>
                <a:ea typeface="华文行楷" pitchFamily="2" charset="-122"/>
              </a:rPr>
              <a:t> 密码学导论</a:t>
            </a:r>
          </a:p>
        </p:txBody>
      </p:sp>
      <p:sp>
        <p:nvSpPr>
          <p:cNvPr id="10" name="内容占位符 2"/>
          <p:cNvSpPr>
            <a:spLocks noGrp="1"/>
          </p:cNvSpPr>
          <p:nvPr>
            <p:ph idx="1"/>
          </p:nvPr>
        </p:nvSpPr>
        <p:spPr>
          <a:xfrm>
            <a:off x="357159" y="357166"/>
            <a:ext cx="8472519" cy="600079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64096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5">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124744"/>
            <a:ext cx="8229600"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67544" y="22653"/>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dirty="0"/>
              <a:t>密码学导论</a:t>
            </a:r>
            <a:r>
              <a:rPr lang="en-US" altLang="zh-CN" dirty="0"/>
              <a:t>--</a:t>
            </a:r>
            <a:r>
              <a:rPr lang="zh-CN" altLang="en-US" dirty="0"/>
              <a:t>中国科学技术大学</a:t>
            </a:r>
            <a:endParaRPr lang="en-US" altLang="zh-CN" dirty="0"/>
          </a:p>
        </p:txBody>
      </p:sp>
      <p:grpSp>
        <p:nvGrpSpPr>
          <p:cNvPr id="128" name="Group 15"/>
          <p:cNvGrpSpPr>
            <a:grpSpLocks/>
          </p:cNvGrpSpPr>
          <p:nvPr userDrawn="1"/>
        </p:nvGrpSpPr>
        <p:grpSpPr bwMode="auto">
          <a:xfrm>
            <a:off x="623"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6.bin"/><Relationship Id="rId4" Type="http://schemas.openxmlformats.org/officeDocument/2006/relationships/image" Target="../media/image19.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2.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5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gif"/><Relationship Id="rId5" Type="http://schemas.openxmlformats.org/officeDocument/2006/relationships/image" Target="../media/image39.wmf"/><Relationship Id="rId4" Type="http://schemas.openxmlformats.org/officeDocument/2006/relationships/oleObject" Target="../embeddings/oleObject12.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4.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5.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46.w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9.bin"/><Relationship Id="rId5" Type="http://schemas.openxmlformats.org/officeDocument/2006/relationships/image" Target="../media/image48.wmf"/><Relationship Id="rId4" Type="http://schemas.openxmlformats.org/officeDocument/2006/relationships/oleObject" Target="../embeddings/oleObject1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8.png"/><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6.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a:t>
            </a:r>
            <a:r>
              <a:rPr lang="zh-CN" altLang="en-US" sz="2400" dirty="0" smtClean="0"/>
              <a:t>导论˙第</a:t>
            </a:r>
            <a:r>
              <a:rPr lang="en-US" altLang="zh-CN" sz="2400" smtClean="0"/>
              <a:t>5</a:t>
            </a:r>
            <a:r>
              <a:rPr lang="zh-CN" altLang="en-US" sz="2400" smtClean="0"/>
              <a:t>章</a:t>
            </a:r>
            <a:r>
              <a:rPr lang="en-US" altLang="zh-CN" sz="2400" dirty="0"/>
              <a:t/>
            </a:r>
            <a:br>
              <a:rPr lang="en-US" altLang="zh-CN" sz="2400" dirty="0"/>
            </a:br>
            <a:r>
              <a:rPr lang="zh-CN" altLang="en-US" dirty="0" smtClean="0"/>
              <a:t>分组密码</a:t>
            </a:r>
            <a:endParaRPr lang="zh-CN" altLang="en-US" dirty="0"/>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讨论</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对轮函数</a:t>
            </a:r>
            <a:r>
              <a:rPr lang="en-US" altLang="zh-CN" dirty="0" smtClean="0"/>
              <a:t>F</a:t>
            </a:r>
            <a:r>
              <a:rPr lang="zh-CN" altLang="en-US" dirty="0" smtClean="0"/>
              <a:t>的要求：</a:t>
            </a:r>
            <a:endParaRPr lang="en-US" altLang="zh-CN" dirty="0" smtClean="0"/>
          </a:p>
          <a:p>
            <a:pPr lvl="1"/>
            <a:r>
              <a:rPr lang="zh-CN" altLang="en-US" dirty="0" smtClean="0"/>
              <a:t>从可解密角度：没有</a:t>
            </a:r>
            <a:endParaRPr lang="en-US" altLang="zh-CN" dirty="0" smtClean="0"/>
          </a:p>
          <a:p>
            <a:pPr lvl="1"/>
            <a:r>
              <a:rPr lang="zh-CN" altLang="en-US" dirty="0" smtClean="0"/>
              <a:t>从安全角度：尽可能复杂</a:t>
            </a:r>
            <a:endParaRPr lang="en-US" altLang="zh-CN" dirty="0" smtClean="0"/>
          </a:p>
          <a:p>
            <a:pPr lvl="1"/>
            <a:r>
              <a:rPr lang="zh-CN" altLang="en-US" dirty="0" smtClean="0"/>
              <a:t>例如</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2"/>
            <a:r>
              <a:rPr lang="zh-CN" altLang="en-US" dirty="0" smtClean="0"/>
              <a:t>扩散效应局限在两个对应比特上</a:t>
            </a:r>
            <a:endParaRPr lang="en-US" altLang="zh-CN" dirty="0" smtClean="0"/>
          </a:p>
          <a:p>
            <a:pPr lvl="2"/>
            <a:r>
              <a:rPr lang="zh-CN" altLang="en-US" dirty="0" smtClean="0"/>
              <a:t>轮函数</a:t>
            </a:r>
            <a:r>
              <a:rPr lang="en-US" altLang="zh-CN" dirty="0" smtClean="0"/>
              <a:t>F</a:t>
            </a:r>
            <a:r>
              <a:rPr lang="zh-CN" altLang="en-US" dirty="0" smtClean="0"/>
              <a:t>对扩散的效果有影响</a:t>
            </a:r>
            <a:endParaRPr lang="en-US" altLang="zh-CN" dirty="0" smtClean="0"/>
          </a:p>
          <a:p>
            <a:pPr lvl="1"/>
            <a:endParaRPr lang="en-US" altLang="zh-CN" dirty="0" smtClean="0"/>
          </a:p>
          <a:p>
            <a:r>
              <a:rPr lang="zh-CN" altLang="en-US" dirty="0" smtClean="0"/>
              <a:t>同样，对子密钥的生成也应考虑到混淆的效果。</a:t>
            </a:r>
            <a:endParaRPr lang="zh-CN" altLang="en-US" dirty="0"/>
          </a:p>
        </p:txBody>
      </p:sp>
      <p:graphicFrame>
        <p:nvGraphicFramePr>
          <p:cNvPr id="6" name="对象 5"/>
          <p:cNvGraphicFramePr>
            <a:graphicFrameLocks noChangeAspect="1"/>
          </p:cNvGraphicFramePr>
          <p:nvPr/>
        </p:nvGraphicFramePr>
        <p:xfrm>
          <a:off x="1857356" y="2659058"/>
          <a:ext cx="3050397" cy="484190"/>
        </p:xfrm>
        <a:graphic>
          <a:graphicData uri="http://schemas.openxmlformats.org/presentationml/2006/ole">
            <mc:AlternateContent xmlns:mc="http://schemas.openxmlformats.org/markup-compatibility/2006">
              <mc:Choice xmlns:v="urn:schemas-microsoft-com:vml" Requires="v">
                <p:oleObj spid="_x0000_s2502" name="Equation" r:id="rId3" imgW="1600200" imgH="253800" progId="Equation.DSMT4">
                  <p:embed/>
                </p:oleObj>
              </mc:Choice>
              <mc:Fallback>
                <p:oleObj name="Equation" r:id="rId3" imgW="160020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2659058"/>
                        <a:ext cx="3050397" cy="484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 name="组合 51"/>
          <p:cNvGrpSpPr/>
          <p:nvPr/>
        </p:nvGrpSpPr>
        <p:grpSpPr>
          <a:xfrm>
            <a:off x="2349048" y="3068960"/>
            <a:ext cx="4508968" cy="1300171"/>
            <a:chOff x="2143108" y="3414713"/>
            <a:chExt cx="4508968" cy="1300171"/>
          </a:xfrm>
        </p:grpSpPr>
        <p:sp>
          <p:nvSpPr>
            <p:cNvPr id="8" name="矩形 7"/>
            <p:cNvSpPr/>
            <p:nvPr/>
          </p:nvSpPr>
          <p:spPr>
            <a:xfrm>
              <a:off x="2143108" y="3571876"/>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4714876" y="3571876"/>
              <a:ext cx="1928826" cy="142876"/>
              <a:chOff x="4389218" y="3500438"/>
              <a:chExt cx="1928826" cy="142876"/>
            </a:xfrm>
          </p:grpSpPr>
          <p:sp>
            <p:nvSpPr>
              <p:cNvPr id="7" name="矩形 6"/>
              <p:cNvSpPr/>
              <p:nvPr/>
            </p:nvSpPr>
            <p:spPr>
              <a:xfrm>
                <a:off x="4389218" y="3500438"/>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103598" y="3500438"/>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723250" y="4572008"/>
              <a:ext cx="1928826" cy="142876"/>
              <a:chOff x="4397592" y="4500570"/>
              <a:chExt cx="1928826" cy="142876"/>
            </a:xfrm>
          </p:grpSpPr>
          <p:sp>
            <p:nvSpPr>
              <p:cNvPr id="9" name="矩形 8"/>
              <p:cNvSpPr/>
              <p:nvPr/>
            </p:nvSpPr>
            <p:spPr>
              <a:xfrm>
                <a:off x="4397592" y="4500570"/>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11972" y="4500570"/>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箭头连接符 13"/>
            <p:cNvCxnSpPr/>
            <p:nvPr/>
          </p:nvCxnSpPr>
          <p:spPr>
            <a:xfrm rot="16200000" flipH="1">
              <a:off x="5254848" y="4139193"/>
              <a:ext cx="857256" cy="8374"/>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9" idx="2"/>
              <a:endCxn id="24" idx="6"/>
            </p:cNvCxnSpPr>
            <p:nvPr/>
          </p:nvCxnSpPr>
          <p:spPr>
            <a:xfrm rot="10800000">
              <a:off x="3254584" y="4143380"/>
              <a:ext cx="1000132"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流程图: 或者 18"/>
            <p:cNvSpPr/>
            <p:nvPr/>
          </p:nvSpPr>
          <p:spPr>
            <a:xfrm>
              <a:off x="4254716" y="4000504"/>
              <a:ext cx="285752" cy="285752"/>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或者 23"/>
            <p:cNvSpPr/>
            <p:nvPr/>
          </p:nvSpPr>
          <p:spPr>
            <a:xfrm>
              <a:off x="2968832" y="4000504"/>
              <a:ext cx="285752" cy="285752"/>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stCxn id="8" idx="2"/>
              <a:endCxn id="24" idx="0"/>
            </p:cNvCxnSpPr>
            <p:nvPr/>
          </p:nvCxnSpPr>
          <p:spPr>
            <a:xfrm rot="16200000" flipH="1">
              <a:off x="2966738" y="3855534"/>
              <a:ext cx="285752" cy="4187"/>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4"/>
            </p:cNvCxnSpPr>
            <p:nvPr/>
          </p:nvCxnSpPr>
          <p:spPr>
            <a:xfrm rot="16200000" flipH="1">
              <a:off x="2970925" y="4427038"/>
              <a:ext cx="285752" cy="4187"/>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9" idx="6"/>
            </p:cNvCxnSpPr>
            <p:nvPr/>
          </p:nvCxnSpPr>
          <p:spPr>
            <a:xfrm rot="10800000">
              <a:off x="4540468" y="4143380"/>
              <a:ext cx="1143008"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151482" y="4572008"/>
              <a:ext cx="1928826" cy="142876"/>
              <a:chOff x="4397592" y="4429132"/>
              <a:chExt cx="1928826" cy="142876"/>
            </a:xfrm>
          </p:grpSpPr>
          <p:sp>
            <p:nvSpPr>
              <p:cNvPr id="46" name="矩形 45"/>
              <p:cNvSpPr/>
              <p:nvPr/>
            </p:nvSpPr>
            <p:spPr>
              <a:xfrm>
                <a:off x="4397592" y="4429132"/>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111972" y="4429132"/>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箭头连接符 48"/>
            <p:cNvCxnSpPr>
              <a:endCxn id="19" idx="0"/>
            </p:cNvCxnSpPr>
            <p:nvPr/>
          </p:nvCxnSpPr>
          <p:spPr>
            <a:xfrm rot="5400000">
              <a:off x="4254717" y="3857628"/>
              <a:ext cx="285751"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 name="对象 50"/>
            <p:cNvGraphicFramePr>
              <a:graphicFrameLocks noChangeAspect="1"/>
            </p:cNvGraphicFramePr>
            <p:nvPr/>
          </p:nvGraphicFramePr>
          <p:xfrm>
            <a:off x="4254716" y="3414713"/>
            <a:ext cx="309564" cy="371477"/>
          </p:xfrm>
          <a:graphic>
            <a:graphicData uri="http://schemas.openxmlformats.org/presentationml/2006/ole">
              <mc:AlternateContent xmlns:mc="http://schemas.openxmlformats.org/markup-compatibility/2006">
                <mc:Choice xmlns:v="urn:schemas-microsoft-com:vml" Requires="v">
                  <p:oleObj spid="_x0000_s2503" name="Equation" r:id="rId5" imgW="190440" imgH="228600" progId="Equation.DSMT4">
                    <p:embed/>
                  </p:oleObj>
                </mc:Choice>
                <mc:Fallback>
                  <p:oleObj name="Equation" r:id="rId5" imgW="1904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716" y="3414713"/>
                          <a:ext cx="309564" cy="3714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灯片编号占位符 9"/>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sp>
        <p:nvSpPr>
          <p:cNvPr id="33" name="流程图: 合并 3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70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Blowfish</a:t>
            </a:r>
            <a:r>
              <a:rPr lang="zh-CN" altLang="en-US" dirty="0" smtClean="0"/>
              <a:t>的加密</a:t>
            </a:r>
          </a:p>
          <a:p>
            <a:pPr lvl="1"/>
            <a:r>
              <a:rPr lang="zh-CN" altLang="en-US" dirty="0" smtClean="0"/>
              <a:t>两个基本操作</a:t>
            </a:r>
            <a:r>
              <a:rPr lang="en-US" altLang="zh-CN" dirty="0" smtClean="0"/>
              <a:t>: </a:t>
            </a:r>
            <a:r>
              <a:rPr lang="zh-CN" altLang="en-US" dirty="0" smtClean="0"/>
              <a:t>模</a:t>
            </a:r>
            <a:r>
              <a:rPr lang="en-US" altLang="zh-CN" dirty="0" smtClean="0"/>
              <a:t>2</a:t>
            </a:r>
            <a:r>
              <a:rPr lang="en-US" altLang="zh-CN" baseline="30000" dirty="0" smtClean="0"/>
              <a:t>32</a:t>
            </a:r>
            <a:r>
              <a:rPr lang="zh-CN" altLang="en-US" dirty="0" smtClean="0"/>
              <a:t>的加和逐位异或</a:t>
            </a:r>
          </a:p>
          <a:p>
            <a:pPr lvl="1"/>
            <a:r>
              <a:rPr lang="zh-CN" altLang="en-US" dirty="0" smtClean="0"/>
              <a:t>数据被分成左右两部分</a:t>
            </a:r>
            <a:r>
              <a:rPr lang="en-AU" altLang="zh-CN" dirty="0" smtClean="0">
                <a:cs typeface="Times New Roman" pitchFamily="18" charset="0"/>
              </a:rPr>
              <a:t>L</a:t>
            </a:r>
            <a:r>
              <a:rPr lang="en-AU" altLang="zh-CN" baseline="-25000" dirty="0" smtClean="0">
                <a:cs typeface="Times New Roman" pitchFamily="18" charset="0"/>
              </a:rPr>
              <a:t>0</a:t>
            </a:r>
            <a:r>
              <a:rPr lang="en-US" altLang="zh-CN" dirty="0" smtClean="0">
                <a:cs typeface="Times New Roman" pitchFamily="18" charset="0"/>
              </a:rPr>
              <a:t> &amp; </a:t>
            </a:r>
            <a:r>
              <a:rPr lang="en-AU" altLang="zh-CN" dirty="0" smtClean="0">
                <a:cs typeface="Times New Roman" pitchFamily="18" charset="0"/>
              </a:rPr>
              <a:t>R</a:t>
            </a:r>
            <a:r>
              <a:rPr lang="en-AU" altLang="zh-CN" baseline="-25000" dirty="0" smtClean="0">
                <a:cs typeface="Times New Roman" pitchFamily="18" charset="0"/>
              </a:rPr>
              <a:t>0</a:t>
            </a:r>
            <a:endParaRPr lang="en-US" altLang="zh-CN" dirty="0" smtClean="0">
              <a:cs typeface="Times New Roman" pitchFamily="18" charset="0"/>
            </a:endParaRPr>
          </a:p>
          <a:p>
            <a:pPr lvl="1">
              <a:buNone/>
            </a:pPr>
            <a:r>
              <a:rPr lang="en-AU" altLang="zh-CN" dirty="0" smtClean="0">
                <a:cs typeface="Times New Roman" pitchFamily="18" charset="0"/>
              </a:rPr>
              <a:t>for </a:t>
            </a:r>
            <a:r>
              <a:rPr lang="en-AU" altLang="zh-CN" dirty="0" err="1" smtClean="0">
                <a:cs typeface="Times New Roman" pitchFamily="18" charset="0"/>
              </a:rPr>
              <a:t>i</a:t>
            </a:r>
            <a:r>
              <a:rPr lang="en-AU" altLang="zh-CN" dirty="0" smtClean="0">
                <a:cs typeface="Times New Roman" pitchFamily="18" charset="0"/>
              </a:rPr>
              <a:t> = 1 to 16 do</a:t>
            </a:r>
          </a:p>
          <a:p>
            <a:pPr lvl="2">
              <a:buFont typeface="Wingdings 2" pitchFamily="18" charset="2"/>
              <a:buNone/>
            </a:pPr>
            <a:r>
              <a:rPr lang="en-AU" altLang="zh-CN" sz="2200" dirty="0" err="1" smtClean="0">
                <a:cs typeface="Times New Roman" pitchFamily="18" charset="0"/>
              </a:rPr>
              <a:t>R</a:t>
            </a:r>
            <a:r>
              <a:rPr lang="en-AU" altLang="zh-CN" sz="2200" baseline="-25000" dirty="0" err="1" smtClean="0">
                <a:cs typeface="Times New Roman" pitchFamily="18" charset="0"/>
              </a:rPr>
              <a:t>i</a:t>
            </a:r>
            <a:r>
              <a:rPr lang="en-AU" altLang="zh-CN" sz="2200" dirty="0" smtClean="0">
                <a:cs typeface="Times New Roman" pitchFamily="18" charset="0"/>
              </a:rPr>
              <a:t> = L</a:t>
            </a:r>
            <a:r>
              <a:rPr lang="en-AU" altLang="zh-CN" sz="2200" baseline="-25000" dirty="0" smtClean="0">
                <a:cs typeface="Times New Roman" pitchFamily="18" charset="0"/>
              </a:rPr>
              <a:t>i-1</a:t>
            </a:r>
            <a:r>
              <a:rPr lang="en-AU" altLang="zh-CN" sz="2200" dirty="0" smtClean="0">
                <a:cs typeface="Times New Roman" pitchFamily="18" charset="0"/>
              </a:rPr>
              <a:t> </a:t>
            </a:r>
            <a:r>
              <a:rPr lang="en-AU" altLang="zh-CN" sz="2200" dirty="0" smtClean="0"/>
              <a:t>⊕</a:t>
            </a:r>
            <a:r>
              <a:rPr lang="en-AU" altLang="zh-CN" sz="2200" dirty="0" smtClean="0">
                <a:cs typeface="Times New Roman" pitchFamily="18" charset="0"/>
              </a:rPr>
              <a:t> P</a:t>
            </a:r>
            <a:r>
              <a:rPr lang="en-AU" altLang="zh-CN" sz="2200" baseline="-25000" dirty="0" smtClean="0">
                <a:cs typeface="Times New Roman" pitchFamily="18" charset="0"/>
              </a:rPr>
              <a:t>i</a:t>
            </a:r>
            <a:r>
              <a:rPr lang="en-AU" altLang="zh-CN" sz="2200" dirty="0" smtClean="0">
                <a:cs typeface="Times New Roman" pitchFamily="18" charset="0"/>
              </a:rPr>
              <a:t>;</a:t>
            </a:r>
          </a:p>
          <a:p>
            <a:pPr lvl="2">
              <a:buFont typeface="Wingdings 2" pitchFamily="18" charset="2"/>
              <a:buNone/>
            </a:pPr>
            <a:r>
              <a:rPr lang="en-AU" altLang="zh-CN" sz="2200" dirty="0" smtClean="0">
                <a:cs typeface="Times New Roman" pitchFamily="18" charset="0"/>
              </a:rPr>
              <a:t>L</a:t>
            </a:r>
            <a:r>
              <a:rPr lang="en-AU" altLang="zh-CN" sz="2200" baseline="-25000" dirty="0" smtClean="0">
                <a:cs typeface="Times New Roman" pitchFamily="18" charset="0"/>
              </a:rPr>
              <a:t>i</a:t>
            </a:r>
            <a:r>
              <a:rPr lang="en-AU" altLang="zh-CN" sz="2200" dirty="0" smtClean="0">
                <a:cs typeface="Times New Roman" pitchFamily="18" charset="0"/>
              </a:rPr>
              <a:t> = F[</a:t>
            </a:r>
            <a:r>
              <a:rPr lang="en-AU" altLang="zh-CN" sz="2200" dirty="0" err="1" smtClean="0">
                <a:cs typeface="Times New Roman" pitchFamily="18" charset="0"/>
              </a:rPr>
              <a:t>R</a:t>
            </a:r>
            <a:r>
              <a:rPr lang="en-AU" altLang="zh-CN" sz="2200" baseline="-25000" dirty="0" err="1" smtClean="0">
                <a:cs typeface="Times New Roman" pitchFamily="18" charset="0"/>
              </a:rPr>
              <a:t>i</a:t>
            </a:r>
            <a:r>
              <a:rPr lang="en-AU" altLang="zh-CN" sz="2200" dirty="0" smtClean="0">
                <a:cs typeface="Times New Roman" pitchFamily="18" charset="0"/>
              </a:rPr>
              <a:t>] </a:t>
            </a:r>
            <a:r>
              <a:rPr lang="en-AU" altLang="zh-CN" sz="2200" dirty="0" smtClean="0"/>
              <a:t>⊕</a:t>
            </a:r>
            <a:r>
              <a:rPr lang="en-AU" altLang="zh-CN" sz="2200" dirty="0" smtClean="0">
                <a:cs typeface="Times New Roman" pitchFamily="18" charset="0"/>
              </a:rPr>
              <a:t> R</a:t>
            </a:r>
            <a:r>
              <a:rPr lang="en-AU" altLang="zh-CN" sz="2200" baseline="-25000" dirty="0" smtClean="0">
                <a:cs typeface="Times New Roman" pitchFamily="18" charset="0"/>
              </a:rPr>
              <a:t>i-1</a:t>
            </a:r>
            <a:r>
              <a:rPr lang="en-AU" altLang="zh-CN" sz="2200" dirty="0" smtClean="0">
                <a:cs typeface="Times New Roman" pitchFamily="18" charset="0"/>
              </a:rPr>
              <a:t>;</a:t>
            </a:r>
          </a:p>
          <a:p>
            <a:pPr lvl="1">
              <a:buNone/>
            </a:pPr>
            <a:r>
              <a:rPr lang="en-AU" altLang="zh-CN" dirty="0" smtClean="0">
                <a:cs typeface="Times New Roman" pitchFamily="18" charset="0"/>
              </a:rPr>
              <a:t>R</a:t>
            </a:r>
            <a:r>
              <a:rPr lang="en-AU" altLang="zh-CN" baseline="-25000" dirty="0" smtClean="0">
                <a:cs typeface="Times New Roman" pitchFamily="18" charset="0"/>
              </a:rPr>
              <a:t>17</a:t>
            </a:r>
            <a:r>
              <a:rPr lang="en-AU" altLang="zh-CN" dirty="0" smtClean="0">
                <a:cs typeface="Times New Roman" pitchFamily="18" charset="0"/>
              </a:rPr>
              <a:t> = L</a:t>
            </a:r>
            <a:r>
              <a:rPr lang="en-AU" altLang="zh-CN" baseline="-25000" dirty="0" smtClean="0">
                <a:cs typeface="Times New Roman" pitchFamily="18" charset="0"/>
              </a:rPr>
              <a:t>16</a:t>
            </a:r>
            <a:r>
              <a:rPr lang="en-AU" altLang="zh-CN" dirty="0" smtClean="0">
                <a:cs typeface="Times New Roman" pitchFamily="18" charset="0"/>
              </a:rPr>
              <a:t> </a:t>
            </a:r>
            <a:r>
              <a:rPr lang="en-AU" altLang="zh-CN" dirty="0" smtClean="0"/>
              <a:t>⊕</a:t>
            </a:r>
            <a:r>
              <a:rPr lang="en-AU" altLang="zh-CN" dirty="0" smtClean="0">
                <a:cs typeface="Times New Roman" pitchFamily="18" charset="0"/>
              </a:rPr>
              <a:t> P</a:t>
            </a:r>
            <a:r>
              <a:rPr lang="en-AU" altLang="zh-CN" baseline="-25000" dirty="0" smtClean="0">
                <a:cs typeface="Times New Roman" pitchFamily="18" charset="0"/>
              </a:rPr>
              <a:t>17</a:t>
            </a:r>
            <a:r>
              <a:rPr lang="en-AU" altLang="zh-CN" dirty="0" smtClean="0">
                <a:cs typeface="Times New Roman" pitchFamily="18" charset="0"/>
              </a:rPr>
              <a:t>;</a:t>
            </a:r>
          </a:p>
          <a:p>
            <a:pPr lvl="1">
              <a:buNone/>
            </a:pPr>
            <a:r>
              <a:rPr lang="en-AU" altLang="zh-CN" dirty="0" smtClean="0">
                <a:cs typeface="Times New Roman" pitchFamily="18" charset="0"/>
              </a:rPr>
              <a:t>L</a:t>
            </a:r>
            <a:r>
              <a:rPr lang="en-AU" altLang="zh-CN" baseline="-25000" dirty="0" smtClean="0">
                <a:cs typeface="Times New Roman" pitchFamily="18" charset="0"/>
              </a:rPr>
              <a:t>17</a:t>
            </a:r>
            <a:r>
              <a:rPr lang="en-AU" altLang="zh-CN" dirty="0" smtClean="0">
                <a:cs typeface="Times New Roman" pitchFamily="18" charset="0"/>
              </a:rPr>
              <a:t> = R</a:t>
            </a:r>
            <a:r>
              <a:rPr lang="en-AU" altLang="zh-CN" baseline="-25000" dirty="0" smtClean="0">
                <a:cs typeface="Times New Roman" pitchFamily="18" charset="0"/>
              </a:rPr>
              <a:t>16</a:t>
            </a:r>
            <a:r>
              <a:rPr lang="en-AU" altLang="zh-CN" dirty="0" smtClean="0">
                <a:cs typeface="Times New Roman" pitchFamily="18" charset="0"/>
              </a:rPr>
              <a:t> </a:t>
            </a:r>
            <a:r>
              <a:rPr lang="en-AU" altLang="zh-CN" dirty="0" smtClean="0"/>
              <a:t>⊕</a:t>
            </a:r>
            <a:r>
              <a:rPr lang="en-AU" altLang="zh-CN" dirty="0" smtClean="0">
                <a:cs typeface="Times New Roman" pitchFamily="18" charset="0"/>
              </a:rPr>
              <a:t> P</a:t>
            </a:r>
            <a:r>
              <a:rPr lang="en-AU" altLang="zh-CN" baseline="-25000" dirty="0" smtClean="0">
                <a:cs typeface="Times New Roman" pitchFamily="18" charset="0"/>
              </a:rPr>
              <a:t>18</a:t>
            </a:r>
            <a:r>
              <a:rPr lang="en-AU" altLang="zh-CN" dirty="0" smtClean="0">
                <a:cs typeface="Times New Roman" pitchFamily="18" charset="0"/>
              </a:rPr>
              <a:t>;</a:t>
            </a:r>
          </a:p>
          <a:p>
            <a:pPr>
              <a:buNone/>
            </a:pPr>
            <a:r>
              <a:rPr lang="zh-CN" altLang="en-US" sz="2200" dirty="0" smtClean="0"/>
              <a:t>这里：</a:t>
            </a:r>
          </a:p>
          <a:p>
            <a:pPr lvl="1">
              <a:buNone/>
            </a:pPr>
            <a:r>
              <a:rPr lang="en-AU" altLang="zh-CN" dirty="0" smtClean="0">
                <a:cs typeface="Times New Roman" pitchFamily="18" charset="0"/>
              </a:rPr>
              <a:t>F[</a:t>
            </a:r>
            <a:r>
              <a:rPr lang="en-AU" altLang="zh-CN" dirty="0" err="1" smtClean="0">
                <a:cs typeface="Times New Roman" pitchFamily="18" charset="0"/>
              </a:rPr>
              <a:t>a,b,c,d</a:t>
            </a:r>
            <a:r>
              <a:rPr lang="en-AU" altLang="zh-CN" dirty="0" smtClean="0">
                <a:cs typeface="Times New Roman" pitchFamily="18" charset="0"/>
              </a:rPr>
              <a:t>]=((S</a:t>
            </a:r>
            <a:r>
              <a:rPr lang="en-AU" altLang="zh-CN" baseline="-25000" dirty="0" smtClean="0">
                <a:cs typeface="Times New Roman" pitchFamily="18" charset="0"/>
              </a:rPr>
              <a:t>1,a</a:t>
            </a:r>
            <a:r>
              <a:rPr lang="en-AU" altLang="zh-CN" dirty="0" smtClean="0">
                <a:cs typeface="Times New Roman" pitchFamily="18" charset="0"/>
              </a:rPr>
              <a:t> + S</a:t>
            </a:r>
            <a:r>
              <a:rPr lang="en-AU" altLang="zh-CN" baseline="-25000" dirty="0" smtClean="0">
                <a:cs typeface="Times New Roman" pitchFamily="18" charset="0"/>
              </a:rPr>
              <a:t>2,b</a:t>
            </a:r>
            <a:r>
              <a:rPr lang="en-AU" altLang="zh-CN" dirty="0" smtClean="0">
                <a:cs typeface="Times New Roman" pitchFamily="18" charset="0"/>
              </a:rPr>
              <a:t>)</a:t>
            </a:r>
            <a:r>
              <a:rPr lang="en-AU" altLang="zh-CN" dirty="0" smtClean="0"/>
              <a:t>⊕</a:t>
            </a:r>
            <a:r>
              <a:rPr lang="en-AU" altLang="zh-CN" dirty="0" smtClean="0">
                <a:cs typeface="Times New Roman" pitchFamily="18" charset="0"/>
              </a:rPr>
              <a:t> S</a:t>
            </a:r>
            <a:r>
              <a:rPr lang="en-AU" altLang="zh-CN" baseline="-25000" dirty="0" smtClean="0">
                <a:cs typeface="Times New Roman" pitchFamily="18" charset="0"/>
              </a:rPr>
              <a:t>3,c</a:t>
            </a:r>
            <a:r>
              <a:rPr lang="en-AU" altLang="zh-CN" dirty="0" smtClean="0">
                <a:cs typeface="Times New Roman" pitchFamily="18" charset="0"/>
              </a:rPr>
              <a:t>)+S</a:t>
            </a:r>
            <a:r>
              <a:rPr lang="en-AU" altLang="zh-CN" baseline="-25000" dirty="0" smtClean="0">
                <a:cs typeface="Times New Roman" pitchFamily="18" charset="0"/>
              </a:rPr>
              <a:t>4,</a:t>
            </a:r>
            <a:r>
              <a:rPr lang="en-US" altLang="zh-CN" baseline="-25000" dirty="0" smtClean="0">
                <a:cs typeface="Times New Roman" pitchFamily="18" charset="0"/>
              </a:rPr>
              <a:t>d</a:t>
            </a:r>
            <a:endParaRPr lang="en-AU" altLang="zh-CN"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584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smtClean="0"/>
              <a:t>整体结构</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101</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50210" name="Picture 2"/>
          <p:cNvPicPr>
            <a:picLocks noChangeAspect="1" noChangeArrowheads="1"/>
          </p:cNvPicPr>
          <p:nvPr/>
        </p:nvPicPr>
        <p:blipFill>
          <a:blip r:embed="rId2" cstate="print"/>
          <a:srcRect/>
          <a:stretch>
            <a:fillRect/>
          </a:stretch>
        </p:blipFill>
        <p:spPr bwMode="auto">
          <a:xfrm>
            <a:off x="1857356" y="980728"/>
            <a:ext cx="5538804" cy="5414430"/>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341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smtClean="0"/>
              <a:t>单轮结构</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102</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49186" name="Picture 2"/>
          <p:cNvPicPr>
            <a:picLocks noChangeAspect="1" noChangeArrowheads="1"/>
          </p:cNvPicPr>
          <p:nvPr/>
        </p:nvPicPr>
        <p:blipFill>
          <a:blip r:embed="rId3" cstate="print"/>
          <a:srcRect/>
          <a:stretch>
            <a:fillRect/>
          </a:stretch>
        </p:blipFill>
        <p:spPr bwMode="auto">
          <a:xfrm>
            <a:off x="2267744" y="1340768"/>
            <a:ext cx="5057775" cy="3990975"/>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94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Blowfish</a:t>
            </a:r>
            <a:r>
              <a:rPr lang="zh-CN" altLang="en-US" dirty="0" smtClean="0"/>
              <a:t>的</a:t>
            </a:r>
            <a:r>
              <a:rPr lang="en-US" altLang="zh-CN" dirty="0" smtClean="0"/>
              <a:t>S</a:t>
            </a:r>
            <a:r>
              <a:rPr lang="zh-CN" altLang="en-US" dirty="0" smtClean="0"/>
              <a:t>盒依赖于密钥，子密钥和</a:t>
            </a:r>
            <a:r>
              <a:rPr lang="en-US" altLang="zh-CN" dirty="0" smtClean="0"/>
              <a:t>S</a:t>
            </a:r>
            <a:r>
              <a:rPr lang="zh-CN" altLang="en-US" dirty="0" smtClean="0"/>
              <a:t>盒通过重复使用</a:t>
            </a:r>
            <a:r>
              <a:rPr lang="en-US" altLang="zh-CN" dirty="0" smtClean="0"/>
              <a:t>Blowfish</a:t>
            </a:r>
            <a:r>
              <a:rPr lang="zh-CN" altLang="en-US" dirty="0" smtClean="0"/>
              <a:t>本身产生，使得各比特彻底纠缠在一起，密码分析非常困难</a:t>
            </a:r>
          </a:p>
          <a:p>
            <a:r>
              <a:rPr lang="zh-CN" altLang="en-US" dirty="0" smtClean="0"/>
              <a:t>在每一循环中对数据的两部分进行操作，增大了密码强度</a:t>
            </a:r>
          </a:p>
          <a:p>
            <a:r>
              <a:rPr lang="zh-CN" altLang="en-US" dirty="0" smtClean="0"/>
              <a:t>通过选择适当的密钥长度</a:t>
            </a:r>
            <a:r>
              <a:rPr lang="en-US" altLang="zh-CN" dirty="0" smtClean="0"/>
              <a:t>(</a:t>
            </a:r>
            <a:r>
              <a:rPr lang="zh-CN" altLang="en-US" dirty="0" smtClean="0"/>
              <a:t>最长</a:t>
            </a:r>
            <a:r>
              <a:rPr lang="en-US" altLang="zh-CN" dirty="0" smtClean="0"/>
              <a:t>448</a:t>
            </a:r>
            <a:r>
              <a:rPr lang="zh-CN" altLang="en-US" dirty="0" smtClean="0"/>
              <a:t>位</a:t>
            </a:r>
            <a:r>
              <a:rPr lang="en-US" altLang="zh-CN" dirty="0" smtClean="0"/>
              <a:t>)</a:t>
            </a:r>
            <a:r>
              <a:rPr lang="zh-CN" altLang="en-US" dirty="0" smtClean="0"/>
              <a:t>，对穷举攻击来说，</a:t>
            </a:r>
            <a:r>
              <a:rPr lang="en-US" altLang="zh-CN" dirty="0" smtClean="0"/>
              <a:t>Blowfish</a:t>
            </a:r>
            <a:r>
              <a:rPr lang="zh-CN" altLang="en-US" dirty="0" smtClean="0"/>
              <a:t>几乎是不可破的</a:t>
            </a:r>
          </a:p>
          <a:p>
            <a:r>
              <a:rPr lang="en-US" altLang="zh-CN" dirty="0" smtClean="0"/>
              <a:t>Blowfish</a:t>
            </a:r>
            <a:r>
              <a:rPr lang="zh-CN" altLang="en-US" dirty="0" smtClean="0"/>
              <a:t>的算法执行是很快的</a:t>
            </a:r>
          </a:p>
          <a:p>
            <a:pPr>
              <a:buNone/>
            </a:pPr>
            <a:endParaRPr lang="en-US" altLang="zh-CN" dirty="0" smtClean="0"/>
          </a:p>
          <a:p>
            <a:r>
              <a:rPr lang="en-US" altLang="zh-CN" dirty="0" smtClean="0"/>
              <a:t>Blowfish</a:t>
            </a:r>
            <a:r>
              <a:rPr lang="zh-CN" altLang="en-US" dirty="0" smtClean="0"/>
              <a:t>可能是最难破译的常规加密算法</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103</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025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三、国际数据加密算法</a:t>
            </a:r>
            <a:r>
              <a:rPr lang="en-US" altLang="zh-CN" sz="4000" dirty="0" smtClean="0"/>
              <a:t>IDEA</a:t>
            </a:r>
            <a:endParaRPr lang="zh-CN" altLang="en-US" dirty="0"/>
          </a:p>
        </p:txBody>
      </p:sp>
      <p:sp>
        <p:nvSpPr>
          <p:cNvPr id="3" name="内容占位符 2"/>
          <p:cNvSpPr>
            <a:spLocks noGrp="1"/>
          </p:cNvSpPr>
          <p:nvPr>
            <p:ph idx="1"/>
          </p:nvPr>
        </p:nvSpPr>
        <p:spPr/>
        <p:txBody>
          <a:bodyPr>
            <a:noAutofit/>
          </a:bodyPr>
          <a:lstStyle/>
          <a:p>
            <a:r>
              <a:rPr lang="zh-CN" altLang="en-US" dirty="0" smtClean="0"/>
              <a:t>国际数据加密算法</a:t>
            </a:r>
            <a:r>
              <a:rPr lang="en-US" altLang="zh-CN" dirty="0" smtClean="0"/>
              <a:t>IDEA (International Data Encryption Algorithm)</a:t>
            </a:r>
          </a:p>
          <a:p>
            <a:pPr lvl="1"/>
            <a:r>
              <a:rPr lang="en-US" altLang="zh-CN" dirty="0" smtClean="0"/>
              <a:t>1990</a:t>
            </a:r>
            <a:r>
              <a:rPr lang="zh-CN" altLang="en-US" dirty="0" smtClean="0"/>
              <a:t>年由瑞士苏黎世联邦工业大学的</a:t>
            </a:r>
            <a:r>
              <a:rPr lang="en-US" altLang="zh-CN" dirty="0" smtClean="0"/>
              <a:t>Lai </a:t>
            </a:r>
            <a:r>
              <a:rPr lang="en-US" altLang="zh-CN" dirty="0" err="1" smtClean="0"/>
              <a:t>Xuejia</a:t>
            </a:r>
            <a:r>
              <a:rPr lang="zh-CN" altLang="en-US" dirty="0" smtClean="0"/>
              <a:t>和</a:t>
            </a:r>
            <a:r>
              <a:rPr lang="en-US" altLang="zh-CN" dirty="0" smtClean="0"/>
              <a:t>James </a:t>
            </a:r>
            <a:r>
              <a:rPr lang="en-US" altLang="zh-CN" dirty="0" err="1" smtClean="0"/>
              <a:t>Messey</a:t>
            </a:r>
            <a:r>
              <a:rPr lang="zh-CN" altLang="en-US" dirty="0" smtClean="0"/>
              <a:t>提出，</a:t>
            </a:r>
            <a:r>
              <a:rPr lang="en-US" altLang="zh-CN" dirty="0" smtClean="0"/>
              <a:t>1992</a:t>
            </a:r>
            <a:r>
              <a:rPr lang="zh-CN" altLang="en-US" dirty="0" smtClean="0"/>
              <a:t>年最终完成</a:t>
            </a:r>
          </a:p>
          <a:p>
            <a:r>
              <a:rPr lang="zh-CN" altLang="en-US" dirty="0" smtClean="0"/>
              <a:t>设计原理</a:t>
            </a:r>
          </a:p>
          <a:p>
            <a:pPr lvl="1"/>
            <a:r>
              <a:rPr lang="en-US" altLang="zh-CN" dirty="0" smtClean="0"/>
              <a:t>128</a:t>
            </a:r>
            <a:r>
              <a:rPr lang="zh-CN" altLang="en-US" dirty="0" smtClean="0"/>
              <a:t>位密钥，</a:t>
            </a:r>
            <a:r>
              <a:rPr lang="en-US" altLang="zh-CN" dirty="0" smtClean="0"/>
              <a:t>64</a:t>
            </a:r>
            <a:r>
              <a:rPr lang="zh-CN" altLang="en-US" dirty="0" smtClean="0"/>
              <a:t>位明文分组，目前尚无破译方法</a:t>
            </a:r>
            <a:endParaRPr lang="en-US" altLang="zh-CN" dirty="0" smtClean="0"/>
          </a:p>
          <a:p>
            <a:pPr lvl="1"/>
            <a:r>
              <a:rPr lang="zh-CN" altLang="en-US" dirty="0" smtClean="0"/>
              <a:t>算法本身倾向于软件实现，加密速度快</a:t>
            </a:r>
          </a:p>
          <a:p>
            <a:pPr lvl="1"/>
            <a:r>
              <a:rPr lang="zh-CN" altLang="en-US" dirty="0" smtClean="0"/>
              <a:t>密码强度</a:t>
            </a:r>
          </a:p>
          <a:p>
            <a:pPr lvl="2"/>
            <a:r>
              <a:rPr lang="zh-CN" altLang="en-US" dirty="0" smtClean="0"/>
              <a:t>分组长度：</a:t>
            </a:r>
            <a:r>
              <a:rPr lang="en-US" altLang="zh-CN" dirty="0" smtClean="0"/>
              <a:t>64</a:t>
            </a:r>
            <a:r>
              <a:rPr lang="zh-CN" altLang="en-US" dirty="0" smtClean="0"/>
              <a:t>位</a:t>
            </a:r>
          </a:p>
          <a:p>
            <a:pPr lvl="2"/>
            <a:r>
              <a:rPr lang="zh-CN" altLang="en-US" dirty="0" smtClean="0"/>
              <a:t>密钥长度：</a:t>
            </a:r>
            <a:r>
              <a:rPr lang="en-US" altLang="zh-CN" dirty="0" smtClean="0"/>
              <a:t>128</a:t>
            </a:r>
            <a:r>
              <a:rPr lang="zh-CN" altLang="en-US" dirty="0" smtClean="0"/>
              <a:t>位</a:t>
            </a:r>
            <a:endParaRPr lang="en-US" altLang="zh-CN" dirty="0" smtClean="0"/>
          </a:p>
          <a:p>
            <a:pPr lvl="2"/>
            <a:r>
              <a:rPr lang="zh-CN" altLang="en-US" dirty="0" smtClean="0"/>
              <a:t>扰乱：密文以复杂交错的方式依赖明文和密钥</a:t>
            </a:r>
          </a:p>
          <a:p>
            <a:pPr lvl="2"/>
            <a:r>
              <a:rPr lang="zh-CN" altLang="en-US" dirty="0" smtClean="0"/>
              <a:t>扩散：每个明文比特都影响每个密文比特</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0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nSpc>
                <a:spcPct val="90000"/>
              </a:lnSpc>
            </a:pPr>
            <a:r>
              <a:rPr lang="zh-CN" altLang="en-US" dirty="0" smtClean="0">
                <a:cs typeface="Times New Roman" pitchFamily="18" charset="0"/>
              </a:rPr>
              <a:t>扰乱</a:t>
            </a:r>
            <a:r>
              <a:rPr lang="en-US" altLang="zh-CN" dirty="0" smtClean="0">
                <a:cs typeface="Times New Roman" pitchFamily="18" charset="0"/>
              </a:rPr>
              <a:t>(IDEA</a:t>
            </a:r>
            <a:r>
              <a:rPr lang="zh-CN" altLang="en-US" dirty="0" smtClean="0">
                <a:cs typeface="Times New Roman" pitchFamily="18" charset="0"/>
              </a:rPr>
              <a:t>的三种基本操作</a:t>
            </a:r>
            <a:r>
              <a:rPr lang="en-US" altLang="zh-CN" dirty="0" smtClean="0">
                <a:cs typeface="Times New Roman" pitchFamily="18" charset="0"/>
              </a:rPr>
              <a:t>)</a:t>
            </a:r>
          </a:p>
          <a:p>
            <a:pPr lvl="1">
              <a:lnSpc>
                <a:spcPct val="90000"/>
              </a:lnSpc>
            </a:pPr>
            <a:r>
              <a:rPr lang="zh-CN" altLang="en-US" dirty="0" smtClean="0">
                <a:cs typeface="Times New Roman" pitchFamily="18" charset="0"/>
              </a:rPr>
              <a:t>基本操作是将两个</a:t>
            </a:r>
            <a:r>
              <a:rPr lang="en-US" altLang="zh-CN" dirty="0" smtClean="0">
                <a:cs typeface="Times New Roman" pitchFamily="18" charset="0"/>
              </a:rPr>
              <a:t>16</a:t>
            </a:r>
            <a:r>
              <a:rPr lang="zh-CN" altLang="en-US" dirty="0" smtClean="0">
                <a:cs typeface="Times New Roman" pitchFamily="18" charset="0"/>
              </a:rPr>
              <a:t>位的值映射成一个</a:t>
            </a:r>
            <a:r>
              <a:rPr lang="en-US" altLang="zh-CN" dirty="0" smtClean="0">
                <a:cs typeface="Times New Roman" pitchFamily="18" charset="0"/>
              </a:rPr>
              <a:t>16</a:t>
            </a:r>
            <a:r>
              <a:rPr lang="zh-CN" altLang="en-US" dirty="0" smtClean="0">
                <a:cs typeface="Times New Roman" pitchFamily="18" charset="0"/>
              </a:rPr>
              <a:t>位的值</a:t>
            </a:r>
            <a:endParaRPr lang="en-US" altLang="zh-CN" dirty="0" smtClean="0">
              <a:cs typeface="Times New Roman" pitchFamily="18" charset="0"/>
            </a:endParaRPr>
          </a:p>
          <a:p>
            <a:pPr lvl="2">
              <a:lnSpc>
                <a:spcPct val="90000"/>
              </a:lnSpc>
            </a:pPr>
            <a:r>
              <a:rPr lang="zh-CN" altLang="en-US" dirty="0" smtClean="0">
                <a:cs typeface="Times New Roman" pitchFamily="18" charset="0"/>
              </a:rPr>
              <a:t>逐位异或，</a:t>
            </a:r>
            <a:r>
              <a:rPr lang="zh-CN" altLang="en-US" dirty="0" smtClean="0">
                <a:cs typeface="Times New Roman" pitchFamily="18" charset="0"/>
                <a:sym typeface="Symbol"/>
              </a:rPr>
              <a:t></a:t>
            </a:r>
            <a:endParaRPr lang="en-US" altLang="zh-CN" dirty="0" smtClean="0">
              <a:cs typeface="Times New Roman" pitchFamily="18" charset="0"/>
            </a:endParaRPr>
          </a:p>
          <a:p>
            <a:pPr lvl="2">
              <a:lnSpc>
                <a:spcPct val="90000"/>
              </a:lnSpc>
            </a:pPr>
            <a:r>
              <a:rPr lang="zh-CN" altLang="en-US" dirty="0" smtClean="0">
                <a:cs typeface="Times New Roman" pitchFamily="18" charset="0"/>
              </a:rPr>
              <a:t>整数模</a:t>
            </a:r>
            <a:r>
              <a:rPr lang="en-US" altLang="zh-CN" dirty="0" smtClean="0">
                <a:cs typeface="Times New Roman" pitchFamily="18" charset="0"/>
              </a:rPr>
              <a:t>2</a:t>
            </a:r>
            <a:r>
              <a:rPr lang="en-US" altLang="zh-CN" baseline="30000" dirty="0" smtClean="0">
                <a:cs typeface="Times New Roman" pitchFamily="18" charset="0"/>
              </a:rPr>
              <a:t>16</a:t>
            </a:r>
            <a:r>
              <a:rPr lang="en-US" altLang="zh-CN" dirty="0" smtClean="0">
                <a:cs typeface="Times New Roman" pitchFamily="18" charset="0"/>
              </a:rPr>
              <a:t>(65536)</a:t>
            </a:r>
            <a:r>
              <a:rPr lang="zh-CN" altLang="en-US" dirty="0" smtClean="0">
                <a:cs typeface="Times New Roman" pitchFamily="18" charset="0"/>
              </a:rPr>
              <a:t>加，</a:t>
            </a:r>
            <a:r>
              <a:rPr lang="en-US" altLang="zh-CN" dirty="0" smtClean="0">
                <a:cs typeface="Times New Roman" pitchFamily="18" charset="0"/>
              </a:rPr>
              <a:t>⊞</a:t>
            </a:r>
            <a:endParaRPr lang="zh-CN" altLang="en-US" dirty="0" smtClean="0">
              <a:cs typeface="Times New Roman" pitchFamily="18" charset="0"/>
            </a:endParaRPr>
          </a:p>
          <a:p>
            <a:pPr lvl="2">
              <a:lnSpc>
                <a:spcPct val="90000"/>
              </a:lnSpc>
            </a:pPr>
            <a:r>
              <a:rPr lang="zh-CN" altLang="en-US" dirty="0" smtClean="0">
                <a:cs typeface="Times New Roman" pitchFamily="18" charset="0"/>
              </a:rPr>
              <a:t>整数模</a:t>
            </a:r>
            <a:r>
              <a:rPr lang="en-US" altLang="zh-CN" dirty="0" smtClean="0">
                <a:cs typeface="Times New Roman" pitchFamily="18" charset="0"/>
              </a:rPr>
              <a:t>2</a:t>
            </a:r>
            <a:r>
              <a:rPr lang="en-US" altLang="zh-CN" baseline="30000" dirty="0" smtClean="0">
                <a:cs typeface="Times New Roman" pitchFamily="18" charset="0"/>
              </a:rPr>
              <a:t>16</a:t>
            </a:r>
            <a:r>
              <a:rPr lang="en-US" altLang="zh-CN" dirty="0" smtClean="0">
                <a:cs typeface="Times New Roman" pitchFamily="18" charset="0"/>
              </a:rPr>
              <a:t>+1(65537)</a:t>
            </a:r>
            <a:r>
              <a:rPr lang="zh-CN" altLang="en-US" dirty="0" smtClean="0">
                <a:cs typeface="Times New Roman" pitchFamily="18" charset="0"/>
              </a:rPr>
              <a:t>乘，</a:t>
            </a:r>
            <a:r>
              <a:rPr lang="en-US" altLang="zh-CN" dirty="0" smtClean="0">
                <a:cs typeface="Times New Roman" pitchFamily="18" charset="0"/>
              </a:rPr>
              <a:t>⊙</a:t>
            </a:r>
          </a:p>
          <a:p>
            <a:pPr lvl="1">
              <a:lnSpc>
                <a:spcPct val="90000"/>
              </a:lnSpc>
            </a:pPr>
            <a:r>
              <a:rPr lang="zh-CN" altLang="en-US" dirty="0" smtClean="0">
                <a:cs typeface="Times New Roman" pitchFamily="18" charset="0"/>
              </a:rPr>
              <a:t>均为无符号</a:t>
            </a:r>
            <a:r>
              <a:rPr lang="en-US" altLang="zh-CN" dirty="0" smtClean="0">
                <a:cs typeface="Times New Roman" pitchFamily="18" charset="0"/>
              </a:rPr>
              <a:t>16</a:t>
            </a:r>
            <a:r>
              <a:rPr lang="zh-CN" altLang="en-US" dirty="0" smtClean="0">
                <a:cs typeface="Times New Roman" pitchFamily="18" charset="0"/>
              </a:rPr>
              <a:t>位整数（乘法中，全零表示</a:t>
            </a:r>
            <a:r>
              <a:rPr lang="en-US" altLang="zh-CN" dirty="0" smtClean="0">
                <a:cs typeface="Times New Roman" pitchFamily="18" charset="0"/>
              </a:rPr>
              <a:t>2</a:t>
            </a:r>
            <a:r>
              <a:rPr lang="en-US" altLang="zh-CN" baseline="30000" dirty="0" smtClean="0">
                <a:cs typeface="Times New Roman" pitchFamily="18" charset="0"/>
              </a:rPr>
              <a:t>16</a:t>
            </a:r>
            <a:r>
              <a:rPr lang="zh-CN" altLang="en-US" dirty="0" smtClean="0">
                <a:cs typeface="Times New Roman" pitchFamily="18" charset="0"/>
              </a:rPr>
              <a:t>）</a:t>
            </a:r>
            <a:endParaRPr lang="en-US" altLang="zh-CN" dirty="0" smtClean="0">
              <a:cs typeface="Times New Roman" pitchFamily="18" charset="0"/>
            </a:endParaRPr>
          </a:p>
          <a:p>
            <a:pPr lvl="1">
              <a:lnSpc>
                <a:spcPct val="90000"/>
              </a:lnSpc>
              <a:buNone/>
            </a:pPr>
            <a:r>
              <a:rPr lang="zh-CN" altLang="en-US" dirty="0" smtClean="0">
                <a:cs typeface="Times New Roman" pitchFamily="18" charset="0"/>
              </a:rPr>
              <a:t>例如：</a:t>
            </a:r>
            <a:r>
              <a:rPr lang="en-US" altLang="zh-CN" dirty="0" smtClean="0">
                <a:cs typeface="Times New Roman" pitchFamily="18" charset="0"/>
              </a:rPr>
              <a:t>0000000000000000⊙1000000000000000</a:t>
            </a:r>
          </a:p>
          <a:p>
            <a:pPr lvl="1">
              <a:lnSpc>
                <a:spcPct val="90000"/>
              </a:lnSpc>
              <a:buNone/>
            </a:pPr>
            <a:r>
              <a:rPr lang="en-US" altLang="zh-CN" dirty="0" smtClean="0">
                <a:cs typeface="Times New Roman" pitchFamily="18" charset="0"/>
              </a:rPr>
              <a:t>		= 1000000000000001</a:t>
            </a:r>
          </a:p>
          <a:p>
            <a:pPr lvl="1">
              <a:lnSpc>
                <a:spcPct val="90000"/>
              </a:lnSpc>
              <a:buNone/>
            </a:pPr>
            <a:r>
              <a:rPr lang="zh-CN" altLang="en-US" dirty="0" smtClean="0">
                <a:cs typeface="Times New Roman" pitchFamily="18" charset="0"/>
              </a:rPr>
              <a:t>因为：</a:t>
            </a:r>
            <a:r>
              <a:rPr lang="en-US" altLang="zh-CN" dirty="0" smtClean="0">
                <a:cs typeface="Times New Roman" pitchFamily="18" charset="0"/>
              </a:rPr>
              <a:t>2</a:t>
            </a:r>
            <a:r>
              <a:rPr lang="en-US" altLang="zh-CN" baseline="30000" dirty="0" smtClean="0">
                <a:cs typeface="Times New Roman" pitchFamily="18" charset="0"/>
              </a:rPr>
              <a:t>16</a:t>
            </a:r>
            <a:r>
              <a:rPr lang="en-US" altLang="zh-CN" dirty="0" smtClean="0">
                <a:cs typeface="Times New Roman" pitchFamily="18" charset="0"/>
              </a:rPr>
              <a:t> </a:t>
            </a:r>
            <a:r>
              <a:rPr lang="en-US" altLang="zh-CN" dirty="0" smtClean="0">
                <a:cs typeface="Times New Roman" pitchFamily="18" charset="0"/>
                <a:sym typeface="Symbol"/>
              </a:rPr>
              <a:t></a:t>
            </a:r>
            <a:r>
              <a:rPr lang="en-US" altLang="zh-CN" dirty="0" smtClean="0">
                <a:cs typeface="Times New Roman" pitchFamily="18" charset="0"/>
              </a:rPr>
              <a:t> 2</a:t>
            </a:r>
            <a:r>
              <a:rPr lang="en-US" altLang="zh-CN" baseline="30000" dirty="0" smtClean="0">
                <a:cs typeface="Times New Roman" pitchFamily="18" charset="0"/>
              </a:rPr>
              <a:t>15</a:t>
            </a:r>
            <a:r>
              <a:rPr lang="en-US" altLang="zh-CN" dirty="0" smtClean="0">
                <a:cs typeface="Times New Roman" pitchFamily="18" charset="0"/>
              </a:rPr>
              <a:t> mod (2</a:t>
            </a:r>
            <a:r>
              <a:rPr lang="en-US" altLang="zh-CN" baseline="30000" dirty="0" smtClean="0">
                <a:cs typeface="Times New Roman" pitchFamily="18" charset="0"/>
              </a:rPr>
              <a:t>16</a:t>
            </a:r>
            <a:r>
              <a:rPr lang="en-US" altLang="zh-CN" dirty="0" smtClean="0">
                <a:cs typeface="Times New Roman" pitchFamily="18" charset="0"/>
              </a:rPr>
              <a:t>+1) = 2</a:t>
            </a:r>
            <a:r>
              <a:rPr lang="en-US" altLang="zh-CN" baseline="30000" dirty="0" smtClean="0">
                <a:cs typeface="Times New Roman" pitchFamily="18" charset="0"/>
              </a:rPr>
              <a:t>15</a:t>
            </a:r>
            <a:r>
              <a:rPr lang="en-US" altLang="zh-CN" dirty="0" smtClean="0">
                <a:cs typeface="Times New Roman" pitchFamily="18" charset="0"/>
              </a:rPr>
              <a:t> + 1</a:t>
            </a:r>
          </a:p>
          <a:p>
            <a:pPr>
              <a:lnSpc>
                <a:spcPct val="90000"/>
              </a:lnSpc>
            </a:pPr>
            <a:r>
              <a:rPr lang="zh-CN" altLang="en-US" dirty="0" smtClean="0">
                <a:cs typeface="Times New Roman" pitchFamily="18" charset="0"/>
              </a:rPr>
              <a:t>扩散</a:t>
            </a:r>
          </a:p>
          <a:p>
            <a:pPr lvl="1">
              <a:lnSpc>
                <a:spcPct val="90000"/>
              </a:lnSpc>
            </a:pPr>
            <a:r>
              <a:rPr lang="zh-CN" altLang="en-US" dirty="0" smtClean="0">
                <a:cs typeface="Times New Roman" pitchFamily="18" charset="0"/>
              </a:rPr>
              <a:t>由乘积</a:t>
            </a:r>
            <a:r>
              <a:rPr lang="en-US" altLang="zh-CN" dirty="0" smtClean="0">
                <a:cs typeface="Times New Roman" pitchFamily="18" charset="0"/>
              </a:rPr>
              <a:t>/</a:t>
            </a:r>
            <a:r>
              <a:rPr lang="zh-CN" altLang="en-US" dirty="0" smtClean="0">
                <a:cs typeface="Times New Roman" pitchFamily="18" charset="0"/>
              </a:rPr>
              <a:t>相加</a:t>
            </a:r>
            <a:r>
              <a:rPr lang="en-US" altLang="zh-CN" dirty="0" smtClean="0">
                <a:cs typeface="Times New Roman" pitchFamily="18" charset="0"/>
              </a:rPr>
              <a:t>(MA)</a:t>
            </a:r>
            <a:r>
              <a:rPr lang="zh-CN" altLang="en-US" dirty="0" smtClean="0">
                <a:cs typeface="Times New Roman" pitchFamily="18" charset="0"/>
              </a:rPr>
              <a:t>结构的算法基本构件提供</a:t>
            </a:r>
          </a:p>
          <a:p>
            <a:pPr>
              <a:lnSpc>
                <a:spcPct val="90000"/>
              </a:lnSpc>
            </a:pPr>
            <a:r>
              <a:rPr lang="zh-CN" altLang="en-US" dirty="0" smtClean="0">
                <a:cs typeface="Times New Roman" pitchFamily="18" charset="0"/>
              </a:rPr>
              <a:t>实现考虑</a:t>
            </a:r>
          </a:p>
          <a:p>
            <a:pPr lvl="1">
              <a:lnSpc>
                <a:spcPct val="90000"/>
              </a:lnSpc>
            </a:pPr>
            <a:r>
              <a:rPr lang="zh-CN" altLang="en-US" dirty="0" smtClean="0">
                <a:cs typeface="Times New Roman" pitchFamily="18" charset="0"/>
              </a:rPr>
              <a:t>硬件实现速度高，软件灵活低价</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2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整体结构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106</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1251" name="Picture 3"/>
          <p:cNvPicPr>
            <a:picLocks noChangeAspect="1" noChangeArrowheads="1"/>
          </p:cNvPicPr>
          <p:nvPr/>
        </p:nvPicPr>
        <p:blipFill>
          <a:blip r:embed="rId2" cstate="print"/>
          <a:srcRect/>
          <a:stretch>
            <a:fillRect/>
          </a:stretch>
        </p:blipFill>
        <p:spPr bwMode="auto">
          <a:xfrm>
            <a:off x="3131840" y="289500"/>
            <a:ext cx="5655387" cy="6163836"/>
          </a:xfrm>
          <a:prstGeom prst="rect">
            <a:avLst/>
          </a:prstGeom>
          <a:noFill/>
          <a:ln w="9525">
            <a:noFill/>
            <a:miter lim="800000"/>
            <a:headEnd/>
            <a:tailEnd/>
          </a:ln>
          <a:effectLst/>
        </p:spPr>
      </p:pic>
      <p:pic>
        <p:nvPicPr>
          <p:cNvPr id="181252" name="Picture 4"/>
          <p:cNvPicPr>
            <a:picLocks noChangeAspect="1" noChangeArrowheads="1"/>
          </p:cNvPicPr>
          <p:nvPr/>
        </p:nvPicPr>
        <p:blipFill>
          <a:blip r:embed="rId3" cstate="print"/>
          <a:srcRect/>
          <a:stretch>
            <a:fillRect/>
          </a:stretch>
        </p:blipFill>
        <p:spPr bwMode="auto">
          <a:xfrm>
            <a:off x="833424" y="2428868"/>
            <a:ext cx="1809750" cy="2371725"/>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617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单轮结构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107</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3143810" y="450054"/>
            <a:ext cx="4812566" cy="6032254"/>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443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子密钥产生</a:t>
            </a:r>
            <a:endParaRPr lang="zh-CN" altLang="en-US" dirty="0"/>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108</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Picture 7"/>
          <p:cNvPicPr>
            <a:picLocks noChangeAspect="1" noChangeArrowheads="1"/>
          </p:cNvPicPr>
          <p:nvPr/>
        </p:nvPicPr>
        <p:blipFill>
          <a:blip r:embed="rId2" cstate="print"/>
          <a:srcRect/>
          <a:stretch>
            <a:fillRect/>
          </a:stretch>
        </p:blipFill>
        <p:spPr>
          <a:xfrm>
            <a:off x="500034" y="1500174"/>
            <a:ext cx="8143932" cy="4205188"/>
          </a:xfrm>
          <a:prstGeom prst="rect">
            <a:avLst/>
          </a:prstGeom>
          <a:noFill/>
          <a:ln/>
        </p:spPr>
      </p:pic>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0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输出变换</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109</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3298" name="Picture 2"/>
          <p:cNvPicPr>
            <a:picLocks noChangeAspect="1" noChangeArrowheads="1"/>
          </p:cNvPicPr>
          <p:nvPr/>
        </p:nvPicPr>
        <p:blipFill>
          <a:blip r:embed="rId2" cstate="print"/>
          <a:srcRect/>
          <a:stretch>
            <a:fillRect/>
          </a:stretch>
        </p:blipFill>
        <p:spPr bwMode="auto">
          <a:xfrm>
            <a:off x="1044856" y="1571612"/>
            <a:ext cx="7027606" cy="3286148"/>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86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二、数据加密标准</a:t>
            </a:r>
            <a:r>
              <a:rPr lang="en-US" altLang="zh-CN" dirty="0">
                <a:latin typeface="Times New Roman" pitchFamily="18" charset="0"/>
                <a:cs typeface="Times New Roman" pitchFamily="18" charset="0"/>
              </a:rPr>
              <a:t>DES</a:t>
            </a:r>
            <a:endParaRPr lang="zh-CN" altLang="en-US" dirty="0"/>
          </a:p>
        </p:txBody>
      </p:sp>
      <p:sp>
        <p:nvSpPr>
          <p:cNvPr id="7" name="内容占位符 6"/>
          <p:cNvSpPr>
            <a:spLocks noGrp="1"/>
          </p:cNvSpPr>
          <p:nvPr>
            <p:ph idx="1"/>
          </p:nvPr>
        </p:nvSpPr>
        <p:spPr/>
        <p:txBody>
          <a:bodyPr>
            <a:normAutofit/>
          </a:bodyPr>
          <a:lstStyle/>
          <a:p>
            <a:r>
              <a:rPr lang="en-US" altLang="zh-CN" dirty="0" smtClean="0"/>
              <a:t>IBM </a:t>
            </a:r>
            <a:r>
              <a:rPr lang="zh-CN" altLang="en-US" dirty="0" smtClean="0"/>
              <a:t>设计出</a:t>
            </a:r>
            <a:r>
              <a:rPr lang="en-US" altLang="zh-CN" dirty="0" smtClean="0"/>
              <a:t>Lucifer</a:t>
            </a:r>
            <a:r>
              <a:rPr lang="zh-CN" altLang="en-US" dirty="0" smtClean="0"/>
              <a:t>密码</a:t>
            </a:r>
            <a:r>
              <a:rPr lang="en-US" altLang="zh-CN" dirty="0" smtClean="0"/>
              <a:t> (1971)</a:t>
            </a:r>
          </a:p>
          <a:p>
            <a:pPr lvl="1"/>
            <a:r>
              <a:rPr lang="zh-CN" altLang="en-US" dirty="0" smtClean="0"/>
              <a:t>由</a:t>
            </a:r>
            <a:r>
              <a:rPr lang="en-US" altLang="zh-CN" dirty="0" smtClean="0"/>
              <a:t>Horst </a:t>
            </a:r>
            <a:r>
              <a:rPr lang="en-US" altLang="zh-CN" dirty="0" err="1" smtClean="0"/>
              <a:t>Feistel</a:t>
            </a:r>
            <a:r>
              <a:rPr lang="zh-CN" altLang="en-US" dirty="0" smtClean="0"/>
              <a:t>带领的团队</a:t>
            </a:r>
            <a:endParaRPr lang="en-US" altLang="zh-CN" dirty="0" smtClean="0"/>
          </a:p>
          <a:p>
            <a:pPr lvl="1"/>
            <a:r>
              <a:rPr lang="zh-CN" altLang="en-US" dirty="0" smtClean="0"/>
              <a:t>用</a:t>
            </a:r>
            <a:r>
              <a:rPr lang="en-US" altLang="zh-CN" dirty="0" smtClean="0"/>
              <a:t>128</a:t>
            </a:r>
            <a:r>
              <a:rPr lang="zh-CN" altLang="en-US" dirty="0" smtClean="0"/>
              <a:t>比特密钥加密</a:t>
            </a:r>
            <a:r>
              <a:rPr lang="en-US" altLang="zh-CN" dirty="0" smtClean="0"/>
              <a:t>64</a:t>
            </a:r>
            <a:r>
              <a:rPr lang="zh-CN" altLang="en-US" dirty="0" smtClean="0"/>
              <a:t>比特数据分组</a:t>
            </a:r>
            <a:endParaRPr lang="en-US" altLang="zh-CN" dirty="0" smtClean="0"/>
          </a:p>
          <a:p>
            <a:r>
              <a:rPr lang="en-US" altLang="zh-CN" dirty="0" smtClean="0"/>
              <a:t>Tuchman-Mayer </a:t>
            </a:r>
            <a:r>
              <a:rPr lang="zh-CN" altLang="en-US" dirty="0" smtClean="0"/>
              <a:t>牵头开发商业密码</a:t>
            </a:r>
            <a:endParaRPr lang="en-US" altLang="zh-CN" dirty="0" smtClean="0"/>
          </a:p>
          <a:p>
            <a:pPr lvl="1"/>
            <a:r>
              <a:rPr lang="zh-CN" altLang="en-US" dirty="0" smtClean="0"/>
              <a:t>适合于单芯片实现</a:t>
            </a:r>
            <a:endParaRPr lang="en-US" altLang="zh-CN" dirty="0" smtClean="0"/>
          </a:p>
          <a:p>
            <a:pPr lvl="1"/>
            <a:r>
              <a:rPr lang="zh-CN" altLang="en-US" dirty="0" smtClean="0"/>
              <a:t>密钥长度</a:t>
            </a:r>
            <a:r>
              <a:rPr lang="en-US" altLang="zh-CN" dirty="0" smtClean="0"/>
              <a:t>56</a:t>
            </a:r>
            <a:r>
              <a:rPr lang="zh-CN" altLang="en-US" dirty="0" smtClean="0"/>
              <a:t>比特，抗密码分析能力更强</a:t>
            </a:r>
            <a:endParaRPr lang="en-US" altLang="zh-CN" dirty="0" smtClean="0"/>
          </a:p>
          <a:p>
            <a:pPr lvl="1"/>
            <a:r>
              <a:rPr lang="zh-CN" altLang="en-US" dirty="0" smtClean="0"/>
              <a:t>美国国家安全局介入</a:t>
            </a:r>
            <a:endParaRPr lang="en-US" altLang="zh-CN" dirty="0" smtClean="0"/>
          </a:p>
          <a:p>
            <a:r>
              <a:rPr lang="en-US" altLang="zh-CN" dirty="0" smtClean="0"/>
              <a:t>1973</a:t>
            </a:r>
            <a:r>
              <a:rPr lang="zh-CN" altLang="en-US" dirty="0" smtClean="0"/>
              <a:t>年美国国家标准局征求国家密码标准方案，</a:t>
            </a:r>
            <a:r>
              <a:rPr lang="en-US" altLang="zh-CN" dirty="0" smtClean="0"/>
              <a:t>IBM </a:t>
            </a:r>
            <a:r>
              <a:rPr lang="zh-CN" altLang="en-US" dirty="0" smtClean="0"/>
              <a:t>将上述方案提交，并被采用，称为数据加密标准（</a:t>
            </a:r>
            <a:r>
              <a:rPr lang="en-US" altLang="zh-CN" dirty="0" smtClean="0"/>
              <a:t>DES</a:t>
            </a:r>
            <a:r>
              <a:rPr lang="zh-CN" altLang="en-US" dirty="0" smtClean="0"/>
              <a:t>）</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66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a:t>
            </a:r>
            <a:r>
              <a:rPr lang="en-US" altLang="zh-CN" dirty="0" smtClean="0"/>
              <a:t>RC5</a:t>
            </a:r>
            <a:r>
              <a:rPr lang="zh-CN" altLang="en-US" dirty="0" smtClean="0"/>
              <a:t>密码</a:t>
            </a:r>
            <a:endParaRPr lang="zh-CN" altLang="en-US" dirty="0"/>
          </a:p>
        </p:txBody>
      </p:sp>
      <p:sp>
        <p:nvSpPr>
          <p:cNvPr id="3" name="内容占位符 2"/>
          <p:cNvSpPr>
            <a:spLocks noGrp="1"/>
          </p:cNvSpPr>
          <p:nvPr>
            <p:ph idx="1"/>
          </p:nvPr>
        </p:nvSpPr>
        <p:spPr/>
        <p:txBody>
          <a:bodyPr/>
          <a:lstStyle/>
          <a:p>
            <a:r>
              <a:rPr lang="en-AU" altLang="zh-CN" dirty="0" smtClean="0"/>
              <a:t>RC5</a:t>
            </a:r>
            <a:r>
              <a:rPr lang="zh-CN" altLang="en-AU" dirty="0" smtClean="0"/>
              <a:t>是</a:t>
            </a:r>
            <a:r>
              <a:rPr lang="en-AU" altLang="zh-CN" dirty="0" smtClean="0"/>
              <a:t>Ronald </a:t>
            </a:r>
            <a:r>
              <a:rPr lang="en-AU" altLang="zh-CN" dirty="0" err="1" smtClean="0"/>
              <a:t>Rivest</a:t>
            </a:r>
            <a:r>
              <a:rPr lang="zh-CN" altLang="en-AU" dirty="0" smtClean="0"/>
              <a:t>设计的一种对称加密算法，具有如下特点</a:t>
            </a:r>
          </a:p>
          <a:p>
            <a:pPr lvl="1"/>
            <a:r>
              <a:rPr lang="zh-CN" altLang="en-AU" dirty="0" smtClean="0">
                <a:latin typeface="黑体" pitchFamily="2" charset="-122"/>
              </a:rPr>
              <a:t>适于软件和硬件实现</a:t>
            </a:r>
          </a:p>
          <a:p>
            <a:pPr lvl="1"/>
            <a:r>
              <a:rPr lang="zh-CN" altLang="en-AU" dirty="0" smtClean="0">
                <a:latin typeface="黑体" pitchFamily="2" charset="-122"/>
              </a:rPr>
              <a:t>快速：设计成面向字的简单算法，加快运算速度</a:t>
            </a:r>
          </a:p>
          <a:p>
            <a:pPr lvl="1"/>
            <a:r>
              <a:rPr lang="zh-CN" altLang="en-AU" dirty="0" smtClean="0">
                <a:latin typeface="黑体" pitchFamily="2" charset="-122"/>
              </a:rPr>
              <a:t>可用于字长不同的处理器</a:t>
            </a:r>
          </a:p>
          <a:p>
            <a:pPr lvl="1"/>
            <a:r>
              <a:rPr lang="zh-CN" altLang="en-AU" dirty="0" smtClean="0">
                <a:latin typeface="黑体" pitchFamily="2" charset="-122"/>
              </a:rPr>
              <a:t>迭代次数可变</a:t>
            </a:r>
          </a:p>
          <a:p>
            <a:pPr lvl="1"/>
            <a:r>
              <a:rPr lang="zh-CN" altLang="en-AU" dirty="0" smtClean="0">
                <a:latin typeface="黑体" pitchFamily="2" charset="-122"/>
              </a:rPr>
              <a:t>密钥长度可变</a:t>
            </a:r>
          </a:p>
          <a:p>
            <a:pPr lvl="1"/>
            <a:r>
              <a:rPr lang="zh-CN" altLang="en-AU" dirty="0" smtClean="0">
                <a:latin typeface="黑体" pitchFamily="2" charset="-122"/>
              </a:rPr>
              <a:t>简单，易于实现和确定算法强度</a:t>
            </a:r>
          </a:p>
          <a:p>
            <a:pPr lvl="1"/>
            <a:r>
              <a:rPr lang="zh-CN" altLang="en-AU" dirty="0" smtClean="0">
                <a:latin typeface="黑体" pitchFamily="2" charset="-122"/>
              </a:rPr>
              <a:t>对存储量要求低</a:t>
            </a:r>
          </a:p>
          <a:p>
            <a:pPr lvl="1"/>
            <a:r>
              <a:rPr lang="zh-CN" altLang="en-AU" dirty="0" smtClean="0">
                <a:latin typeface="黑体" pitchFamily="2" charset="-122"/>
              </a:rPr>
              <a:t>安全性高</a:t>
            </a:r>
          </a:p>
          <a:p>
            <a:pPr lvl="1"/>
            <a:r>
              <a:rPr lang="zh-CN" altLang="en-AU" dirty="0" smtClean="0">
                <a:latin typeface="黑体" pitchFamily="2" charset="-122"/>
              </a:rPr>
              <a:t>与数据相关的循环</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0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t>RC5</a:t>
            </a:r>
            <a:r>
              <a:rPr lang="zh-CN" altLang="en-US" dirty="0" smtClean="0"/>
              <a:t>包含一族密码：</a:t>
            </a:r>
            <a:r>
              <a:rPr lang="en-US" altLang="zh-CN" dirty="0" smtClean="0"/>
              <a:t>RC5-w/r/b</a:t>
            </a:r>
          </a:p>
          <a:p>
            <a:pPr lvl="1"/>
            <a:r>
              <a:rPr lang="en-US" altLang="zh-CN" dirty="0" smtClean="0"/>
              <a:t>w = </a:t>
            </a:r>
            <a:r>
              <a:rPr lang="zh-CN" altLang="en-US" dirty="0" smtClean="0"/>
              <a:t>以比特为单位的字大小</a:t>
            </a:r>
            <a:r>
              <a:rPr lang="en-US" altLang="zh-CN" dirty="0" smtClean="0"/>
              <a:t>(16,32,64)</a:t>
            </a:r>
            <a:r>
              <a:rPr lang="zh-CN" altLang="en-US" dirty="0" smtClean="0"/>
              <a:t>，每个分组包含两个字</a:t>
            </a:r>
            <a:endParaRPr lang="en-US" altLang="zh-CN" dirty="0" smtClean="0"/>
          </a:p>
          <a:p>
            <a:pPr lvl="1"/>
            <a:r>
              <a:rPr lang="en-US" altLang="zh-CN" dirty="0" smtClean="0"/>
              <a:t>r = </a:t>
            </a:r>
            <a:r>
              <a:rPr lang="zh-CN" altLang="en-US" dirty="0" smtClean="0"/>
              <a:t>迭代轮数</a:t>
            </a:r>
            <a:r>
              <a:rPr lang="en-US" altLang="zh-CN" dirty="0" smtClean="0"/>
              <a:t> (0..255)</a:t>
            </a:r>
          </a:p>
          <a:p>
            <a:pPr lvl="1"/>
            <a:r>
              <a:rPr lang="en-US" altLang="zh-CN" dirty="0" smtClean="0"/>
              <a:t>b = </a:t>
            </a:r>
            <a:r>
              <a:rPr lang="zh-CN" altLang="en-US" dirty="0" smtClean="0"/>
              <a:t>密钥字节数</a:t>
            </a:r>
            <a:r>
              <a:rPr lang="en-US" altLang="zh-CN" dirty="0" smtClean="0"/>
              <a:t> (0..255)</a:t>
            </a:r>
          </a:p>
          <a:p>
            <a:endParaRPr lang="en-US" altLang="zh-CN" dirty="0" smtClean="0"/>
          </a:p>
          <a:p>
            <a:r>
              <a:rPr lang="zh-CN" altLang="en-US" dirty="0" smtClean="0"/>
              <a:t>常用版本是</a:t>
            </a:r>
            <a:r>
              <a:rPr lang="en-US" altLang="zh-CN" dirty="0" smtClean="0"/>
              <a:t>RC5-32/12/16</a:t>
            </a:r>
          </a:p>
          <a:p>
            <a:pPr lvl="1"/>
            <a:r>
              <a:rPr lang="zh-CN" altLang="en-US" dirty="0" smtClean="0"/>
              <a:t>每字</a:t>
            </a:r>
            <a:r>
              <a:rPr lang="en-US" altLang="zh-CN" dirty="0" smtClean="0"/>
              <a:t>32</a:t>
            </a:r>
            <a:r>
              <a:rPr lang="zh-CN" altLang="en-US" dirty="0" smtClean="0"/>
              <a:t>比特，分组大小</a:t>
            </a:r>
            <a:r>
              <a:rPr lang="en-US" altLang="zh-CN" dirty="0" smtClean="0"/>
              <a:t>64</a:t>
            </a:r>
            <a:r>
              <a:rPr lang="zh-CN" altLang="en-US" dirty="0" smtClean="0"/>
              <a:t>比特</a:t>
            </a:r>
            <a:endParaRPr lang="en-US" altLang="zh-CN" dirty="0" smtClean="0"/>
          </a:p>
          <a:p>
            <a:pPr lvl="1"/>
            <a:r>
              <a:rPr lang="en-US" altLang="zh-CN" dirty="0" smtClean="0"/>
              <a:t>12</a:t>
            </a:r>
            <a:r>
              <a:rPr lang="zh-CN" altLang="en-US" dirty="0" smtClean="0"/>
              <a:t>轮迭代</a:t>
            </a:r>
            <a:endParaRPr lang="en-US" altLang="zh-CN" dirty="0" smtClean="0"/>
          </a:p>
          <a:p>
            <a:pPr lvl="1"/>
            <a:r>
              <a:rPr lang="en-US" altLang="zh-CN" dirty="0" smtClean="0"/>
              <a:t>16</a:t>
            </a:r>
            <a:r>
              <a:rPr lang="zh-CN" altLang="en-US" dirty="0" smtClean="0"/>
              <a:t>字节（</a:t>
            </a:r>
            <a:r>
              <a:rPr lang="en-US" altLang="zh-CN" dirty="0" smtClean="0"/>
              <a:t>128</a:t>
            </a:r>
            <a:r>
              <a:rPr lang="zh-CN" altLang="en-US" dirty="0" smtClean="0"/>
              <a:t>比特）密钥</a:t>
            </a:r>
            <a:endParaRPr lang="en-AU" altLang="zh-CN" dirty="0" smtClean="0">
              <a:ea typeface="宋体" pitchFamily="2" charset="-122"/>
            </a:endParaRP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297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密钥扩展</a:t>
            </a:r>
            <a:endParaRPr lang="zh-CN" altLang="en-US" dirty="0"/>
          </a:p>
        </p:txBody>
      </p:sp>
      <p:sp>
        <p:nvSpPr>
          <p:cNvPr id="3" name="内容占位符 2"/>
          <p:cNvSpPr>
            <a:spLocks noGrp="1"/>
          </p:cNvSpPr>
          <p:nvPr>
            <p:ph idx="1"/>
          </p:nvPr>
        </p:nvSpPr>
        <p:spPr/>
        <p:txBody>
          <a:bodyPr/>
          <a:lstStyle/>
          <a:p>
            <a:r>
              <a:rPr lang="en-US" altLang="zh-CN" dirty="0" smtClean="0"/>
              <a:t>RC5</a:t>
            </a:r>
            <a:r>
              <a:rPr lang="zh-CN" altLang="en-US" dirty="0" smtClean="0"/>
              <a:t>使用</a:t>
            </a:r>
            <a:r>
              <a:rPr lang="en-US" altLang="zh-CN" dirty="0" smtClean="0"/>
              <a:t>2r+2</a:t>
            </a:r>
            <a:r>
              <a:rPr lang="zh-CN" altLang="en-US" dirty="0" smtClean="0"/>
              <a:t>个子密钥字</a:t>
            </a:r>
            <a:r>
              <a:rPr lang="en-US" altLang="zh-CN" dirty="0" smtClean="0"/>
              <a:t>(w-bits)</a:t>
            </a:r>
            <a:r>
              <a:rPr lang="zh-CN" altLang="en-US" dirty="0" smtClean="0"/>
              <a:t>，存储于数组</a:t>
            </a:r>
            <a:r>
              <a:rPr lang="en-US" altLang="zh-CN" dirty="0" smtClean="0"/>
              <a:t>S[</a:t>
            </a:r>
            <a:r>
              <a:rPr lang="en-US" altLang="zh-CN" dirty="0" err="1" smtClean="0"/>
              <a:t>i</a:t>
            </a:r>
            <a:r>
              <a:rPr lang="en-US" altLang="zh-CN" dirty="0" smtClean="0"/>
              <a:t>],</a:t>
            </a:r>
            <a:r>
              <a:rPr lang="en-US" altLang="zh-CN" dirty="0" err="1" smtClean="0"/>
              <a:t>i</a:t>
            </a:r>
            <a:r>
              <a:rPr lang="en-US" altLang="zh-CN" dirty="0" smtClean="0"/>
              <a:t>=0..t-1</a:t>
            </a:r>
          </a:p>
          <a:p>
            <a:endParaRPr lang="en-US" altLang="zh-CN" dirty="0" smtClean="0"/>
          </a:p>
          <a:p>
            <a:r>
              <a:rPr lang="zh-CN" altLang="en-US" dirty="0" smtClean="0"/>
              <a:t>子密钥产生</a:t>
            </a:r>
            <a:endParaRPr lang="en-US" altLang="zh-CN" dirty="0" smtClean="0"/>
          </a:p>
          <a:p>
            <a:pPr lvl="1"/>
            <a:r>
              <a:rPr lang="zh-CN" altLang="en-US" dirty="0" smtClean="0"/>
              <a:t>根据常数</a:t>
            </a:r>
            <a:r>
              <a:rPr lang="en-US" altLang="zh-CN" dirty="0" smtClean="0"/>
              <a:t>e</a:t>
            </a:r>
            <a:r>
              <a:rPr lang="zh-CN" altLang="en-US" dirty="0" smtClean="0"/>
              <a:t>和</a:t>
            </a:r>
            <a:r>
              <a:rPr lang="el-GR" altLang="zh-CN" dirty="0" smtClean="0">
                <a:cs typeface="Times New Roman"/>
              </a:rPr>
              <a:t>Φ</a:t>
            </a:r>
            <a:r>
              <a:rPr lang="en-US" altLang="zh-CN" dirty="0" smtClean="0">
                <a:cs typeface="Times New Roman"/>
              </a:rPr>
              <a:t>(</a:t>
            </a:r>
            <a:r>
              <a:rPr lang="zh-CN" altLang="en-US" dirty="0" smtClean="0">
                <a:cs typeface="Times New Roman"/>
              </a:rPr>
              <a:t>黄金分割比</a:t>
            </a:r>
            <a:r>
              <a:rPr lang="en-US" altLang="zh-CN" dirty="0" smtClean="0">
                <a:cs typeface="Times New Roman"/>
              </a:rPr>
              <a:t>)</a:t>
            </a:r>
            <a:r>
              <a:rPr lang="zh-CN" altLang="en-US" dirty="0" smtClean="0">
                <a:sym typeface="Symbol"/>
              </a:rPr>
              <a:t>初始化数组</a:t>
            </a:r>
            <a:r>
              <a:rPr lang="en-US" altLang="zh-CN" dirty="0" smtClean="0"/>
              <a:t>S</a:t>
            </a:r>
          </a:p>
          <a:p>
            <a:pPr lvl="1"/>
            <a:r>
              <a:rPr lang="zh-CN" altLang="en-US" dirty="0" smtClean="0"/>
              <a:t>密钥字节存放（低位在前）于一个</a:t>
            </a:r>
            <a:r>
              <a:rPr lang="en-US" altLang="zh-CN" dirty="0" smtClean="0"/>
              <a:t>c</a:t>
            </a:r>
            <a:r>
              <a:rPr lang="zh-CN" altLang="en-US" dirty="0" smtClean="0"/>
              <a:t>个字的数组</a:t>
            </a:r>
            <a:r>
              <a:rPr lang="en-US" altLang="zh-CN" dirty="0" smtClean="0"/>
              <a:t>L</a:t>
            </a:r>
            <a:r>
              <a:rPr lang="zh-CN" altLang="en-US" dirty="0" smtClean="0"/>
              <a:t>中</a:t>
            </a:r>
            <a:endParaRPr lang="en-US" altLang="zh-CN" dirty="0" smtClean="0"/>
          </a:p>
          <a:p>
            <a:pPr lvl="1"/>
            <a:r>
              <a:rPr lang="zh-CN" altLang="en-US" dirty="0" smtClean="0"/>
              <a:t>通过一个混合运算将</a:t>
            </a:r>
            <a:r>
              <a:rPr lang="en-US" altLang="zh-CN" dirty="0" smtClean="0"/>
              <a:t>L</a:t>
            </a:r>
            <a:r>
              <a:rPr lang="zh-CN" altLang="en-US" dirty="0" smtClean="0"/>
              <a:t>和</a:t>
            </a:r>
            <a:r>
              <a:rPr lang="en-US" altLang="zh-CN" dirty="0" smtClean="0"/>
              <a:t>S</a:t>
            </a:r>
            <a:r>
              <a:rPr lang="zh-CN" altLang="en-US" dirty="0" smtClean="0"/>
              <a:t>合成为最终的</a:t>
            </a:r>
            <a:r>
              <a:rPr lang="en-US" altLang="zh-CN" dirty="0" smtClean="0"/>
              <a:t>S</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73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smtClean="0"/>
              <a:t>子密钥产生</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113</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5" name="Picture 2"/>
          <p:cNvPicPr>
            <a:picLocks noChangeAspect="1" noChangeArrowheads="1"/>
          </p:cNvPicPr>
          <p:nvPr/>
        </p:nvPicPr>
        <p:blipFill>
          <a:blip r:embed="rId2" cstate="print">
            <a:lum bright="-30000" contrast="40000"/>
          </a:blip>
          <a:srcRect/>
          <a:stretch>
            <a:fillRect/>
          </a:stretch>
        </p:blipFill>
        <p:spPr bwMode="auto">
          <a:xfrm>
            <a:off x="251520" y="1124744"/>
            <a:ext cx="8501122" cy="4379678"/>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476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子密钥产生</a:t>
            </a:r>
            <a:endParaRPr lang="en-US" dirty="0"/>
          </a:p>
        </p:txBody>
      </p:sp>
      <p:sp>
        <p:nvSpPr>
          <p:cNvPr id="3" name="内容占位符 2"/>
          <p:cNvSpPr>
            <a:spLocks noGrp="1"/>
          </p:cNvSpPr>
          <p:nvPr>
            <p:ph idx="1"/>
          </p:nvPr>
        </p:nvSpPr>
        <p:spPr/>
        <p:txBody>
          <a:bodyPr/>
          <a:lstStyle/>
          <a:p>
            <a:pPr marL="914400" lvl="1" indent="-457200">
              <a:buFont typeface="+mj-lt"/>
              <a:buAutoNum type="arabicPeriod"/>
            </a:pPr>
            <a:r>
              <a:rPr lang="zh-CN" altLang="en-US" dirty="0" smtClean="0"/>
              <a:t>初始化</a:t>
            </a:r>
            <a:endParaRPr lang="en-US" altLang="zh-CN" dirty="0" smtClean="0"/>
          </a:p>
          <a:p>
            <a:pPr marL="1166813" lvl="2" indent="-363538">
              <a:buNone/>
            </a:pPr>
            <a:r>
              <a:rPr lang="en-US" dirty="0" smtClean="0"/>
              <a:t>P</a:t>
            </a:r>
            <a:r>
              <a:rPr lang="en-US" baseline="-25000" dirty="0" smtClean="0"/>
              <a:t>w</a:t>
            </a:r>
            <a:r>
              <a:rPr lang="en-US" dirty="0" smtClean="0"/>
              <a:t>=Odd[(e-2)2</a:t>
            </a:r>
            <a:r>
              <a:rPr lang="en-US" baseline="30000" dirty="0" smtClean="0"/>
              <a:t>w</a:t>
            </a:r>
            <a:r>
              <a:rPr lang="en-US" dirty="0" smtClean="0"/>
              <a:t>]; </a:t>
            </a:r>
            <a:r>
              <a:rPr lang="en-US" dirty="0" err="1" smtClean="0"/>
              <a:t>Q</a:t>
            </a:r>
            <a:r>
              <a:rPr lang="en-US" baseline="-25000" dirty="0" err="1" smtClean="0"/>
              <a:t>w</a:t>
            </a:r>
            <a:r>
              <a:rPr lang="en-US" dirty="0" smtClean="0"/>
              <a:t>=Odd[(</a:t>
            </a:r>
            <a:r>
              <a:rPr lang="el-GR" altLang="zh-CN" dirty="0" smtClean="0">
                <a:cs typeface="Times New Roman"/>
              </a:rPr>
              <a:t>Φ</a:t>
            </a:r>
            <a:r>
              <a:rPr lang="en-US" dirty="0" smtClean="0"/>
              <a:t>-2)2</a:t>
            </a:r>
            <a:r>
              <a:rPr lang="en-US" baseline="30000" dirty="0" smtClean="0"/>
              <a:t>w</a:t>
            </a:r>
            <a:r>
              <a:rPr lang="en-US" dirty="0" smtClean="0"/>
              <a:t>];</a:t>
            </a:r>
          </a:p>
          <a:p>
            <a:pPr marL="1166813" lvl="2" indent="-363538">
              <a:buNone/>
            </a:pPr>
            <a:r>
              <a:rPr lang="en-US" dirty="0" smtClean="0"/>
              <a:t>e=2.718 281 828 459; </a:t>
            </a:r>
            <a:r>
              <a:rPr lang="el-GR" altLang="zh-CN" dirty="0" smtClean="0">
                <a:cs typeface="Times New Roman"/>
              </a:rPr>
              <a:t>Φ</a:t>
            </a:r>
            <a:r>
              <a:rPr lang="en-US" altLang="zh-CN" dirty="0" smtClean="0">
                <a:cs typeface="Times New Roman"/>
              </a:rPr>
              <a:t>=1.618 033 988 749</a:t>
            </a:r>
          </a:p>
          <a:p>
            <a:pPr marL="1166813" lvl="2" indent="-363538">
              <a:buNone/>
            </a:pPr>
            <a:r>
              <a:rPr lang="en-US" dirty="0" smtClean="0">
                <a:cs typeface="Times New Roman"/>
              </a:rPr>
              <a:t>Odd[x]</a:t>
            </a:r>
            <a:r>
              <a:rPr lang="zh-CN" altLang="en-US" dirty="0" smtClean="0">
                <a:cs typeface="Times New Roman"/>
              </a:rPr>
              <a:t>表示与</a:t>
            </a:r>
            <a:r>
              <a:rPr lang="en-US" altLang="zh-CN" dirty="0" smtClean="0">
                <a:cs typeface="Times New Roman"/>
              </a:rPr>
              <a:t>x</a:t>
            </a:r>
            <a:r>
              <a:rPr lang="zh-CN" altLang="en-US" dirty="0" smtClean="0">
                <a:cs typeface="Times New Roman"/>
              </a:rPr>
              <a:t>最接近的奇数</a:t>
            </a:r>
            <a:endParaRPr lang="en-US" altLang="zh-CN" dirty="0" smtClean="0">
              <a:cs typeface="Times New Roman"/>
            </a:endParaRPr>
          </a:p>
          <a:p>
            <a:pPr marL="1166813" lvl="2" indent="-363538">
              <a:buNone/>
            </a:pPr>
            <a:r>
              <a:rPr lang="en-US" dirty="0" smtClean="0">
                <a:cs typeface="Times New Roman"/>
              </a:rPr>
              <a:t>S[0]=P</a:t>
            </a:r>
            <a:r>
              <a:rPr lang="en-US" baseline="-25000" dirty="0" smtClean="0">
                <a:cs typeface="Times New Roman"/>
              </a:rPr>
              <a:t>w</a:t>
            </a:r>
            <a:r>
              <a:rPr lang="en-US" dirty="0" smtClean="0">
                <a:cs typeface="Times New Roman"/>
              </a:rPr>
              <a:t>;</a:t>
            </a:r>
          </a:p>
          <a:p>
            <a:pPr marL="1166813" lvl="2" indent="-363538">
              <a:buNone/>
            </a:pPr>
            <a:r>
              <a:rPr lang="en-US" dirty="0" smtClean="0">
                <a:cs typeface="Times New Roman"/>
              </a:rPr>
              <a:t>for </a:t>
            </a:r>
            <a:r>
              <a:rPr lang="en-US" dirty="0" err="1" smtClean="0">
                <a:cs typeface="Times New Roman"/>
              </a:rPr>
              <a:t>i</a:t>
            </a:r>
            <a:r>
              <a:rPr lang="en-US" dirty="0" smtClean="0">
                <a:cs typeface="Times New Roman"/>
              </a:rPr>
              <a:t>=1 to t-1 do</a:t>
            </a:r>
          </a:p>
          <a:p>
            <a:pPr marL="1166813" lvl="2" indent="0">
              <a:buNone/>
            </a:pPr>
            <a:r>
              <a:rPr lang="en-US" dirty="0" smtClean="0">
                <a:cs typeface="Times New Roman"/>
              </a:rPr>
              <a:t>S[</a:t>
            </a:r>
            <a:r>
              <a:rPr lang="en-US" dirty="0" err="1" smtClean="0">
                <a:cs typeface="Times New Roman"/>
              </a:rPr>
              <a:t>i</a:t>
            </a:r>
            <a:r>
              <a:rPr lang="en-US" dirty="0" smtClean="0">
                <a:cs typeface="Times New Roman"/>
              </a:rPr>
              <a:t>]=S[i-1]+</a:t>
            </a:r>
            <a:r>
              <a:rPr lang="en-US" dirty="0" err="1" smtClean="0">
                <a:cs typeface="Times New Roman"/>
              </a:rPr>
              <a:t>Q</a:t>
            </a:r>
            <a:r>
              <a:rPr lang="en-US" baseline="-25000" dirty="0" err="1" smtClean="0">
                <a:cs typeface="Times New Roman"/>
              </a:rPr>
              <a:t>w</a:t>
            </a:r>
            <a:r>
              <a:rPr lang="en-US" dirty="0" smtClean="0">
                <a:cs typeface="Times New Roman"/>
              </a:rPr>
              <a:t>;</a:t>
            </a:r>
          </a:p>
          <a:p>
            <a:pPr marL="914400" lvl="1" indent="-457200">
              <a:buFont typeface="+mj-lt"/>
              <a:buAutoNum type="arabicPeriod" startAt="2"/>
            </a:pPr>
            <a:endParaRPr lang="en-US" altLang="zh-CN" dirty="0" smtClean="0"/>
          </a:p>
          <a:p>
            <a:pPr marL="914400" lvl="1" indent="-457200">
              <a:buFont typeface="+mj-lt"/>
              <a:buAutoNum type="arabicPeriod" startAt="2"/>
            </a:pPr>
            <a:r>
              <a:rPr lang="zh-CN" altLang="en-US" dirty="0" smtClean="0"/>
              <a:t>混合：</a:t>
            </a:r>
            <a:endParaRPr lang="en-US" altLang="zh-CN" dirty="0" smtClean="0"/>
          </a:p>
          <a:p>
            <a:pPr marL="1166813" lvl="2" indent="-363538">
              <a:buNone/>
            </a:pPr>
            <a:r>
              <a:rPr lang="en-US" dirty="0" err="1" smtClean="0">
                <a:cs typeface="Times New Roman"/>
              </a:rPr>
              <a:t>i</a:t>
            </a:r>
            <a:r>
              <a:rPr lang="en-US" dirty="0" smtClean="0">
                <a:cs typeface="Times New Roman"/>
              </a:rPr>
              <a:t>=j=X=Y=0;</a:t>
            </a:r>
          </a:p>
          <a:p>
            <a:pPr marL="1166813" lvl="2" indent="-363538">
              <a:buNone/>
            </a:pPr>
            <a:r>
              <a:rPr lang="en-US" dirty="0" smtClean="0">
                <a:cs typeface="Times New Roman"/>
              </a:rPr>
              <a:t>do 3×max(</a:t>
            </a:r>
            <a:r>
              <a:rPr lang="en-US" dirty="0" err="1" smtClean="0">
                <a:cs typeface="Times New Roman"/>
              </a:rPr>
              <a:t>t,c</a:t>
            </a:r>
            <a:r>
              <a:rPr lang="en-US" dirty="0" smtClean="0">
                <a:cs typeface="Times New Roman"/>
              </a:rPr>
              <a:t>) times</a:t>
            </a:r>
          </a:p>
          <a:p>
            <a:pPr marL="1166813" lvl="2" indent="0">
              <a:buNone/>
            </a:pPr>
            <a:r>
              <a:rPr lang="en-US" dirty="0" smtClean="0">
                <a:cs typeface="Times New Roman"/>
              </a:rPr>
              <a:t>S[</a:t>
            </a:r>
            <a:r>
              <a:rPr lang="en-US" dirty="0" err="1" smtClean="0">
                <a:cs typeface="Times New Roman"/>
              </a:rPr>
              <a:t>i</a:t>
            </a:r>
            <a:r>
              <a:rPr lang="en-US" dirty="0" smtClean="0">
                <a:cs typeface="Times New Roman"/>
              </a:rPr>
              <a:t>]=(S[</a:t>
            </a:r>
            <a:r>
              <a:rPr lang="en-US" dirty="0" err="1" smtClean="0">
                <a:cs typeface="Times New Roman"/>
              </a:rPr>
              <a:t>i</a:t>
            </a:r>
            <a:r>
              <a:rPr lang="en-US" dirty="0" smtClean="0">
                <a:cs typeface="Times New Roman"/>
              </a:rPr>
              <a:t>]+X+Y)&lt;&lt;&lt;3; X=S[</a:t>
            </a:r>
            <a:r>
              <a:rPr lang="en-US" dirty="0" err="1" smtClean="0">
                <a:cs typeface="Times New Roman"/>
              </a:rPr>
              <a:t>i</a:t>
            </a:r>
            <a:r>
              <a:rPr lang="en-US" dirty="0" smtClean="0">
                <a:cs typeface="Times New Roman"/>
              </a:rPr>
              <a:t>]; </a:t>
            </a:r>
            <a:r>
              <a:rPr lang="en-US" dirty="0" err="1" smtClean="0">
                <a:cs typeface="Times New Roman"/>
              </a:rPr>
              <a:t>i</a:t>
            </a:r>
            <a:r>
              <a:rPr lang="en-US" dirty="0" smtClean="0">
                <a:cs typeface="Times New Roman"/>
              </a:rPr>
              <a:t>=(i+1) mod t;</a:t>
            </a:r>
          </a:p>
          <a:p>
            <a:pPr marL="1166813" lvl="2" indent="0">
              <a:buNone/>
            </a:pPr>
            <a:r>
              <a:rPr lang="en-US" dirty="0" smtClean="0">
                <a:cs typeface="Times New Roman"/>
              </a:rPr>
              <a:t>L[j]=(L[j]+X+Y)&lt;&lt;&lt;(X+Y); Y=L[j]; j=(j+1) mod c;</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408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加密算法</a:t>
            </a:r>
            <a:endParaRPr lang="zh-CN" altLang="en-US" dirty="0"/>
          </a:p>
        </p:txBody>
      </p:sp>
      <p:sp>
        <p:nvSpPr>
          <p:cNvPr id="3" name="内容占位符 2"/>
          <p:cNvSpPr>
            <a:spLocks noGrp="1"/>
          </p:cNvSpPr>
          <p:nvPr>
            <p:ph idx="1"/>
          </p:nvPr>
        </p:nvSpPr>
        <p:spPr/>
        <p:txBody>
          <a:bodyPr/>
          <a:lstStyle/>
          <a:p>
            <a:pPr lvl="1"/>
            <a:r>
              <a:rPr lang="zh-CN" altLang="en-US" dirty="0"/>
              <a:t>明文分组分为</a:t>
            </a:r>
            <a:r>
              <a:rPr lang="en-US" altLang="zh-CN" dirty="0">
                <a:cs typeface="Times New Roman" pitchFamily="18" charset="0"/>
              </a:rPr>
              <a:t>A</a:t>
            </a:r>
            <a:r>
              <a:rPr lang="zh-CN" altLang="en-US" dirty="0"/>
              <a:t>、</a:t>
            </a:r>
            <a:r>
              <a:rPr lang="en-US" altLang="zh-CN" dirty="0">
                <a:cs typeface="Times New Roman" pitchFamily="18" charset="0"/>
              </a:rPr>
              <a:t>B</a:t>
            </a:r>
            <a:r>
              <a:rPr lang="zh-CN" altLang="en-US" dirty="0"/>
              <a:t>两部分</a:t>
            </a:r>
            <a:endParaRPr lang="en-AU" altLang="zh-CN" dirty="0"/>
          </a:p>
          <a:p>
            <a:pPr marL="1260475" lvl="1" indent="-457200">
              <a:buNone/>
            </a:pPr>
            <a:r>
              <a:rPr lang="en-AU" altLang="zh-CN" dirty="0">
                <a:cs typeface="Times New Roman" pitchFamily="18" charset="0"/>
              </a:rPr>
              <a:t>L</a:t>
            </a:r>
            <a:r>
              <a:rPr lang="en-AU" altLang="zh-CN" baseline="-25000" dirty="0">
                <a:cs typeface="Times New Roman" pitchFamily="18" charset="0"/>
              </a:rPr>
              <a:t>0</a:t>
            </a:r>
            <a:r>
              <a:rPr lang="en-AU" altLang="zh-CN" dirty="0">
                <a:cs typeface="Times New Roman" pitchFamily="18" charset="0"/>
              </a:rPr>
              <a:t> = A + S[0];</a:t>
            </a:r>
          </a:p>
          <a:p>
            <a:pPr marL="1260475" lvl="1" indent="-457200">
              <a:buNone/>
            </a:pPr>
            <a:r>
              <a:rPr lang="en-AU" altLang="zh-CN" dirty="0">
                <a:cs typeface="Times New Roman" pitchFamily="18" charset="0"/>
              </a:rPr>
              <a:t>R</a:t>
            </a:r>
            <a:r>
              <a:rPr lang="en-AU" altLang="zh-CN" baseline="-25000" dirty="0">
                <a:cs typeface="Times New Roman" pitchFamily="18" charset="0"/>
              </a:rPr>
              <a:t>0</a:t>
            </a:r>
            <a:r>
              <a:rPr lang="en-AU" altLang="zh-CN" dirty="0">
                <a:cs typeface="Times New Roman" pitchFamily="18" charset="0"/>
              </a:rPr>
              <a:t> = B + S[1];</a:t>
            </a:r>
          </a:p>
          <a:p>
            <a:pPr marL="1260475" lvl="1" indent="-457200">
              <a:buNone/>
            </a:pPr>
            <a:r>
              <a:rPr lang="en-AU" altLang="zh-CN" dirty="0">
                <a:cs typeface="Times New Roman" pitchFamily="18" charset="0"/>
              </a:rPr>
              <a:t>for </a:t>
            </a:r>
            <a:r>
              <a:rPr lang="en-AU" altLang="zh-CN" dirty="0" err="1">
                <a:cs typeface="Times New Roman" pitchFamily="18" charset="0"/>
              </a:rPr>
              <a:t>i</a:t>
            </a:r>
            <a:r>
              <a:rPr lang="en-AU" altLang="zh-CN" dirty="0">
                <a:cs typeface="Times New Roman" pitchFamily="18" charset="0"/>
              </a:rPr>
              <a:t> = 1 to r do</a:t>
            </a:r>
          </a:p>
          <a:p>
            <a:pPr marL="1703388" lvl="2" indent="-457200">
              <a:buFont typeface="Wingdings 2" pitchFamily="18" charset="2"/>
              <a:buNone/>
            </a:pPr>
            <a:r>
              <a:rPr lang="en-AU" altLang="zh-CN" sz="2200" dirty="0">
                <a:cs typeface="Times New Roman" pitchFamily="18" charset="0"/>
              </a:rPr>
              <a:t>L</a:t>
            </a:r>
            <a:r>
              <a:rPr lang="en-AU" altLang="zh-CN" sz="2200" baseline="-25000" dirty="0">
                <a:cs typeface="Times New Roman" pitchFamily="18" charset="0"/>
              </a:rPr>
              <a:t>i</a:t>
            </a:r>
            <a:r>
              <a:rPr lang="en-AU" altLang="zh-CN" sz="2200" dirty="0">
                <a:cs typeface="Times New Roman" pitchFamily="18" charset="0"/>
              </a:rPr>
              <a:t> = ((L</a:t>
            </a:r>
            <a:r>
              <a:rPr lang="en-AU" altLang="zh-CN" sz="2200" baseline="-25000" dirty="0">
                <a:cs typeface="Times New Roman" pitchFamily="18" charset="0"/>
              </a:rPr>
              <a:t>i-1</a:t>
            </a:r>
            <a:r>
              <a:rPr lang="en-AU" altLang="zh-CN" sz="2200" dirty="0">
                <a:cs typeface="Times New Roman" pitchFamily="18" charset="0"/>
              </a:rPr>
              <a:t> </a:t>
            </a:r>
            <a:r>
              <a:rPr lang="en-AU" altLang="zh-CN" sz="2200" dirty="0">
                <a:cs typeface="Times New Roman" pitchFamily="18" charset="0"/>
                <a:sym typeface="Symbol"/>
              </a:rPr>
              <a:t></a:t>
            </a:r>
            <a:r>
              <a:rPr lang="en-AU" altLang="zh-CN" sz="2200" dirty="0">
                <a:cs typeface="Times New Roman" pitchFamily="18" charset="0"/>
              </a:rPr>
              <a:t> R</a:t>
            </a:r>
            <a:r>
              <a:rPr lang="en-AU" altLang="zh-CN" sz="2200" baseline="-25000" dirty="0">
                <a:cs typeface="Times New Roman" pitchFamily="18" charset="0"/>
              </a:rPr>
              <a:t>i-1</a:t>
            </a:r>
            <a:r>
              <a:rPr lang="en-AU" altLang="zh-CN" sz="2200" dirty="0">
                <a:cs typeface="Times New Roman" pitchFamily="18" charset="0"/>
              </a:rPr>
              <a:t>) &lt;&lt;&lt; R</a:t>
            </a:r>
            <a:r>
              <a:rPr lang="en-AU" altLang="zh-CN" sz="2200" baseline="-25000" dirty="0">
                <a:cs typeface="Times New Roman" pitchFamily="18" charset="0"/>
              </a:rPr>
              <a:t>i-1</a:t>
            </a:r>
            <a:r>
              <a:rPr lang="en-AU" altLang="zh-CN" sz="2200" dirty="0">
                <a:cs typeface="Times New Roman" pitchFamily="18" charset="0"/>
              </a:rPr>
              <a:t>) + S[2 × </a:t>
            </a:r>
            <a:r>
              <a:rPr lang="en-AU" altLang="zh-CN" sz="2200" dirty="0" err="1">
                <a:cs typeface="Times New Roman" pitchFamily="18" charset="0"/>
              </a:rPr>
              <a:t>i</a:t>
            </a:r>
            <a:r>
              <a:rPr lang="en-AU" altLang="zh-CN" sz="2200" dirty="0">
                <a:cs typeface="Times New Roman" pitchFamily="18" charset="0"/>
              </a:rPr>
              <a:t>];</a:t>
            </a:r>
          </a:p>
          <a:p>
            <a:pPr marL="1703388" lvl="2" indent="-457200">
              <a:buFont typeface="Wingdings 2" pitchFamily="18" charset="2"/>
              <a:buNone/>
            </a:pPr>
            <a:r>
              <a:rPr lang="en-AU" altLang="zh-CN" sz="2200" dirty="0" err="1">
                <a:cs typeface="Times New Roman" pitchFamily="18" charset="0"/>
              </a:rPr>
              <a:t>R</a:t>
            </a:r>
            <a:r>
              <a:rPr lang="en-AU" altLang="zh-CN" sz="2200" baseline="-25000" dirty="0" err="1">
                <a:cs typeface="Times New Roman" pitchFamily="18" charset="0"/>
              </a:rPr>
              <a:t>i</a:t>
            </a:r>
            <a:r>
              <a:rPr lang="en-AU" altLang="zh-CN" sz="2200" dirty="0">
                <a:cs typeface="Times New Roman" pitchFamily="18" charset="0"/>
              </a:rPr>
              <a:t> = ((R</a:t>
            </a:r>
            <a:r>
              <a:rPr lang="en-AU" altLang="zh-CN" sz="2200" baseline="-25000" dirty="0">
                <a:cs typeface="Times New Roman" pitchFamily="18" charset="0"/>
              </a:rPr>
              <a:t>i-1</a:t>
            </a:r>
            <a:r>
              <a:rPr lang="en-AU" altLang="zh-CN" sz="2200" dirty="0">
                <a:cs typeface="Times New Roman" pitchFamily="18" charset="0"/>
              </a:rPr>
              <a:t> </a:t>
            </a:r>
            <a:r>
              <a:rPr lang="en-AU" altLang="zh-CN" sz="2200" dirty="0">
                <a:cs typeface="Times New Roman" pitchFamily="18" charset="0"/>
                <a:sym typeface="Symbol"/>
              </a:rPr>
              <a:t></a:t>
            </a:r>
            <a:r>
              <a:rPr lang="en-AU" altLang="zh-CN" sz="2200" dirty="0">
                <a:cs typeface="Times New Roman" pitchFamily="18" charset="0"/>
              </a:rPr>
              <a:t> L</a:t>
            </a:r>
            <a:r>
              <a:rPr lang="en-AU" altLang="zh-CN" sz="2200" baseline="-25000" dirty="0">
                <a:cs typeface="Times New Roman" pitchFamily="18" charset="0"/>
              </a:rPr>
              <a:t>i</a:t>
            </a:r>
            <a:r>
              <a:rPr lang="en-AU" altLang="zh-CN" sz="2200" dirty="0">
                <a:cs typeface="Times New Roman" pitchFamily="18" charset="0"/>
              </a:rPr>
              <a:t>) &lt;&lt;&lt; L</a:t>
            </a:r>
            <a:r>
              <a:rPr lang="en-AU" altLang="zh-CN" sz="2200" baseline="-25000" dirty="0">
                <a:cs typeface="Times New Roman" pitchFamily="18" charset="0"/>
              </a:rPr>
              <a:t>i</a:t>
            </a:r>
            <a:r>
              <a:rPr lang="en-AU" altLang="zh-CN" sz="2200" dirty="0">
                <a:cs typeface="Times New Roman" pitchFamily="18" charset="0"/>
              </a:rPr>
              <a:t>) + S[2 × </a:t>
            </a:r>
            <a:r>
              <a:rPr lang="en-AU" altLang="zh-CN" sz="2200" dirty="0" err="1">
                <a:cs typeface="Times New Roman" pitchFamily="18" charset="0"/>
              </a:rPr>
              <a:t>i</a:t>
            </a:r>
            <a:r>
              <a:rPr lang="en-AU" altLang="zh-CN" sz="2200" dirty="0">
                <a:cs typeface="Times New Roman" pitchFamily="18" charset="0"/>
              </a:rPr>
              <a:t> + 1];</a:t>
            </a:r>
          </a:p>
          <a:p>
            <a:pPr lvl="1"/>
            <a:r>
              <a:rPr lang="zh-CN" altLang="en-US" dirty="0">
                <a:cs typeface="Times New Roman" pitchFamily="18" charset="0"/>
              </a:rPr>
              <a:t>这里“</a:t>
            </a:r>
            <a:r>
              <a:rPr lang="en-US" altLang="zh-CN" dirty="0">
                <a:cs typeface="Times New Roman" pitchFamily="18" charset="0"/>
              </a:rPr>
              <a:t>&lt;&lt;&lt;</a:t>
            </a:r>
            <a:r>
              <a:rPr lang="zh-CN" altLang="en-US" dirty="0">
                <a:cs typeface="Times New Roman" pitchFamily="18" charset="0"/>
              </a:rPr>
              <a:t>”表示循环左移</a:t>
            </a:r>
            <a:endParaRPr lang="en-AU" altLang="zh-CN" dirty="0">
              <a:cs typeface="Times New Roman" pitchFamily="18" charset="0"/>
            </a:endParaRPr>
          </a:p>
          <a:p>
            <a:pPr lvl="1"/>
            <a:endParaRPr lang="en-US" altLang="zh-CN" dirty="0">
              <a:cs typeface="Times New Roman" pitchFamily="18" charset="0"/>
            </a:endParaRPr>
          </a:p>
          <a:p>
            <a:r>
              <a:rPr lang="zh-CN" altLang="en-US" dirty="0">
                <a:cs typeface="Times New Roman" pitchFamily="18" charset="0"/>
              </a:rPr>
              <a:t>每轮迭代类似于两次</a:t>
            </a:r>
            <a:r>
              <a:rPr lang="en-US" altLang="zh-CN" dirty="0">
                <a:cs typeface="Times New Roman" pitchFamily="18" charset="0"/>
              </a:rPr>
              <a:t>DES</a:t>
            </a:r>
            <a:r>
              <a:rPr lang="zh-CN" altLang="en-US" dirty="0">
                <a:cs typeface="Times New Roman" pitchFamily="18" charset="0"/>
              </a:rPr>
              <a:t>轮迭代</a:t>
            </a:r>
            <a:endParaRPr lang="en-AU" altLang="zh-CN" dirty="0">
              <a:cs typeface="Times New Roman" pitchFamily="18" charset="0"/>
            </a:endParaRPr>
          </a:p>
          <a:p>
            <a:r>
              <a:rPr lang="zh-CN" altLang="en-US" dirty="0">
                <a:cs typeface="Times New Roman" pitchFamily="18" charset="0"/>
              </a:rPr>
              <a:t>循环移位是非线性的主要来源</a:t>
            </a:r>
            <a:endParaRPr lang="en-AU" altLang="zh-CN" dirty="0">
              <a:cs typeface="Times New Roman" pitchFamily="18" charset="0"/>
            </a:endParaRPr>
          </a:p>
          <a:p>
            <a:r>
              <a:rPr lang="zh-CN" altLang="en-US" dirty="0">
                <a:cs typeface="Times New Roman" pitchFamily="18" charset="0"/>
              </a:rPr>
              <a:t>轮数不能过少（例如</a:t>
            </a:r>
            <a:r>
              <a:rPr lang="en-AU" altLang="zh-CN" dirty="0">
                <a:cs typeface="Times New Roman" pitchFamily="18" charset="0"/>
              </a:rPr>
              <a:t>12-16</a:t>
            </a:r>
            <a:r>
              <a:rPr lang="zh-CN" altLang="en-US" dirty="0">
                <a:cs typeface="Times New Roman" pitchFamily="18" charset="0"/>
              </a:rPr>
              <a:t>轮</a:t>
            </a:r>
            <a:r>
              <a:rPr lang="zh-CN" altLang="en-US" dirty="0" smtClean="0">
                <a:cs typeface="Times New Roman" pitchFamily="18" charset="0"/>
              </a:rPr>
              <a:t>）</a:t>
            </a:r>
            <a:endParaRPr lang="en-AU" altLang="zh-CN" dirty="0">
              <a:cs typeface="Times New Roman" pitchFamily="18" charset="0"/>
            </a:endParaRPr>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115</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合并 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847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116</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5842" name="Picture 2"/>
          <p:cNvPicPr>
            <a:picLocks noChangeAspect="1" noChangeArrowheads="1"/>
          </p:cNvPicPr>
          <p:nvPr/>
        </p:nvPicPr>
        <p:blipFill>
          <a:blip r:embed="rId2" cstate="print"/>
          <a:srcRect/>
          <a:stretch>
            <a:fillRect/>
          </a:stretch>
        </p:blipFill>
        <p:spPr bwMode="auto">
          <a:xfrm>
            <a:off x="1259632" y="1196752"/>
            <a:ext cx="6671664" cy="5132049"/>
          </a:xfrm>
          <a:prstGeom prst="rect">
            <a:avLst/>
          </a:prstGeom>
          <a:noFill/>
          <a:ln w="9525">
            <a:noFill/>
            <a:miter lim="800000"/>
            <a:headEnd/>
            <a:tailEnd/>
          </a:ln>
          <a:effec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532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五、</a:t>
            </a:r>
            <a:r>
              <a:rPr lang="en-US" altLang="zh-CN" dirty="0" smtClean="0"/>
              <a:t>SMS4</a:t>
            </a:r>
            <a:r>
              <a:rPr lang="zh-CN" altLang="en-US" dirty="0" smtClean="0"/>
              <a:t>密码</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无线局域网产品使用</a:t>
            </a:r>
            <a:endParaRPr lang="en-US" altLang="zh-CN" dirty="0" smtClean="0"/>
          </a:p>
          <a:p>
            <a:r>
              <a:rPr lang="zh-CN" altLang="en-US" dirty="0" smtClean="0"/>
              <a:t>我国第一个公开商用密码标准</a:t>
            </a:r>
            <a:endParaRPr lang="en-US" altLang="zh-CN" dirty="0" smtClean="0"/>
          </a:p>
          <a:p>
            <a:r>
              <a:rPr lang="zh-CN" altLang="en-US" dirty="0" smtClean="0"/>
              <a:t>分组长度</a:t>
            </a:r>
            <a:r>
              <a:rPr lang="en-US" altLang="zh-CN" dirty="0" smtClean="0"/>
              <a:t>128</a:t>
            </a:r>
            <a:r>
              <a:rPr lang="zh-CN" altLang="en-US" dirty="0" smtClean="0"/>
              <a:t>比特，密钥长度</a:t>
            </a:r>
            <a:r>
              <a:rPr lang="en-US" altLang="zh-CN" dirty="0" smtClean="0"/>
              <a:t>128</a:t>
            </a:r>
            <a:r>
              <a:rPr lang="zh-CN" altLang="en-US" dirty="0" smtClean="0"/>
              <a:t>比特</a:t>
            </a:r>
            <a:endParaRPr lang="en-US" altLang="zh-CN" dirty="0" smtClean="0"/>
          </a:p>
          <a:p>
            <a:r>
              <a:rPr lang="zh-CN" altLang="en-US" dirty="0" smtClean="0"/>
              <a:t>加密算法与密钥扩展算法都采用</a:t>
            </a:r>
            <a:r>
              <a:rPr lang="en-US" altLang="zh-CN" dirty="0" smtClean="0"/>
              <a:t>32</a:t>
            </a:r>
            <a:r>
              <a:rPr lang="zh-CN" altLang="en-US" dirty="0" smtClean="0"/>
              <a:t>轮非线性迭代结构</a:t>
            </a:r>
            <a:endParaRPr lang="en-US" altLang="zh-CN" dirty="0" smtClean="0"/>
          </a:p>
          <a:p>
            <a:r>
              <a:rPr lang="zh-CN" altLang="en-US" dirty="0" smtClean="0"/>
              <a:t>解密算法与加密算法结构相同，轮密钥的使用顺序相反</a:t>
            </a:r>
            <a:endParaRPr lang="en-US" altLang="zh-CN" dirty="0" smtClean="0"/>
          </a:p>
          <a:p>
            <a:endParaRPr lang="en-US" altLang="zh-CN" dirty="0" smtClean="0"/>
          </a:p>
          <a:p>
            <a:r>
              <a:rPr lang="zh-CN" altLang="en-US" dirty="0" smtClean="0"/>
              <a:t>输入明文为</a:t>
            </a:r>
            <a:r>
              <a:rPr lang="en-US" altLang="zh-CN" dirty="0" smtClean="0"/>
              <a:t>4</a:t>
            </a:r>
            <a:r>
              <a:rPr lang="zh-CN" altLang="en-US" dirty="0" smtClean="0"/>
              <a:t>个字</a:t>
            </a:r>
            <a:r>
              <a:rPr lang="en-US" altLang="zh-CN" dirty="0" smtClean="0"/>
              <a:t>(X</a:t>
            </a:r>
            <a:r>
              <a:rPr lang="en-US" altLang="zh-CN" baseline="-25000" dirty="0" smtClean="0"/>
              <a:t>0</a:t>
            </a:r>
            <a:r>
              <a:rPr lang="en-US" altLang="zh-CN" dirty="0" smtClean="0"/>
              <a:t>,X</a:t>
            </a:r>
            <a:r>
              <a:rPr lang="en-US" altLang="zh-CN" baseline="-25000" dirty="0" smtClean="0"/>
              <a:t>1</a:t>
            </a:r>
            <a:r>
              <a:rPr lang="en-US" altLang="zh-CN" dirty="0" smtClean="0"/>
              <a:t>,X</a:t>
            </a:r>
            <a:r>
              <a:rPr lang="en-US" altLang="zh-CN" baseline="-25000" dirty="0" smtClean="0"/>
              <a:t>2</a:t>
            </a:r>
            <a:r>
              <a:rPr lang="en-US" altLang="zh-CN" dirty="0" smtClean="0"/>
              <a:t>,X</a:t>
            </a:r>
            <a:r>
              <a:rPr lang="en-US" altLang="zh-CN" baseline="-25000" dirty="0" smtClean="0"/>
              <a:t>3</a:t>
            </a:r>
            <a:r>
              <a:rPr lang="en-US" altLang="zh-CN" dirty="0" smtClean="0"/>
              <a:t>)</a:t>
            </a:r>
          </a:p>
          <a:p>
            <a:r>
              <a:rPr lang="zh-CN" altLang="en-US" dirty="0" smtClean="0"/>
              <a:t>输出密文为</a:t>
            </a:r>
            <a:r>
              <a:rPr lang="en-US" altLang="zh-CN" dirty="0" smtClean="0"/>
              <a:t>4</a:t>
            </a:r>
            <a:r>
              <a:rPr lang="zh-CN" altLang="en-US" dirty="0" smtClean="0"/>
              <a:t>个字</a:t>
            </a:r>
            <a:r>
              <a:rPr lang="en-US" altLang="zh-CN" dirty="0" smtClean="0"/>
              <a:t>(Y</a:t>
            </a:r>
            <a:r>
              <a:rPr lang="en-US" altLang="zh-CN" baseline="-25000" dirty="0" smtClean="0"/>
              <a:t>0</a:t>
            </a:r>
            <a:r>
              <a:rPr lang="en-US" altLang="zh-CN" dirty="0" smtClean="0"/>
              <a:t>,Y</a:t>
            </a:r>
            <a:r>
              <a:rPr lang="en-US" altLang="zh-CN" baseline="-25000" dirty="0" smtClean="0"/>
              <a:t>1</a:t>
            </a:r>
            <a:r>
              <a:rPr lang="en-US" altLang="zh-CN" dirty="0" smtClean="0"/>
              <a:t>,Y</a:t>
            </a:r>
            <a:r>
              <a:rPr lang="en-US" altLang="zh-CN" baseline="-25000" dirty="0" smtClean="0"/>
              <a:t>2</a:t>
            </a:r>
            <a:r>
              <a:rPr lang="en-US" altLang="zh-CN" dirty="0" smtClean="0"/>
              <a:t>,Y</a:t>
            </a:r>
            <a:r>
              <a:rPr lang="en-US" altLang="zh-CN" baseline="-25000" dirty="0" smtClean="0"/>
              <a:t>3</a:t>
            </a:r>
            <a:r>
              <a:rPr lang="en-US" altLang="zh-CN" dirty="0" smtClean="0"/>
              <a:t>)</a:t>
            </a:r>
          </a:p>
          <a:p>
            <a:r>
              <a:rPr lang="zh-CN" altLang="en-US" dirty="0" smtClean="0"/>
              <a:t>密钥为</a:t>
            </a:r>
            <a:r>
              <a:rPr lang="en-US" altLang="zh-CN" dirty="0" smtClean="0"/>
              <a:t>4</a:t>
            </a:r>
            <a:r>
              <a:rPr lang="zh-CN" altLang="en-US" dirty="0" smtClean="0"/>
              <a:t>个字</a:t>
            </a:r>
            <a:r>
              <a:rPr lang="en-US" altLang="zh-CN" dirty="0" smtClean="0"/>
              <a:t>(MK</a:t>
            </a:r>
            <a:r>
              <a:rPr lang="en-US" altLang="zh-CN" baseline="-25000" dirty="0" smtClean="0"/>
              <a:t>0</a:t>
            </a:r>
            <a:r>
              <a:rPr lang="en-US" altLang="zh-CN" dirty="0" smtClean="0"/>
              <a:t>,MK</a:t>
            </a:r>
            <a:r>
              <a:rPr lang="en-US" altLang="zh-CN" baseline="-25000" dirty="0" smtClean="0"/>
              <a:t>1</a:t>
            </a:r>
            <a:r>
              <a:rPr lang="en-US" altLang="zh-CN" dirty="0" smtClean="0"/>
              <a:t>,MK</a:t>
            </a:r>
            <a:r>
              <a:rPr lang="en-US" altLang="zh-CN" baseline="-25000" dirty="0" smtClean="0"/>
              <a:t>2</a:t>
            </a:r>
            <a:r>
              <a:rPr lang="en-US" altLang="zh-CN" dirty="0" smtClean="0"/>
              <a:t>,MK</a:t>
            </a:r>
            <a:r>
              <a:rPr lang="en-US" altLang="zh-CN" baseline="-25000" dirty="0" smtClean="0"/>
              <a:t>3</a:t>
            </a:r>
            <a:r>
              <a:rPr lang="en-US" altLang="zh-CN" dirty="0" smtClean="0"/>
              <a:t>)</a:t>
            </a:r>
          </a:p>
          <a:p>
            <a:r>
              <a:rPr lang="zh-CN" altLang="en-US" dirty="0" smtClean="0"/>
              <a:t>扩展轮密钥为</a:t>
            </a:r>
            <a:r>
              <a:rPr lang="en-US" altLang="zh-CN" dirty="0" err="1" smtClean="0"/>
              <a:t>rk</a:t>
            </a:r>
            <a:r>
              <a:rPr lang="en-US" altLang="zh-CN" baseline="-25000" dirty="0" err="1" smtClean="0"/>
              <a:t>i</a:t>
            </a:r>
            <a:r>
              <a:rPr lang="en-US" altLang="zh-CN" dirty="0" smtClean="0"/>
              <a:t> (</a:t>
            </a:r>
            <a:r>
              <a:rPr lang="en-US" altLang="zh-CN" dirty="0" err="1" smtClean="0"/>
              <a:t>i</a:t>
            </a:r>
            <a:r>
              <a:rPr lang="en-US" altLang="zh-CN" dirty="0" smtClean="0"/>
              <a:t>=0,…,31)</a:t>
            </a:r>
            <a:r>
              <a:rPr lang="zh-CN" altLang="en-US" dirty="0" smtClean="0"/>
              <a:t>，每个轮密钥为字</a:t>
            </a:r>
            <a:endParaRPr lang="en-US" altLang="zh-CN" dirty="0" smtClean="0"/>
          </a:p>
          <a:p>
            <a:r>
              <a:rPr lang="en-US" altLang="zh-CN" dirty="0" smtClean="0"/>
              <a:t>FK=(FK</a:t>
            </a:r>
            <a:r>
              <a:rPr lang="en-US" altLang="zh-CN" baseline="-25000" dirty="0" smtClean="0"/>
              <a:t>0</a:t>
            </a:r>
            <a:r>
              <a:rPr lang="en-US" altLang="zh-CN" dirty="0" smtClean="0"/>
              <a:t>,FK</a:t>
            </a:r>
            <a:r>
              <a:rPr lang="en-US" altLang="zh-CN" baseline="-25000" dirty="0" smtClean="0"/>
              <a:t>1</a:t>
            </a:r>
            <a:r>
              <a:rPr lang="en-US" altLang="zh-CN" dirty="0" smtClean="0"/>
              <a:t>,FK</a:t>
            </a:r>
            <a:r>
              <a:rPr lang="en-US" altLang="zh-CN" baseline="-25000" dirty="0" smtClean="0"/>
              <a:t>2</a:t>
            </a:r>
            <a:r>
              <a:rPr lang="en-US" altLang="zh-CN" dirty="0" smtClean="0"/>
              <a:t>,FK</a:t>
            </a:r>
            <a:r>
              <a:rPr lang="en-US" altLang="zh-CN" baseline="-25000" dirty="0" smtClean="0"/>
              <a:t>3</a:t>
            </a:r>
            <a:r>
              <a:rPr lang="en-US" altLang="zh-CN" dirty="0" smtClean="0"/>
              <a:t>)</a:t>
            </a:r>
            <a:r>
              <a:rPr lang="zh-CN" altLang="en-US" dirty="0" smtClean="0"/>
              <a:t>为系统参数</a:t>
            </a:r>
            <a:endParaRPr lang="en-US" altLang="zh-CN" dirty="0" smtClean="0"/>
          </a:p>
          <a:p>
            <a:r>
              <a:rPr lang="en-US" altLang="zh-CN" dirty="0" smtClean="0"/>
              <a:t>CK=(CK</a:t>
            </a:r>
            <a:r>
              <a:rPr lang="en-US" altLang="zh-CN" baseline="-25000" dirty="0" smtClean="0"/>
              <a:t>0</a:t>
            </a:r>
            <a:r>
              <a:rPr lang="en-US" altLang="zh-CN" dirty="0" smtClean="0"/>
              <a:t>,CK</a:t>
            </a:r>
            <a:r>
              <a:rPr lang="en-US" altLang="zh-CN" baseline="-25000" dirty="0" smtClean="0"/>
              <a:t>1</a:t>
            </a:r>
            <a:r>
              <a:rPr lang="en-US" altLang="zh-CN" dirty="0" smtClean="0"/>
              <a:t>,…,CK</a:t>
            </a:r>
            <a:r>
              <a:rPr lang="en-US" altLang="zh-CN" baseline="-25000" dirty="0" smtClean="0"/>
              <a:t>31</a:t>
            </a:r>
            <a:r>
              <a:rPr lang="en-US" altLang="zh-CN" dirty="0" smtClean="0"/>
              <a:t>)</a:t>
            </a:r>
            <a:r>
              <a:rPr lang="zh-CN" altLang="en-US" dirty="0" smtClean="0"/>
              <a:t>为固定参数</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377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dirty="0" smtClean="0"/>
              <a:t>加密算法</a:t>
            </a:r>
            <a:endParaRPr lang="en-US" altLang="zh-CN" dirty="0" smtClean="0"/>
          </a:p>
          <a:p>
            <a:pPr marL="363538" lvl="1">
              <a:buNone/>
            </a:pPr>
            <a:r>
              <a:rPr lang="en-US" altLang="zh-CN" dirty="0" smtClean="0"/>
              <a:t>X</a:t>
            </a:r>
            <a:r>
              <a:rPr lang="en-US" altLang="zh-CN" baseline="-25000" dirty="0" smtClean="0"/>
              <a:t>i+4</a:t>
            </a:r>
            <a:r>
              <a:rPr lang="en-US" altLang="zh-CN" dirty="0" smtClean="0"/>
              <a:t> = F(X</a:t>
            </a:r>
            <a:r>
              <a:rPr lang="en-US" altLang="zh-CN" baseline="-25000" dirty="0" smtClean="0"/>
              <a:t>i</a:t>
            </a:r>
            <a:r>
              <a:rPr lang="en-US" altLang="zh-CN" dirty="0" smtClean="0"/>
              <a:t>,X</a:t>
            </a:r>
            <a:r>
              <a:rPr lang="en-US" altLang="zh-CN" baseline="-25000" dirty="0" smtClean="0"/>
              <a:t>i+1</a:t>
            </a:r>
            <a:r>
              <a:rPr lang="en-US" altLang="zh-CN" dirty="0" smtClean="0"/>
              <a:t>,X</a:t>
            </a:r>
            <a:r>
              <a:rPr lang="en-US" altLang="zh-CN" baseline="-25000" dirty="0" smtClean="0"/>
              <a:t>i+2</a:t>
            </a:r>
            <a:r>
              <a:rPr lang="en-US" altLang="zh-CN" dirty="0" smtClean="0"/>
              <a:t>,X</a:t>
            </a:r>
            <a:r>
              <a:rPr lang="en-US" altLang="zh-CN" baseline="-25000" dirty="0" smtClean="0"/>
              <a:t>i+3</a:t>
            </a:r>
            <a:r>
              <a:rPr lang="en-US" altLang="zh-CN" dirty="0" smtClean="0"/>
              <a:t>,rk</a:t>
            </a:r>
            <a:r>
              <a:rPr lang="en-US" altLang="zh-CN" baseline="-25000" dirty="0" smtClean="0"/>
              <a:t>i</a:t>
            </a:r>
            <a:r>
              <a:rPr lang="en-US" altLang="zh-CN" dirty="0" smtClean="0"/>
              <a:t>) = </a:t>
            </a:r>
            <a:r>
              <a:rPr lang="en-US" altLang="zh-CN" dirty="0" err="1" smtClean="0"/>
              <a:t>X</a:t>
            </a:r>
            <a:r>
              <a:rPr lang="en-US" altLang="zh-CN" baseline="-25000" dirty="0" err="1" smtClean="0"/>
              <a:t>i</a:t>
            </a:r>
            <a:r>
              <a:rPr lang="en-US" altLang="zh-CN" dirty="0" err="1" smtClean="0">
                <a:sym typeface="Symbol"/>
              </a:rPr>
              <a:t></a:t>
            </a:r>
            <a:r>
              <a:rPr lang="en-US" altLang="zh-CN" dirty="0" err="1" smtClean="0"/>
              <a:t>T</a:t>
            </a:r>
            <a:r>
              <a:rPr lang="en-US" altLang="zh-CN" dirty="0" smtClean="0"/>
              <a:t>(X</a:t>
            </a:r>
            <a:r>
              <a:rPr lang="en-US" altLang="zh-CN" baseline="-25000" dirty="0" smtClean="0"/>
              <a:t>i+1</a:t>
            </a:r>
            <a:r>
              <a:rPr lang="en-US" altLang="zh-CN" dirty="0" smtClean="0">
                <a:sym typeface="Symbol"/>
              </a:rPr>
              <a:t></a:t>
            </a:r>
            <a:r>
              <a:rPr lang="en-US" altLang="zh-CN" dirty="0" smtClean="0"/>
              <a:t>X</a:t>
            </a:r>
            <a:r>
              <a:rPr lang="en-US" altLang="zh-CN" baseline="-25000" dirty="0" smtClean="0"/>
              <a:t>i+2</a:t>
            </a:r>
            <a:r>
              <a:rPr lang="en-US" altLang="zh-CN" dirty="0" smtClean="0">
                <a:sym typeface="Symbol"/>
              </a:rPr>
              <a:t></a:t>
            </a:r>
            <a:r>
              <a:rPr lang="en-US" altLang="zh-CN" dirty="0" smtClean="0"/>
              <a:t>X</a:t>
            </a:r>
            <a:r>
              <a:rPr lang="en-US" altLang="zh-CN" baseline="-25000" dirty="0" smtClean="0"/>
              <a:t>i+3</a:t>
            </a:r>
            <a:r>
              <a:rPr lang="en-US" altLang="zh-CN" dirty="0" smtClean="0">
                <a:sym typeface="Symbol"/>
              </a:rPr>
              <a:t></a:t>
            </a:r>
            <a:r>
              <a:rPr lang="en-US" altLang="zh-CN" dirty="0" smtClean="0"/>
              <a:t>rk</a:t>
            </a:r>
            <a:r>
              <a:rPr lang="en-US" altLang="zh-CN" baseline="-25000" dirty="0" smtClean="0"/>
              <a:t>i</a:t>
            </a:r>
            <a:r>
              <a:rPr lang="en-US" altLang="zh-CN" dirty="0" smtClean="0"/>
              <a:t>)</a:t>
            </a:r>
          </a:p>
          <a:p>
            <a:pPr marL="363538" lvl="1">
              <a:buNone/>
            </a:pPr>
            <a:endParaRPr lang="en-US" altLang="zh-CN" dirty="0" smtClean="0"/>
          </a:p>
          <a:p>
            <a:pPr marL="363538" lvl="1">
              <a:buNone/>
            </a:pPr>
            <a:endParaRPr lang="en-US" altLang="zh-CN" dirty="0" smtClean="0"/>
          </a:p>
          <a:p>
            <a:pPr marL="363538" lvl="1">
              <a:buNone/>
            </a:pPr>
            <a:endParaRPr lang="en-US" altLang="zh-CN" dirty="0"/>
          </a:p>
          <a:p>
            <a:pPr marL="363538" lvl="1">
              <a:buNone/>
            </a:pPr>
            <a:endParaRPr lang="en-US" altLang="zh-CN" dirty="0" smtClean="0"/>
          </a:p>
          <a:p>
            <a:pPr marL="763588" lvl="2">
              <a:buNone/>
            </a:pPr>
            <a:endParaRPr lang="en-US" altLang="zh-CN" dirty="0" smtClean="0"/>
          </a:p>
          <a:p>
            <a:pPr marL="763588" lvl="2">
              <a:buNone/>
            </a:pPr>
            <a:endParaRPr lang="en-US" altLang="zh-CN" dirty="0"/>
          </a:p>
          <a:p>
            <a:pPr marL="363538" lvl="1">
              <a:buNone/>
            </a:pPr>
            <a:r>
              <a:rPr lang="en-US" altLang="zh-CN" dirty="0" smtClean="0"/>
              <a:t>(Y</a:t>
            </a:r>
            <a:r>
              <a:rPr lang="en-US" altLang="zh-CN" baseline="-25000" dirty="0" smtClean="0"/>
              <a:t>0</a:t>
            </a:r>
            <a:r>
              <a:rPr lang="en-US" altLang="zh-CN" dirty="0" smtClean="0"/>
              <a:t>,Y</a:t>
            </a:r>
            <a:r>
              <a:rPr lang="en-US" altLang="zh-CN" baseline="-25000" dirty="0" smtClean="0"/>
              <a:t>1</a:t>
            </a:r>
            <a:r>
              <a:rPr lang="en-US" altLang="zh-CN" dirty="0" smtClean="0"/>
              <a:t>,Y</a:t>
            </a:r>
            <a:r>
              <a:rPr lang="en-US" altLang="zh-CN" baseline="-25000" dirty="0" smtClean="0"/>
              <a:t>2</a:t>
            </a:r>
            <a:r>
              <a:rPr lang="en-US" altLang="zh-CN" dirty="0" smtClean="0"/>
              <a:t>,Y</a:t>
            </a:r>
            <a:r>
              <a:rPr lang="en-US" altLang="zh-CN" baseline="-25000" dirty="0" smtClean="0"/>
              <a:t>3</a:t>
            </a:r>
            <a:r>
              <a:rPr lang="en-US" altLang="zh-CN" dirty="0" smtClean="0"/>
              <a:t>) = (X</a:t>
            </a:r>
            <a:r>
              <a:rPr lang="en-US" altLang="zh-CN" baseline="-25000" dirty="0" smtClean="0"/>
              <a:t>35</a:t>
            </a:r>
            <a:r>
              <a:rPr lang="en-US" altLang="zh-CN" dirty="0" smtClean="0"/>
              <a:t>,X</a:t>
            </a:r>
            <a:r>
              <a:rPr lang="en-US" altLang="zh-CN" baseline="-25000" dirty="0" smtClean="0"/>
              <a:t>34</a:t>
            </a:r>
            <a:r>
              <a:rPr lang="en-US" altLang="zh-CN" dirty="0" smtClean="0"/>
              <a:t>,X</a:t>
            </a:r>
            <a:r>
              <a:rPr lang="en-US" altLang="zh-CN" baseline="-25000" dirty="0" smtClean="0"/>
              <a:t>33</a:t>
            </a:r>
            <a:r>
              <a:rPr lang="en-US" altLang="zh-CN" dirty="0" smtClean="0"/>
              <a:t>,X</a:t>
            </a:r>
            <a:r>
              <a:rPr lang="en-US" altLang="zh-CN" baseline="-25000" dirty="0" smtClean="0"/>
              <a:t>32</a:t>
            </a:r>
            <a:r>
              <a:rPr lang="en-US" altLang="zh-CN" dirty="0" smtClean="0"/>
              <a:t>)</a:t>
            </a:r>
          </a:p>
          <a:p>
            <a:pPr marL="763588" lvl="2">
              <a:buNone/>
            </a:pPr>
            <a:endParaRPr lang="en-US" altLang="zh-CN" dirty="0" smtClean="0"/>
          </a:p>
          <a:p>
            <a:r>
              <a:rPr lang="zh-CN" altLang="en-US" dirty="0" smtClean="0"/>
              <a:t>解密算法</a:t>
            </a:r>
            <a:endParaRPr lang="en-US" altLang="zh-CN" dirty="0" smtClean="0"/>
          </a:p>
          <a:p>
            <a:pPr lvl="1"/>
            <a:r>
              <a:rPr lang="zh-CN" altLang="en-US" dirty="0" smtClean="0"/>
              <a:t>结构与加密算法相同，但密钥使用顺序相反</a:t>
            </a:r>
            <a:endParaRPr lang="zh-CN" altLang="en-US" dirty="0"/>
          </a:p>
        </p:txBody>
      </p:sp>
      <p:sp>
        <p:nvSpPr>
          <p:cNvPr id="182302"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2342" name="Rectangle 7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4" name="组合 103"/>
          <p:cNvGrpSpPr/>
          <p:nvPr/>
        </p:nvGrpSpPr>
        <p:grpSpPr>
          <a:xfrm>
            <a:off x="2627784" y="2204864"/>
            <a:ext cx="4023950" cy="2300720"/>
            <a:chOff x="2928926" y="3643288"/>
            <a:chExt cx="4023950" cy="2300720"/>
          </a:xfrm>
        </p:grpSpPr>
        <p:sp>
          <p:nvSpPr>
            <p:cNvPr id="182339" name="Text Box 67"/>
            <p:cNvSpPr txBox="1">
              <a:spLocks noChangeArrowheads="1"/>
            </p:cNvSpPr>
            <p:nvPr/>
          </p:nvSpPr>
          <p:spPr bwMode="auto">
            <a:xfrm>
              <a:off x="2928926" y="3643288"/>
              <a:ext cx="341705" cy="2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31" name="Text Box 59"/>
            <p:cNvSpPr txBox="1">
              <a:spLocks noChangeArrowheads="1"/>
            </p:cNvSpPr>
            <p:nvPr/>
          </p:nvSpPr>
          <p:spPr bwMode="auto">
            <a:xfrm>
              <a:off x="6395425" y="4192391"/>
              <a:ext cx="557451" cy="590242"/>
            </a:xfrm>
            <a:prstGeom prst="rect">
              <a:avLst/>
            </a:prstGeom>
            <a:solidFill>
              <a:srgbClr val="FFFFFF"/>
            </a:solidFill>
            <a:ln w="190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T</a:t>
              </a:r>
              <a:endParaRPr kumimoji="0" lang="en-US" altLang="zh-CN"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29" name="Text Box 57"/>
            <p:cNvSpPr txBox="1">
              <a:spLocks noChangeArrowheads="1"/>
            </p:cNvSpPr>
            <p:nvPr/>
          </p:nvSpPr>
          <p:spPr bwMode="auto">
            <a:xfrm>
              <a:off x="5675102" y="3643288"/>
              <a:ext cx="500066" cy="2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rk</a:t>
              </a:r>
              <a:r>
                <a:rPr kumimoji="0" lang="en-US" altLang="zh-CN" b="1" i="0" u="none" strike="noStrike" cap="none" normalizeH="0" baseline="-30000" dirty="0" err="1"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26" name="AutoShape 54"/>
            <p:cNvSpPr>
              <a:spLocks noChangeArrowheads="1"/>
            </p:cNvSpPr>
            <p:nvPr/>
          </p:nvSpPr>
          <p:spPr bwMode="auto">
            <a:xfrm>
              <a:off x="5220850" y="4372898"/>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2318" name="Text Box 46"/>
            <p:cNvSpPr txBox="1">
              <a:spLocks noChangeArrowheads="1"/>
            </p:cNvSpPr>
            <p:nvPr/>
          </p:nvSpPr>
          <p:spPr bwMode="auto">
            <a:xfrm>
              <a:off x="3500091" y="5643578"/>
              <a:ext cx="428967"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i+1</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17" name="Text Box 45"/>
            <p:cNvSpPr txBox="1">
              <a:spLocks noChangeArrowheads="1"/>
            </p:cNvSpPr>
            <p:nvPr/>
          </p:nvSpPr>
          <p:spPr bwMode="auto">
            <a:xfrm>
              <a:off x="4143372" y="5643578"/>
              <a:ext cx="440392"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i+2</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16" name="Text Box 44"/>
            <p:cNvSpPr txBox="1">
              <a:spLocks noChangeArrowheads="1"/>
            </p:cNvSpPr>
            <p:nvPr/>
          </p:nvSpPr>
          <p:spPr bwMode="auto">
            <a:xfrm>
              <a:off x="4714876" y="5643578"/>
              <a:ext cx="500066"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i+3</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2315" name="Text Box 43"/>
            <p:cNvSpPr txBox="1">
              <a:spLocks noChangeArrowheads="1"/>
            </p:cNvSpPr>
            <p:nvPr/>
          </p:nvSpPr>
          <p:spPr bwMode="auto">
            <a:xfrm>
              <a:off x="6445154" y="5643578"/>
              <a:ext cx="468534"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i+4</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38" name="直接箭头连接符 37"/>
            <p:cNvCxnSpPr>
              <a:stCxn id="182329" idx="2"/>
              <a:endCxn id="81" idx="0"/>
            </p:cNvCxnSpPr>
            <p:nvPr/>
          </p:nvCxnSpPr>
          <p:spPr>
            <a:xfrm rot="5400000">
              <a:off x="5702402" y="4150727"/>
              <a:ext cx="444394" cy="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8" idx="2"/>
              <a:endCxn id="182316" idx="0"/>
            </p:cNvCxnSpPr>
            <p:nvPr/>
          </p:nvCxnSpPr>
          <p:spPr>
            <a:xfrm rot="5400000">
              <a:off x="4114992" y="4793661"/>
              <a:ext cx="169983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50" idx="2"/>
              <a:endCxn id="182317" idx="0"/>
            </p:cNvCxnSpPr>
            <p:nvPr/>
          </p:nvCxnSpPr>
          <p:spPr>
            <a:xfrm rot="5400000">
              <a:off x="3513651" y="4793661"/>
              <a:ext cx="169983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 Box 44"/>
            <p:cNvSpPr txBox="1">
              <a:spLocks noChangeArrowheads="1"/>
            </p:cNvSpPr>
            <p:nvPr/>
          </p:nvSpPr>
          <p:spPr bwMode="auto">
            <a:xfrm>
              <a:off x="4714876" y="3643314"/>
              <a:ext cx="500066"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i+3</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0" name="Text Box 45"/>
            <p:cNvSpPr txBox="1">
              <a:spLocks noChangeArrowheads="1"/>
            </p:cNvSpPr>
            <p:nvPr/>
          </p:nvSpPr>
          <p:spPr bwMode="auto">
            <a:xfrm>
              <a:off x="4143372" y="3643314"/>
              <a:ext cx="440392"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i+2</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3" name="Text Box 46"/>
            <p:cNvSpPr txBox="1">
              <a:spLocks noChangeArrowheads="1"/>
            </p:cNvSpPr>
            <p:nvPr/>
          </p:nvSpPr>
          <p:spPr bwMode="auto">
            <a:xfrm>
              <a:off x="3500430" y="3643314"/>
              <a:ext cx="428967"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X</a:t>
              </a:r>
              <a:r>
                <a:rPr kumimoji="0" lang="en-US" altLang="zh-CN"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i+1</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54" name="直接箭头连接符 53"/>
            <p:cNvCxnSpPr>
              <a:stCxn id="53" idx="2"/>
              <a:endCxn id="182318" idx="0"/>
            </p:cNvCxnSpPr>
            <p:nvPr/>
          </p:nvCxnSpPr>
          <p:spPr>
            <a:xfrm rot="5400000">
              <a:off x="2864828" y="4793492"/>
              <a:ext cx="1699834" cy="33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AutoShape 42"/>
            <p:cNvSpPr>
              <a:spLocks noChangeArrowheads="1"/>
            </p:cNvSpPr>
            <p:nvPr/>
          </p:nvSpPr>
          <p:spPr bwMode="auto">
            <a:xfrm>
              <a:off x="3683212" y="4143380"/>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3" name="AutoShape 42"/>
            <p:cNvSpPr>
              <a:spLocks noChangeArrowheads="1"/>
            </p:cNvSpPr>
            <p:nvPr/>
          </p:nvSpPr>
          <p:spPr bwMode="auto">
            <a:xfrm>
              <a:off x="4333546" y="4444336"/>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4" name="AutoShape 42"/>
            <p:cNvSpPr>
              <a:spLocks noChangeArrowheads="1"/>
            </p:cNvSpPr>
            <p:nvPr/>
          </p:nvSpPr>
          <p:spPr bwMode="auto">
            <a:xfrm>
              <a:off x="4929190" y="4714884"/>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65" name="直接箭头连接符 64"/>
            <p:cNvCxnSpPr>
              <a:stCxn id="63" idx="6"/>
              <a:endCxn id="182326" idx="2"/>
            </p:cNvCxnSpPr>
            <p:nvPr/>
          </p:nvCxnSpPr>
          <p:spPr>
            <a:xfrm>
              <a:off x="4405546" y="4480336"/>
              <a:ext cx="81530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62" idx="6"/>
              <a:endCxn id="182326" idx="0"/>
            </p:cNvCxnSpPr>
            <p:nvPr/>
          </p:nvCxnSpPr>
          <p:spPr>
            <a:xfrm>
              <a:off x="3755212" y="4179380"/>
              <a:ext cx="1573638" cy="193518"/>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4" idx="6"/>
              <a:endCxn id="182326" idx="4"/>
            </p:cNvCxnSpPr>
            <p:nvPr/>
          </p:nvCxnSpPr>
          <p:spPr>
            <a:xfrm flipV="1">
              <a:off x="5001190" y="4588898"/>
              <a:ext cx="327660" cy="161986"/>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AutoShape 54"/>
            <p:cNvSpPr>
              <a:spLocks noChangeArrowheads="1"/>
            </p:cNvSpPr>
            <p:nvPr/>
          </p:nvSpPr>
          <p:spPr bwMode="auto">
            <a:xfrm>
              <a:off x="5816062" y="4373460"/>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82" name="直接箭头连接符 81"/>
            <p:cNvCxnSpPr>
              <a:stCxn id="182326" idx="6"/>
              <a:endCxn id="81" idx="2"/>
            </p:cNvCxnSpPr>
            <p:nvPr/>
          </p:nvCxnSpPr>
          <p:spPr>
            <a:xfrm>
              <a:off x="5436850" y="4480898"/>
              <a:ext cx="37921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1" idx="6"/>
              <a:endCxn id="182331" idx="1"/>
            </p:cNvCxnSpPr>
            <p:nvPr/>
          </p:nvCxnSpPr>
          <p:spPr>
            <a:xfrm>
              <a:off x="6032062" y="4481460"/>
              <a:ext cx="363363" cy="605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AutoShape 54"/>
            <p:cNvSpPr>
              <a:spLocks noChangeArrowheads="1"/>
            </p:cNvSpPr>
            <p:nvPr/>
          </p:nvSpPr>
          <p:spPr bwMode="auto">
            <a:xfrm>
              <a:off x="6572264" y="5072074"/>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cxnSp>
          <p:nvCxnSpPr>
            <p:cNvPr id="94" name="直接箭头连接符 93"/>
            <p:cNvCxnSpPr>
              <a:stCxn id="182331" idx="2"/>
              <a:endCxn id="93" idx="0"/>
            </p:cNvCxnSpPr>
            <p:nvPr/>
          </p:nvCxnSpPr>
          <p:spPr>
            <a:xfrm rot="16200000" flipH="1">
              <a:off x="6532487" y="4924296"/>
              <a:ext cx="289441" cy="611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7" name="肘形连接符 69"/>
            <p:cNvCxnSpPr>
              <a:stCxn id="182339" idx="2"/>
              <a:endCxn id="93" idx="2"/>
            </p:cNvCxnSpPr>
            <p:nvPr/>
          </p:nvCxnSpPr>
          <p:spPr>
            <a:xfrm rot="16200000" flipH="1">
              <a:off x="4210517" y="2818327"/>
              <a:ext cx="1251008" cy="3472485"/>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3" idx="4"/>
              <a:endCxn id="182315" idx="0"/>
            </p:cNvCxnSpPr>
            <p:nvPr/>
          </p:nvCxnSpPr>
          <p:spPr>
            <a:xfrm rot="5400000">
              <a:off x="6502091" y="5465405"/>
              <a:ext cx="355504" cy="84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118</a:t>
            </a:fld>
            <a:endParaRPr lang="en-US" altLang="zh-CN" dirty="0"/>
          </a:p>
        </p:txBody>
      </p:sp>
      <p:sp>
        <p:nvSpPr>
          <p:cNvPr id="45" name="流程图: 合并 4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54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轮函数</a:t>
            </a:r>
            <a:r>
              <a:rPr lang="en-US" altLang="zh-CN" dirty="0" smtClean="0"/>
              <a:t>F</a:t>
            </a:r>
          </a:p>
          <a:p>
            <a:pPr lvl="1">
              <a:buNone/>
            </a:pPr>
            <a:r>
              <a:rPr lang="en-US" altLang="zh-CN" dirty="0" smtClean="0"/>
              <a:t>	F(X</a:t>
            </a:r>
            <a:r>
              <a:rPr lang="en-US" altLang="zh-CN" baseline="-25000" dirty="0" smtClean="0"/>
              <a:t>0</a:t>
            </a:r>
            <a:r>
              <a:rPr lang="en-US" altLang="zh-CN" dirty="0" smtClean="0"/>
              <a:t>,X</a:t>
            </a:r>
            <a:r>
              <a:rPr lang="en-US" altLang="zh-CN" baseline="-25000" dirty="0" smtClean="0"/>
              <a:t>1</a:t>
            </a:r>
            <a:r>
              <a:rPr lang="en-US" altLang="zh-CN" dirty="0" smtClean="0"/>
              <a:t>,X</a:t>
            </a:r>
            <a:r>
              <a:rPr lang="en-US" altLang="zh-CN" baseline="-25000" dirty="0" smtClean="0"/>
              <a:t>2</a:t>
            </a:r>
            <a:r>
              <a:rPr lang="en-US" altLang="zh-CN" dirty="0" smtClean="0"/>
              <a:t>,X</a:t>
            </a:r>
            <a:r>
              <a:rPr lang="en-US" altLang="zh-CN" baseline="-25000" dirty="0" smtClean="0"/>
              <a:t>3</a:t>
            </a:r>
            <a:r>
              <a:rPr lang="en-US" altLang="zh-CN" dirty="0" smtClean="0"/>
              <a:t>,rk)=X</a:t>
            </a:r>
            <a:r>
              <a:rPr lang="en-US" altLang="zh-CN" baseline="-25000" dirty="0" smtClean="0"/>
              <a:t>0</a:t>
            </a:r>
            <a:r>
              <a:rPr lang="en-US" altLang="zh-CN" dirty="0" smtClean="0">
                <a:sym typeface="Symbol"/>
              </a:rPr>
              <a:t>  </a:t>
            </a:r>
            <a:r>
              <a:rPr lang="en-US" altLang="zh-CN" dirty="0" smtClean="0"/>
              <a:t>T(X</a:t>
            </a:r>
            <a:r>
              <a:rPr lang="en-US" altLang="zh-CN" baseline="-25000" dirty="0" smtClean="0"/>
              <a:t>1 </a:t>
            </a:r>
            <a:r>
              <a:rPr lang="en-US" altLang="zh-CN" dirty="0" smtClean="0">
                <a:sym typeface="Symbol"/>
              </a:rPr>
              <a:t> </a:t>
            </a:r>
            <a:r>
              <a:rPr lang="en-US" altLang="zh-CN" dirty="0" smtClean="0"/>
              <a:t>X</a:t>
            </a:r>
            <a:r>
              <a:rPr lang="en-US" altLang="zh-CN" baseline="-25000" dirty="0" smtClean="0"/>
              <a:t>2 </a:t>
            </a:r>
            <a:r>
              <a:rPr lang="en-US" altLang="zh-CN" dirty="0" smtClean="0">
                <a:sym typeface="Symbol"/>
              </a:rPr>
              <a:t> </a:t>
            </a:r>
            <a:r>
              <a:rPr lang="en-US" altLang="zh-CN" dirty="0" smtClean="0"/>
              <a:t>X</a:t>
            </a:r>
            <a:r>
              <a:rPr lang="en-US" altLang="zh-CN" baseline="-25000" dirty="0" smtClean="0"/>
              <a:t>3</a:t>
            </a:r>
            <a:r>
              <a:rPr lang="en-US" altLang="zh-CN" dirty="0" smtClean="0"/>
              <a:t> </a:t>
            </a:r>
            <a:r>
              <a:rPr lang="en-US" altLang="zh-CN" dirty="0" smtClean="0">
                <a:sym typeface="Symbol"/>
              </a:rPr>
              <a:t> </a:t>
            </a:r>
            <a:r>
              <a:rPr lang="en-US" altLang="zh-CN" dirty="0" err="1" smtClean="0"/>
              <a:t>rk</a:t>
            </a:r>
            <a:r>
              <a:rPr lang="en-US" altLang="zh-CN" dirty="0" smtClean="0"/>
              <a:t>)</a:t>
            </a:r>
          </a:p>
          <a:p>
            <a:pPr lvl="1"/>
            <a:r>
              <a:rPr lang="en-US" altLang="zh-CN" dirty="0" smtClean="0"/>
              <a:t>T</a:t>
            </a:r>
            <a:r>
              <a:rPr lang="zh-CN" altLang="en-US" dirty="0" smtClean="0"/>
              <a:t>是可逆变换，由非线性变换</a:t>
            </a:r>
            <a:r>
              <a:rPr lang="el-GR" altLang="zh-CN" dirty="0" smtClean="0">
                <a:cs typeface="Times New Roman"/>
              </a:rPr>
              <a:t>τ</a:t>
            </a:r>
            <a:r>
              <a:rPr lang="zh-CN" altLang="en-US" dirty="0" smtClean="0">
                <a:cs typeface="Times New Roman"/>
              </a:rPr>
              <a:t>和线性变换</a:t>
            </a:r>
            <a:r>
              <a:rPr lang="en-US" altLang="zh-CN" dirty="0" smtClean="0">
                <a:cs typeface="Times New Roman"/>
              </a:rPr>
              <a:t>L</a:t>
            </a:r>
            <a:r>
              <a:rPr lang="zh-CN" altLang="en-US" dirty="0" smtClean="0">
                <a:cs typeface="Times New Roman"/>
              </a:rPr>
              <a:t>复合而成</a:t>
            </a:r>
            <a:endParaRPr lang="en-US" altLang="zh-CN" dirty="0" smtClean="0">
              <a:cs typeface="Times New Roman"/>
            </a:endParaRPr>
          </a:p>
          <a:p>
            <a:pPr lvl="2">
              <a:buNone/>
            </a:pPr>
            <a:r>
              <a:rPr lang="en-US" altLang="zh-CN" sz="2200" dirty="0" smtClean="0">
                <a:cs typeface="Times New Roman"/>
              </a:rPr>
              <a:t>T(.)=L(</a:t>
            </a:r>
            <a:r>
              <a:rPr lang="el-GR" altLang="zh-CN" sz="2200" dirty="0" smtClean="0">
                <a:cs typeface="Times New Roman"/>
              </a:rPr>
              <a:t>τ</a:t>
            </a:r>
            <a:r>
              <a:rPr lang="en-US" altLang="zh-CN" sz="2200" dirty="0" smtClean="0">
                <a:cs typeface="Times New Roman"/>
              </a:rPr>
              <a:t>(.))</a:t>
            </a:r>
            <a:endParaRPr lang="en-US" altLang="zh-CN" sz="2200" dirty="0" smtClean="0"/>
          </a:p>
          <a:p>
            <a:pPr lvl="1"/>
            <a:r>
              <a:rPr lang="zh-CN" altLang="en-US" dirty="0" smtClean="0"/>
              <a:t>非线性变换</a:t>
            </a:r>
            <a:r>
              <a:rPr lang="el-GR" altLang="zh-CN" dirty="0" smtClean="0">
                <a:cs typeface="Times New Roman"/>
              </a:rPr>
              <a:t>τ</a:t>
            </a:r>
            <a:r>
              <a:rPr lang="zh-CN" altLang="en-US" dirty="0" smtClean="0">
                <a:cs typeface="Times New Roman"/>
              </a:rPr>
              <a:t>由</a:t>
            </a:r>
            <a:r>
              <a:rPr lang="en-US" altLang="zh-CN" dirty="0" smtClean="0">
                <a:cs typeface="Times New Roman"/>
              </a:rPr>
              <a:t>4</a:t>
            </a:r>
            <a:r>
              <a:rPr lang="zh-CN" altLang="en-US" dirty="0" smtClean="0">
                <a:cs typeface="Times New Roman"/>
              </a:rPr>
              <a:t>个</a:t>
            </a:r>
            <a:r>
              <a:rPr lang="en-US" altLang="zh-CN" dirty="0" smtClean="0">
                <a:cs typeface="Times New Roman"/>
              </a:rPr>
              <a:t>S</a:t>
            </a:r>
            <a:r>
              <a:rPr lang="zh-CN" altLang="en-US" dirty="0" smtClean="0">
                <a:cs typeface="Times New Roman"/>
              </a:rPr>
              <a:t>盒构成</a:t>
            </a:r>
            <a:endParaRPr lang="en-US" altLang="zh-CN" dirty="0" smtClean="0">
              <a:cs typeface="Times New Roman"/>
            </a:endParaRPr>
          </a:p>
          <a:p>
            <a:pPr lvl="2"/>
            <a:r>
              <a:rPr lang="zh-CN" altLang="en-US" dirty="0" smtClean="0">
                <a:cs typeface="Times New Roman"/>
              </a:rPr>
              <a:t>设输入为</a:t>
            </a:r>
            <a:r>
              <a:rPr lang="en-US" altLang="zh-CN" dirty="0" smtClean="0">
                <a:cs typeface="Times New Roman"/>
              </a:rPr>
              <a:t>4</a:t>
            </a:r>
            <a:r>
              <a:rPr lang="zh-CN" altLang="en-US" dirty="0" smtClean="0">
                <a:cs typeface="Times New Roman"/>
              </a:rPr>
              <a:t>个字节</a:t>
            </a:r>
            <a:r>
              <a:rPr lang="en-US" altLang="zh-CN" dirty="0" smtClean="0">
                <a:cs typeface="Times New Roman"/>
              </a:rPr>
              <a:t>(a</a:t>
            </a:r>
            <a:r>
              <a:rPr lang="en-US" altLang="zh-CN" baseline="-25000" dirty="0" smtClean="0">
                <a:cs typeface="Times New Roman"/>
              </a:rPr>
              <a:t>0</a:t>
            </a:r>
            <a:r>
              <a:rPr lang="en-US" altLang="zh-CN" dirty="0" smtClean="0">
                <a:cs typeface="Times New Roman"/>
              </a:rPr>
              <a:t>,a</a:t>
            </a:r>
            <a:r>
              <a:rPr lang="en-US" altLang="zh-CN" baseline="-25000" dirty="0" smtClean="0">
                <a:cs typeface="Times New Roman"/>
              </a:rPr>
              <a:t>1</a:t>
            </a:r>
            <a:r>
              <a:rPr lang="en-US" altLang="zh-CN" dirty="0" smtClean="0">
                <a:cs typeface="Times New Roman"/>
              </a:rPr>
              <a:t>,a</a:t>
            </a:r>
            <a:r>
              <a:rPr lang="en-US" altLang="zh-CN" baseline="-25000" dirty="0" smtClean="0">
                <a:cs typeface="Times New Roman"/>
              </a:rPr>
              <a:t>2</a:t>
            </a:r>
            <a:r>
              <a:rPr lang="en-US" altLang="zh-CN" dirty="0" smtClean="0">
                <a:cs typeface="Times New Roman"/>
              </a:rPr>
              <a:t>,a</a:t>
            </a:r>
            <a:r>
              <a:rPr lang="en-US" altLang="zh-CN" baseline="-25000" dirty="0" smtClean="0">
                <a:cs typeface="Times New Roman"/>
              </a:rPr>
              <a:t>3</a:t>
            </a:r>
            <a:r>
              <a:rPr lang="en-US" altLang="zh-CN" dirty="0" smtClean="0">
                <a:cs typeface="Times New Roman"/>
              </a:rPr>
              <a:t>)</a:t>
            </a:r>
            <a:r>
              <a:rPr lang="zh-CN" altLang="en-US" dirty="0" smtClean="0">
                <a:cs typeface="Times New Roman"/>
              </a:rPr>
              <a:t>，输出为</a:t>
            </a:r>
            <a:r>
              <a:rPr lang="en-US" altLang="zh-CN" dirty="0" smtClean="0">
                <a:cs typeface="Times New Roman"/>
              </a:rPr>
              <a:t>(b</a:t>
            </a:r>
            <a:r>
              <a:rPr lang="en-US" altLang="zh-CN" baseline="-25000" dirty="0" smtClean="0">
                <a:cs typeface="Times New Roman"/>
              </a:rPr>
              <a:t>0</a:t>
            </a:r>
            <a:r>
              <a:rPr lang="en-US" altLang="zh-CN" dirty="0" smtClean="0">
                <a:cs typeface="Times New Roman"/>
              </a:rPr>
              <a:t>,b</a:t>
            </a:r>
            <a:r>
              <a:rPr lang="en-US" altLang="zh-CN" baseline="-25000" dirty="0" smtClean="0">
                <a:cs typeface="Times New Roman"/>
              </a:rPr>
              <a:t>1</a:t>
            </a:r>
            <a:r>
              <a:rPr lang="en-US" altLang="zh-CN" dirty="0" smtClean="0">
                <a:cs typeface="Times New Roman"/>
              </a:rPr>
              <a:t>,b</a:t>
            </a:r>
            <a:r>
              <a:rPr lang="en-US" altLang="zh-CN" baseline="-25000" dirty="0" smtClean="0">
                <a:cs typeface="Times New Roman"/>
              </a:rPr>
              <a:t>2</a:t>
            </a:r>
            <a:r>
              <a:rPr lang="en-US" altLang="zh-CN" dirty="0" smtClean="0">
                <a:cs typeface="Times New Roman"/>
              </a:rPr>
              <a:t>,b</a:t>
            </a:r>
            <a:r>
              <a:rPr lang="en-US" altLang="zh-CN" baseline="-25000" dirty="0" smtClean="0">
                <a:cs typeface="Times New Roman"/>
              </a:rPr>
              <a:t>3</a:t>
            </a:r>
            <a:r>
              <a:rPr lang="en-US" altLang="zh-CN" dirty="0" smtClean="0">
                <a:cs typeface="Times New Roman"/>
              </a:rPr>
              <a:t>)</a:t>
            </a:r>
          </a:p>
          <a:p>
            <a:pPr lvl="2">
              <a:buNone/>
            </a:pPr>
            <a:r>
              <a:rPr lang="en-US" altLang="zh-CN" dirty="0" smtClean="0">
                <a:cs typeface="Times New Roman"/>
              </a:rPr>
              <a:t>	 (b</a:t>
            </a:r>
            <a:r>
              <a:rPr lang="en-US" altLang="zh-CN" baseline="-25000" dirty="0" smtClean="0">
                <a:cs typeface="Times New Roman"/>
              </a:rPr>
              <a:t>0</a:t>
            </a:r>
            <a:r>
              <a:rPr lang="en-US" altLang="zh-CN" dirty="0" smtClean="0">
                <a:cs typeface="Times New Roman"/>
              </a:rPr>
              <a:t>,b</a:t>
            </a:r>
            <a:r>
              <a:rPr lang="en-US" altLang="zh-CN" baseline="-25000" dirty="0" smtClean="0">
                <a:cs typeface="Times New Roman"/>
              </a:rPr>
              <a:t>1</a:t>
            </a:r>
            <a:r>
              <a:rPr lang="en-US" altLang="zh-CN" dirty="0" smtClean="0">
                <a:cs typeface="Times New Roman"/>
              </a:rPr>
              <a:t>,b</a:t>
            </a:r>
            <a:r>
              <a:rPr lang="en-US" altLang="zh-CN" baseline="-25000" dirty="0" smtClean="0">
                <a:cs typeface="Times New Roman"/>
              </a:rPr>
              <a:t>2</a:t>
            </a:r>
            <a:r>
              <a:rPr lang="en-US" altLang="zh-CN" dirty="0" smtClean="0">
                <a:cs typeface="Times New Roman"/>
              </a:rPr>
              <a:t>,b</a:t>
            </a:r>
            <a:r>
              <a:rPr lang="en-US" altLang="zh-CN" baseline="-25000" dirty="0" smtClean="0">
                <a:cs typeface="Times New Roman"/>
              </a:rPr>
              <a:t>3</a:t>
            </a:r>
            <a:r>
              <a:rPr lang="en-US" altLang="zh-CN" dirty="0" smtClean="0">
                <a:cs typeface="Times New Roman"/>
              </a:rPr>
              <a:t>)=</a:t>
            </a:r>
            <a:r>
              <a:rPr lang="el-GR" altLang="zh-CN" dirty="0" smtClean="0">
                <a:cs typeface="Times New Roman"/>
              </a:rPr>
              <a:t>τ</a:t>
            </a:r>
            <a:r>
              <a:rPr lang="en-US" altLang="zh-CN" dirty="0" smtClean="0">
                <a:cs typeface="Times New Roman"/>
              </a:rPr>
              <a:t>((a</a:t>
            </a:r>
            <a:r>
              <a:rPr lang="en-US" altLang="zh-CN" baseline="-25000" dirty="0" smtClean="0">
                <a:cs typeface="Times New Roman"/>
              </a:rPr>
              <a:t>0</a:t>
            </a:r>
            <a:r>
              <a:rPr lang="en-US" altLang="zh-CN" dirty="0" smtClean="0">
                <a:cs typeface="Times New Roman"/>
              </a:rPr>
              <a:t>,a</a:t>
            </a:r>
            <a:r>
              <a:rPr lang="en-US" altLang="zh-CN" baseline="-25000" dirty="0" smtClean="0">
                <a:cs typeface="Times New Roman"/>
              </a:rPr>
              <a:t>1</a:t>
            </a:r>
            <a:r>
              <a:rPr lang="en-US" altLang="zh-CN" dirty="0" smtClean="0">
                <a:cs typeface="Times New Roman"/>
              </a:rPr>
              <a:t>,a</a:t>
            </a:r>
            <a:r>
              <a:rPr lang="en-US" altLang="zh-CN" baseline="-25000" dirty="0" smtClean="0">
                <a:cs typeface="Times New Roman"/>
              </a:rPr>
              <a:t>2</a:t>
            </a:r>
            <a:r>
              <a:rPr lang="en-US" altLang="zh-CN" dirty="0" smtClean="0">
                <a:cs typeface="Times New Roman"/>
              </a:rPr>
              <a:t>,a</a:t>
            </a:r>
            <a:r>
              <a:rPr lang="en-US" altLang="zh-CN" baseline="-25000" dirty="0" smtClean="0">
                <a:cs typeface="Times New Roman"/>
              </a:rPr>
              <a:t>3</a:t>
            </a:r>
            <a:r>
              <a:rPr lang="en-US" altLang="zh-CN" dirty="0" smtClean="0">
                <a:cs typeface="Times New Roman"/>
              </a:rPr>
              <a:t>))= (S(a</a:t>
            </a:r>
            <a:r>
              <a:rPr lang="en-US" altLang="zh-CN" baseline="-25000" dirty="0" smtClean="0">
                <a:cs typeface="Times New Roman"/>
              </a:rPr>
              <a:t>0</a:t>
            </a:r>
            <a:r>
              <a:rPr lang="en-US" altLang="zh-CN" dirty="0" smtClean="0">
                <a:cs typeface="Times New Roman"/>
              </a:rPr>
              <a:t>),S(a</a:t>
            </a:r>
            <a:r>
              <a:rPr lang="en-US" altLang="zh-CN" baseline="-25000" dirty="0" smtClean="0">
                <a:cs typeface="Times New Roman"/>
              </a:rPr>
              <a:t>1</a:t>
            </a:r>
            <a:r>
              <a:rPr lang="en-US" altLang="zh-CN" dirty="0" smtClean="0">
                <a:cs typeface="Times New Roman"/>
              </a:rPr>
              <a:t>),S(a</a:t>
            </a:r>
            <a:r>
              <a:rPr lang="en-US" altLang="zh-CN" baseline="-25000" dirty="0" smtClean="0">
                <a:cs typeface="Times New Roman"/>
              </a:rPr>
              <a:t>2</a:t>
            </a:r>
            <a:r>
              <a:rPr lang="en-US" altLang="zh-CN" dirty="0" smtClean="0">
                <a:cs typeface="Times New Roman"/>
              </a:rPr>
              <a:t>),S(a</a:t>
            </a:r>
            <a:r>
              <a:rPr lang="en-US" altLang="zh-CN" baseline="-25000" dirty="0" smtClean="0">
                <a:cs typeface="Times New Roman"/>
              </a:rPr>
              <a:t>3</a:t>
            </a:r>
            <a:r>
              <a:rPr lang="en-US" altLang="zh-CN" dirty="0" smtClean="0">
                <a:cs typeface="Times New Roman"/>
              </a:rPr>
              <a:t>))</a:t>
            </a:r>
          </a:p>
          <a:p>
            <a:pPr lvl="1"/>
            <a:r>
              <a:rPr lang="zh-CN" altLang="en-US" dirty="0" smtClean="0">
                <a:cs typeface="Times New Roman"/>
              </a:rPr>
              <a:t>线性变换</a:t>
            </a:r>
            <a:r>
              <a:rPr lang="en-US" altLang="zh-CN" dirty="0" smtClean="0">
                <a:cs typeface="Times New Roman"/>
              </a:rPr>
              <a:t>L</a:t>
            </a:r>
          </a:p>
          <a:p>
            <a:pPr lvl="2"/>
            <a:r>
              <a:rPr lang="zh-CN" altLang="en-US" dirty="0" smtClean="0">
                <a:cs typeface="Times New Roman"/>
              </a:rPr>
              <a:t>设输入为</a:t>
            </a:r>
            <a:r>
              <a:rPr lang="en-US" altLang="zh-CN" dirty="0" smtClean="0">
                <a:cs typeface="Times New Roman"/>
              </a:rPr>
              <a:t>B</a:t>
            </a:r>
            <a:r>
              <a:rPr lang="zh-CN" altLang="en-US" dirty="0" smtClean="0">
                <a:cs typeface="Times New Roman"/>
              </a:rPr>
              <a:t>，输出为</a:t>
            </a:r>
            <a:r>
              <a:rPr lang="en-US" altLang="zh-CN" dirty="0" smtClean="0">
                <a:cs typeface="Times New Roman"/>
              </a:rPr>
              <a:t>C</a:t>
            </a:r>
            <a:r>
              <a:rPr lang="zh-CN" altLang="en-US" dirty="0" smtClean="0">
                <a:cs typeface="Times New Roman"/>
              </a:rPr>
              <a:t>，均为字</a:t>
            </a:r>
            <a:endParaRPr lang="en-US" altLang="zh-CN" dirty="0" smtClean="0">
              <a:cs typeface="Times New Roman"/>
            </a:endParaRPr>
          </a:p>
          <a:p>
            <a:pPr lvl="2">
              <a:buNone/>
            </a:pPr>
            <a:r>
              <a:rPr lang="en-US" altLang="zh-CN" dirty="0" smtClean="0">
                <a:cs typeface="Times New Roman"/>
              </a:rPr>
              <a:t>	C=B</a:t>
            </a:r>
            <a:r>
              <a:rPr lang="en-US" altLang="zh-CN" dirty="0" smtClean="0"/>
              <a:t> </a:t>
            </a:r>
            <a:r>
              <a:rPr lang="en-US" altLang="zh-CN" dirty="0" smtClean="0">
                <a:sym typeface="Symbol"/>
              </a:rPr>
              <a:t> </a:t>
            </a:r>
            <a:r>
              <a:rPr lang="en-US" altLang="zh-CN" dirty="0" smtClean="0"/>
              <a:t>(B&lt;&lt;&lt;2)</a:t>
            </a:r>
            <a:r>
              <a:rPr lang="en-US" altLang="zh-CN" dirty="0" smtClean="0">
                <a:sym typeface="Symbol"/>
              </a:rPr>
              <a:t>  </a:t>
            </a:r>
            <a:r>
              <a:rPr lang="en-US" altLang="zh-CN" dirty="0" smtClean="0"/>
              <a:t>(B&lt;&lt;&lt;10) </a:t>
            </a:r>
            <a:r>
              <a:rPr lang="en-US" altLang="zh-CN" dirty="0" smtClean="0">
                <a:sym typeface="Symbol"/>
              </a:rPr>
              <a:t> </a:t>
            </a:r>
            <a:r>
              <a:rPr lang="en-US" altLang="zh-CN" dirty="0" smtClean="0"/>
              <a:t>(B&lt;&lt;&lt;18)</a:t>
            </a:r>
            <a:r>
              <a:rPr lang="en-US" altLang="zh-CN" dirty="0" smtClean="0">
                <a:sym typeface="Symbol"/>
              </a:rPr>
              <a:t>  </a:t>
            </a:r>
            <a:r>
              <a:rPr lang="en-US" altLang="zh-CN" dirty="0" smtClean="0"/>
              <a:t>(B&lt;&lt;&lt;24)</a:t>
            </a:r>
          </a:p>
          <a:p>
            <a:pPr lvl="2"/>
            <a:r>
              <a:rPr lang="zh-CN" altLang="en-US" dirty="0" smtClean="0"/>
              <a:t>“</a:t>
            </a:r>
            <a:r>
              <a:rPr lang="en-US" altLang="zh-CN" dirty="0" smtClean="0"/>
              <a:t>&lt;&lt;&lt;</a:t>
            </a:r>
            <a:r>
              <a:rPr lang="zh-CN" altLang="en-US" dirty="0" smtClean="0"/>
              <a:t>”是循环左移</a:t>
            </a:r>
            <a:endParaRPr lang="en-US" altLang="zh-CN" dirty="0" smtClean="0"/>
          </a:p>
          <a:p>
            <a:pPr lvl="1"/>
            <a:r>
              <a:rPr lang="zh-CN" altLang="en-US" dirty="0" smtClean="0"/>
              <a:t>每轮</a:t>
            </a:r>
            <a:r>
              <a:rPr lang="en-US" altLang="zh-CN" dirty="0" smtClean="0"/>
              <a:t>4</a:t>
            </a:r>
            <a:r>
              <a:rPr lang="zh-CN" altLang="en-US" dirty="0" smtClean="0"/>
              <a:t>次查表，</a:t>
            </a:r>
            <a:r>
              <a:rPr lang="en-US" altLang="zh-CN" dirty="0" smtClean="0"/>
              <a:t>4</a:t>
            </a:r>
            <a:r>
              <a:rPr lang="zh-CN" altLang="en-US" dirty="0" smtClean="0"/>
              <a:t>次循环移位，</a:t>
            </a:r>
            <a:r>
              <a:rPr lang="en-US" altLang="zh-CN" dirty="0" smtClean="0"/>
              <a:t>8</a:t>
            </a:r>
            <a:r>
              <a:rPr lang="zh-CN" altLang="en-US" dirty="0" smtClean="0"/>
              <a:t>次异或</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58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r>
              <a:rPr lang="zh-CN" altLang="en-US" dirty="0"/>
              <a:t>安全性曾争议颇多</a:t>
            </a:r>
            <a:endParaRPr lang="en-US" altLang="zh-CN" dirty="0"/>
          </a:p>
          <a:p>
            <a:pPr lvl="1"/>
            <a:r>
              <a:rPr lang="zh-CN" altLang="en-US" dirty="0"/>
              <a:t>用</a:t>
            </a:r>
            <a:r>
              <a:rPr lang="en-US" altLang="zh-CN" dirty="0"/>
              <a:t>56</a:t>
            </a:r>
            <a:r>
              <a:rPr lang="zh-CN" altLang="en-US" dirty="0"/>
              <a:t>比特密钥加密</a:t>
            </a:r>
            <a:r>
              <a:rPr lang="en-US" altLang="zh-CN" dirty="0"/>
              <a:t>64</a:t>
            </a:r>
            <a:r>
              <a:rPr lang="zh-CN" altLang="en-US" dirty="0"/>
              <a:t>比特数据</a:t>
            </a:r>
            <a:endParaRPr lang="en-US" altLang="zh-CN" dirty="0"/>
          </a:p>
          <a:p>
            <a:pPr lvl="1"/>
            <a:r>
              <a:rPr lang="zh-CN" altLang="en-US" dirty="0"/>
              <a:t>设计标准列入机密</a:t>
            </a:r>
            <a:endParaRPr lang="en-US" altLang="zh-CN" dirty="0"/>
          </a:p>
          <a:p>
            <a:endParaRPr lang="en-US" altLang="zh-CN" dirty="0" smtClean="0"/>
          </a:p>
          <a:p>
            <a:r>
              <a:rPr lang="zh-CN" altLang="en-US" dirty="0" smtClean="0"/>
              <a:t>民间研究显示</a:t>
            </a:r>
            <a:r>
              <a:rPr lang="en-US" altLang="zh-CN" dirty="0" smtClean="0"/>
              <a:t>DES</a:t>
            </a:r>
            <a:r>
              <a:rPr lang="zh-CN" altLang="en-US" dirty="0" smtClean="0"/>
              <a:t>安全性很强</a:t>
            </a:r>
            <a:endParaRPr lang="en-US" altLang="zh-CN" dirty="0" smtClean="0"/>
          </a:p>
          <a:p>
            <a:pPr lvl="1"/>
            <a:r>
              <a:rPr lang="zh-CN" altLang="en-US" dirty="0" smtClean="0"/>
              <a:t>广泛应用在金融、遗产等领域</a:t>
            </a:r>
          </a:p>
          <a:p>
            <a:pPr lvl="1"/>
            <a:r>
              <a:rPr lang="zh-CN" altLang="en-US" dirty="0" smtClean="0"/>
              <a:t>虽然差分攻击和线性分析攻击在理论上有效，但实现起来计算量仍很大</a:t>
            </a:r>
            <a:endParaRPr lang="en-US" altLang="zh-CN" dirty="0" smtClean="0"/>
          </a:p>
          <a:p>
            <a:pPr lvl="1"/>
            <a:endParaRPr lang="en-US" altLang="zh-CN" dirty="0" smtClean="0"/>
          </a:p>
          <a:p>
            <a:r>
              <a:rPr lang="zh-CN" altLang="en-US" dirty="0"/>
              <a:t>曾</a:t>
            </a:r>
            <a:r>
              <a:rPr lang="zh-CN" altLang="en-US" dirty="0" smtClean="0"/>
              <a:t>是应用最广泛的分组密码技术</a:t>
            </a:r>
            <a:endParaRPr lang="en-US" altLang="zh-CN" dirty="0" smtClean="0"/>
          </a:p>
          <a:p>
            <a:pPr lvl="1"/>
            <a:r>
              <a:rPr lang="en-US" altLang="zh-CN" dirty="0" smtClean="0"/>
              <a:t>AES</a:t>
            </a:r>
            <a:r>
              <a:rPr lang="zh-CN" altLang="en-US" dirty="0" smtClean="0"/>
              <a:t>正取而代之</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52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S</a:t>
            </a:r>
            <a:r>
              <a:rPr lang="zh-CN" altLang="en-US" dirty="0" smtClean="0"/>
              <a:t>盒</a:t>
            </a:r>
            <a:endParaRPr lang="en-US" altLang="zh-CN" dirty="0" smtClean="0"/>
          </a:p>
          <a:p>
            <a:pPr lvl="1"/>
            <a:r>
              <a:rPr lang="en-US" altLang="zh-CN" dirty="0" smtClean="0"/>
              <a:t>8</a:t>
            </a:r>
            <a:r>
              <a:rPr lang="zh-CN" altLang="en-US" dirty="0" smtClean="0"/>
              <a:t>位输入，</a:t>
            </a:r>
            <a:r>
              <a:rPr lang="en-US" altLang="zh-CN" dirty="0" smtClean="0"/>
              <a:t>8</a:t>
            </a:r>
            <a:r>
              <a:rPr lang="zh-CN" altLang="en-US" dirty="0" smtClean="0"/>
              <a:t>位输出</a:t>
            </a:r>
            <a:endParaRPr lang="en-US" altLang="zh-CN" dirty="0" smtClean="0"/>
          </a:p>
          <a:p>
            <a:pPr lvl="1"/>
            <a:r>
              <a:rPr lang="zh-CN" altLang="en-US" dirty="0" smtClean="0"/>
              <a:t>输入的前</a:t>
            </a:r>
            <a:r>
              <a:rPr lang="en-US" altLang="zh-CN" dirty="0" smtClean="0"/>
              <a:t>4</a:t>
            </a:r>
            <a:r>
              <a:rPr lang="zh-CN" altLang="en-US" dirty="0" smtClean="0"/>
              <a:t>位选择行，后</a:t>
            </a:r>
            <a:r>
              <a:rPr lang="en-US" altLang="zh-CN" dirty="0" smtClean="0"/>
              <a:t>4</a:t>
            </a:r>
            <a:r>
              <a:rPr lang="zh-CN" altLang="en-US" dirty="0" smtClean="0"/>
              <a:t>位选择列</a:t>
            </a:r>
            <a:endParaRPr lang="zh-CN" altLang="en-US" dirty="0"/>
          </a:p>
        </p:txBody>
      </p:sp>
      <p:pic>
        <p:nvPicPr>
          <p:cNvPr id="180227" name="Picture 3"/>
          <p:cNvPicPr>
            <a:picLocks noChangeAspect="1" noChangeArrowheads="1"/>
          </p:cNvPicPr>
          <p:nvPr/>
        </p:nvPicPr>
        <p:blipFill>
          <a:blip r:embed="rId2" cstate="print"/>
          <a:srcRect/>
          <a:stretch>
            <a:fillRect/>
          </a:stretch>
        </p:blipFill>
        <p:spPr bwMode="auto">
          <a:xfrm>
            <a:off x="1763688" y="2564904"/>
            <a:ext cx="5929353" cy="3661995"/>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21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000" dirty="0" smtClean="0">
                <a:cs typeface="Times New Roman" pitchFamily="18" charset="0"/>
              </a:rPr>
              <a:t>密钥扩展算法</a:t>
            </a:r>
            <a:endParaRPr lang="en-US" altLang="zh-CN" sz="3000" dirty="0" smtClean="0">
              <a:cs typeface="Times New Roman" pitchFamily="18" charset="0"/>
            </a:endParaRPr>
          </a:p>
          <a:p>
            <a:pPr marL="803275" indent="-441325">
              <a:buClr>
                <a:schemeClr val="tx2"/>
              </a:buClr>
              <a:buFont typeface="+mj-lt"/>
              <a:buAutoNum type="arabicPeriod"/>
              <a:tabLst>
                <a:tab pos="803275" algn="l"/>
              </a:tabLst>
            </a:pPr>
            <a:r>
              <a:rPr lang="en-US" altLang="zh-CN" sz="2400" dirty="0" smtClean="0">
                <a:cs typeface="Times New Roman" pitchFamily="18" charset="0"/>
              </a:rPr>
              <a:t>(K</a:t>
            </a:r>
            <a:r>
              <a:rPr lang="en-US" altLang="zh-CN" sz="2400" baseline="-25000" dirty="0" smtClean="0">
                <a:cs typeface="Times New Roman" pitchFamily="18" charset="0"/>
              </a:rPr>
              <a:t>0</a:t>
            </a:r>
            <a:r>
              <a:rPr lang="en-US" altLang="zh-CN" sz="2400" dirty="0" smtClean="0">
                <a:cs typeface="Times New Roman" pitchFamily="18" charset="0"/>
              </a:rPr>
              <a:t>,K</a:t>
            </a:r>
            <a:r>
              <a:rPr lang="en-US" altLang="zh-CN" sz="2400" baseline="-25000" dirty="0" smtClean="0">
                <a:cs typeface="Times New Roman" pitchFamily="18" charset="0"/>
              </a:rPr>
              <a:t>1</a:t>
            </a:r>
            <a:r>
              <a:rPr lang="en-US" altLang="zh-CN" sz="2400" dirty="0" smtClean="0">
                <a:cs typeface="Times New Roman" pitchFamily="18" charset="0"/>
              </a:rPr>
              <a:t>,K</a:t>
            </a:r>
            <a:r>
              <a:rPr lang="en-US" altLang="zh-CN" sz="2400" baseline="-25000" dirty="0" smtClean="0">
                <a:cs typeface="Times New Roman" pitchFamily="18" charset="0"/>
              </a:rPr>
              <a:t>2</a:t>
            </a:r>
            <a:r>
              <a:rPr lang="en-US" altLang="zh-CN" sz="2400" dirty="0" smtClean="0">
                <a:cs typeface="Times New Roman" pitchFamily="18" charset="0"/>
              </a:rPr>
              <a:t>,K</a:t>
            </a:r>
            <a:r>
              <a:rPr lang="en-US" altLang="zh-CN" sz="2400" baseline="-25000" dirty="0" smtClean="0">
                <a:cs typeface="Times New Roman" pitchFamily="18" charset="0"/>
              </a:rPr>
              <a:t>3</a:t>
            </a:r>
            <a:r>
              <a:rPr lang="en-US" altLang="zh-CN" sz="2400" dirty="0" smtClean="0">
                <a:cs typeface="Times New Roman" pitchFamily="18" charset="0"/>
              </a:rPr>
              <a:t>)</a:t>
            </a:r>
          </a:p>
          <a:p>
            <a:pPr marL="1203325" lvl="1" indent="-441325">
              <a:buNone/>
              <a:tabLst>
                <a:tab pos="803275" algn="l"/>
              </a:tabLst>
            </a:pPr>
            <a:r>
              <a:rPr lang="en-US" altLang="zh-CN" dirty="0" smtClean="0">
                <a:cs typeface="Times New Roman" pitchFamily="18" charset="0"/>
              </a:rPr>
              <a:t> = (MK</a:t>
            </a:r>
            <a:r>
              <a:rPr lang="en-US" altLang="zh-CN" baseline="-25000" dirty="0" smtClean="0">
                <a:cs typeface="Times New Roman" pitchFamily="18" charset="0"/>
              </a:rPr>
              <a:t>0</a:t>
            </a:r>
            <a:r>
              <a:rPr lang="en-US" altLang="zh-CN" dirty="0" smtClean="0">
                <a:cs typeface="Times New Roman" pitchFamily="18" charset="0"/>
                <a:sym typeface="Symbol"/>
              </a:rPr>
              <a:t>  </a:t>
            </a:r>
            <a:r>
              <a:rPr lang="en-US" altLang="zh-CN" dirty="0" smtClean="0">
                <a:cs typeface="Times New Roman" pitchFamily="18" charset="0"/>
              </a:rPr>
              <a:t>FK</a:t>
            </a:r>
            <a:r>
              <a:rPr lang="en-US" altLang="zh-CN" baseline="-25000" dirty="0" smtClean="0">
                <a:cs typeface="Times New Roman" pitchFamily="18" charset="0"/>
              </a:rPr>
              <a:t>0</a:t>
            </a:r>
            <a:r>
              <a:rPr lang="en-US" altLang="zh-CN" dirty="0" smtClean="0">
                <a:cs typeface="Times New Roman" pitchFamily="18" charset="0"/>
              </a:rPr>
              <a:t>, MK</a:t>
            </a:r>
            <a:r>
              <a:rPr lang="en-US" altLang="zh-CN" baseline="-25000" dirty="0" smtClean="0">
                <a:cs typeface="Times New Roman" pitchFamily="18" charset="0"/>
              </a:rPr>
              <a:t>1</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FK</a:t>
            </a:r>
            <a:r>
              <a:rPr lang="en-US" altLang="zh-CN" baseline="-25000" dirty="0" smtClean="0">
                <a:cs typeface="Times New Roman" pitchFamily="18" charset="0"/>
              </a:rPr>
              <a:t>1</a:t>
            </a:r>
            <a:r>
              <a:rPr lang="en-US" altLang="zh-CN" dirty="0" smtClean="0">
                <a:cs typeface="Times New Roman" pitchFamily="18" charset="0"/>
              </a:rPr>
              <a:t>, MK</a:t>
            </a:r>
            <a:r>
              <a:rPr lang="en-US" altLang="zh-CN" baseline="-25000" dirty="0" smtClean="0">
                <a:cs typeface="Times New Roman" pitchFamily="18" charset="0"/>
              </a:rPr>
              <a:t>2</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FK</a:t>
            </a:r>
            <a:r>
              <a:rPr lang="en-US" altLang="zh-CN" baseline="-25000" dirty="0" smtClean="0">
                <a:cs typeface="Times New Roman" pitchFamily="18" charset="0"/>
              </a:rPr>
              <a:t>2</a:t>
            </a:r>
            <a:r>
              <a:rPr lang="en-US" altLang="zh-CN" dirty="0" smtClean="0">
                <a:cs typeface="Times New Roman" pitchFamily="18" charset="0"/>
              </a:rPr>
              <a:t>, MK</a:t>
            </a:r>
            <a:r>
              <a:rPr lang="en-US" altLang="zh-CN" baseline="-25000" dirty="0" smtClean="0">
                <a:cs typeface="Times New Roman" pitchFamily="18" charset="0"/>
              </a:rPr>
              <a:t>3</a:t>
            </a:r>
            <a:r>
              <a:rPr lang="en-US" altLang="zh-CN" dirty="0" smtClean="0">
                <a:cs typeface="Times New Roman" pitchFamily="18" charset="0"/>
                <a:sym typeface="Symbol"/>
              </a:rPr>
              <a:t>  </a:t>
            </a:r>
            <a:r>
              <a:rPr lang="en-US" altLang="zh-CN" dirty="0" smtClean="0">
                <a:cs typeface="Times New Roman" pitchFamily="18" charset="0"/>
              </a:rPr>
              <a:t>FK</a:t>
            </a:r>
            <a:r>
              <a:rPr lang="en-US" altLang="zh-CN" baseline="-25000" dirty="0" smtClean="0">
                <a:cs typeface="Times New Roman" pitchFamily="18" charset="0"/>
              </a:rPr>
              <a:t>3</a:t>
            </a:r>
            <a:r>
              <a:rPr lang="en-US" altLang="zh-CN" dirty="0" smtClean="0">
                <a:cs typeface="Times New Roman" pitchFamily="18" charset="0"/>
              </a:rPr>
              <a:t>)</a:t>
            </a:r>
          </a:p>
          <a:p>
            <a:pPr marL="803275" indent="-441325">
              <a:buClr>
                <a:schemeClr val="tx2"/>
              </a:buClr>
              <a:buFont typeface="+mj-lt"/>
              <a:buAutoNum type="arabicPeriod"/>
              <a:tabLst>
                <a:tab pos="803275" algn="l"/>
              </a:tabLst>
            </a:pPr>
            <a:r>
              <a:rPr lang="en-US" altLang="zh-CN" sz="2400" dirty="0" smtClean="0">
                <a:cs typeface="Times New Roman" pitchFamily="18" charset="0"/>
              </a:rPr>
              <a:t>for </a:t>
            </a:r>
            <a:r>
              <a:rPr lang="en-US" altLang="zh-CN" sz="2400" dirty="0" err="1" smtClean="0">
                <a:cs typeface="Times New Roman" pitchFamily="18" charset="0"/>
              </a:rPr>
              <a:t>i</a:t>
            </a:r>
            <a:r>
              <a:rPr lang="en-US" altLang="zh-CN" sz="2400" dirty="0" smtClean="0">
                <a:cs typeface="Times New Roman" pitchFamily="18" charset="0"/>
              </a:rPr>
              <a:t>=0,1,…,31</a:t>
            </a:r>
          </a:p>
          <a:p>
            <a:pPr marL="1339850" lvl="1" indent="0">
              <a:buNone/>
            </a:pPr>
            <a:r>
              <a:rPr lang="en-US" altLang="zh-CN" dirty="0" err="1" smtClean="0">
                <a:cs typeface="Times New Roman" pitchFamily="18" charset="0"/>
              </a:rPr>
              <a:t>rk</a:t>
            </a:r>
            <a:r>
              <a:rPr lang="en-US" altLang="zh-CN" baseline="-25000" dirty="0" err="1" smtClean="0">
                <a:cs typeface="Times New Roman" pitchFamily="18" charset="0"/>
              </a:rPr>
              <a:t>i</a:t>
            </a:r>
            <a:r>
              <a:rPr lang="en-US" altLang="zh-CN" dirty="0" smtClean="0">
                <a:cs typeface="Times New Roman" pitchFamily="18" charset="0"/>
              </a:rPr>
              <a:t>=K</a:t>
            </a:r>
            <a:r>
              <a:rPr lang="en-US" altLang="zh-CN" baseline="-25000" dirty="0" smtClean="0">
                <a:cs typeface="Times New Roman" pitchFamily="18" charset="0"/>
              </a:rPr>
              <a:t>i+4</a:t>
            </a:r>
            <a:r>
              <a:rPr lang="en-US" altLang="zh-CN" dirty="0" smtClean="0">
                <a:cs typeface="Times New Roman" pitchFamily="18" charset="0"/>
              </a:rPr>
              <a:t>= </a:t>
            </a:r>
            <a:r>
              <a:rPr lang="en-US" altLang="zh-CN" dirty="0" err="1" smtClean="0">
                <a:cs typeface="Times New Roman" pitchFamily="18" charset="0"/>
              </a:rPr>
              <a:t>K</a:t>
            </a:r>
            <a:r>
              <a:rPr lang="en-US" altLang="zh-CN" baseline="-25000" dirty="0" err="1" smtClean="0">
                <a:cs typeface="Times New Roman" pitchFamily="18" charset="0"/>
              </a:rPr>
              <a:t>i</a:t>
            </a:r>
            <a:r>
              <a:rPr lang="en-US" altLang="zh-CN" dirty="0" smtClean="0">
                <a:cs typeface="Times New Roman" pitchFamily="18" charset="0"/>
                <a:sym typeface="Symbol"/>
              </a:rPr>
              <a:t>  </a:t>
            </a:r>
            <a:r>
              <a:rPr lang="en-US" altLang="zh-CN" dirty="0" smtClean="0">
                <a:cs typeface="Times New Roman" pitchFamily="18" charset="0"/>
              </a:rPr>
              <a:t>T'(K</a:t>
            </a:r>
            <a:r>
              <a:rPr lang="en-US" altLang="zh-CN" baseline="-25000" dirty="0" smtClean="0">
                <a:cs typeface="Times New Roman" pitchFamily="18" charset="0"/>
              </a:rPr>
              <a:t>i+1 </a:t>
            </a:r>
            <a:r>
              <a:rPr lang="en-US" altLang="zh-CN" dirty="0" smtClean="0">
                <a:cs typeface="Times New Roman" pitchFamily="18" charset="0"/>
                <a:sym typeface="Symbol"/>
              </a:rPr>
              <a:t> </a:t>
            </a:r>
            <a:r>
              <a:rPr lang="en-US" altLang="zh-CN" dirty="0" smtClean="0">
                <a:cs typeface="Times New Roman" pitchFamily="18" charset="0"/>
              </a:rPr>
              <a:t>K</a:t>
            </a:r>
            <a:r>
              <a:rPr lang="en-US" altLang="zh-CN" baseline="-25000" dirty="0" smtClean="0">
                <a:cs typeface="Times New Roman" pitchFamily="18" charset="0"/>
              </a:rPr>
              <a:t>i+2</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K</a:t>
            </a:r>
            <a:r>
              <a:rPr lang="en-US" altLang="zh-CN" baseline="-25000" dirty="0" smtClean="0">
                <a:cs typeface="Times New Roman" pitchFamily="18" charset="0"/>
              </a:rPr>
              <a:t>i+3</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err="1" smtClean="0">
                <a:cs typeface="Times New Roman" pitchFamily="18" charset="0"/>
              </a:rPr>
              <a:t>CK</a:t>
            </a:r>
            <a:r>
              <a:rPr lang="en-US" altLang="zh-CN" baseline="-25000" dirty="0" err="1" smtClean="0">
                <a:cs typeface="Times New Roman" pitchFamily="18" charset="0"/>
              </a:rPr>
              <a:t>i</a:t>
            </a:r>
            <a:r>
              <a:rPr lang="en-US" altLang="zh-CN" dirty="0" smtClean="0">
                <a:cs typeface="Times New Roman" pitchFamily="18" charset="0"/>
              </a:rPr>
              <a:t>)</a:t>
            </a:r>
          </a:p>
          <a:p>
            <a:pPr marL="357188" indent="-357188"/>
            <a:endParaRPr lang="en-US" altLang="zh-CN" dirty="0" smtClean="0">
              <a:cs typeface="Times New Roman" pitchFamily="18" charset="0"/>
            </a:endParaRPr>
          </a:p>
          <a:p>
            <a:pPr marL="357188" indent="-357188"/>
            <a:r>
              <a:rPr lang="zh-CN" altLang="en-US" sz="3000" dirty="0" smtClean="0">
                <a:cs typeface="Times New Roman" pitchFamily="18" charset="0"/>
              </a:rPr>
              <a:t>说明：</a:t>
            </a:r>
            <a:endParaRPr lang="en-US" altLang="zh-CN" sz="3000" dirty="0" smtClean="0">
              <a:cs typeface="Times New Roman" pitchFamily="18" charset="0"/>
            </a:endParaRPr>
          </a:p>
          <a:p>
            <a:pPr marL="757238" lvl="1" indent="-357188"/>
            <a:r>
              <a:rPr lang="zh-CN" altLang="en-US" dirty="0" smtClean="0">
                <a:cs typeface="Times New Roman" pitchFamily="18" charset="0"/>
              </a:rPr>
              <a:t>可以事先计算、存储以备用</a:t>
            </a:r>
            <a:endParaRPr lang="en-US" altLang="zh-CN" dirty="0" smtClean="0">
              <a:cs typeface="Times New Roman" pitchFamily="18" charset="0"/>
            </a:endParaRPr>
          </a:p>
          <a:p>
            <a:pPr marL="757238" lvl="1" indent="-357188"/>
            <a:r>
              <a:rPr lang="en-US" altLang="zh-CN" dirty="0" smtClean="0">
                <a:cs typeface="Times New Roman" pitchFamily="18" charset="0"/>
              </a:rPr>
              <a:t>T'</a:t>
            </a:r>
            <a:r>
              <a:rPr lang="zh-CN" altLang="en-US" dirty="0" smtClean="0">
                <a:cs typeface="Times New Roman" pitchFamily="18" charset="0"/>
              </a:rPr>
              <a:t>与加密算法轮函数中的</a:t>
            </a:r>
            <a:r>
              <a:rPr lang="en-US" altLang="zh-CN" dirty="0" smtClean="0">
                <a:cs typeface="Times New Roman" pitchFamily="18" charset="0"/>
              </a:rPr>
              <a:t>T</a:t>
            </a:r>
            <a:r>
              <a:rPr lang="zh-CN" altLang="en-US" dirty="0" smtClean="0">
                <a:cs typeface="Times New Roman" pitchFamily="18" charset="0"/>
              </a:rPr>
              <a:t>基本相同，但须将线性变换</a:t>
            </a:r>
            <a:r>
              <a:rPr lang="en-US" altLang="zh-CN" dirty="0" smtClean="0">
                <a:cs typeface="Times New Roman" pitchFamily="18" charset="0"/>
              </a:rPr>
              <a:t>L</a:t>
            </a:r>
            <a:r>
              <a:rPr lang="zh-CN" altLang="en-US" dirty="0" smtClean="0">
                <a:cs typeface="Times New Roman" pitchFamily="18" charset="0"/>
              </a:rPr>
              <a:t>变为</a:t>
            </a:r>
            <a:endParaRPr lang="en-US" altLang="zh-CN" dirty="0" smtClean="0">
              <a:cs typeface="Times New Roman" pitchFamily="18" charset="0"/>
            </a:endParaRPr>
          </a:p>
          <a:p>
            <a:pPr marL="2238375" lvl="1" indent="0">
              <a:buNone/>
            </a:pPr>
            <a:r>
              <a:rPr lang="en-US" altLang="zh-CN" dirty="0" smtClean="0">
                <a:cs typeface="Times New Roman" pitchFamily="18" charset="0"/>
              </a:rPr>
              <a:t>L'(B)= B </a:t>
            </a:r>
            <a:r>
              <a:rPr lang="en-US" altLang="zh-CN" dirty="0" smtClean="0">
                <a:cs typeface="Times New Roman" pitchFamily="18" charset="0"/>
                <a:sym typeface="Symbol"/>
              </a:rPr>
              <a:t> </a:t>
            </a:r>
            <a:r>
              <a:rPr lang="en-US" altLang="zh-CN" dirty="0" smtClean="0">
                <a:cs typeface="Times New Roman" pitchFamily="18" charset="0"/>
              </a:rPr>
              <a:t>(B&lt;&lt;&lt;13) </a:t>
            </a:r>
            <a:r>
              <a:rPr lang="en-US" altLang="zh-CN" dirty="0" smtClean="0">
                <a:cs typeface="Times New Roman" pitchFamily="18" charset="0"/>
                <a:sym typeface="Symbol"/>
              </a:rPr>
              <a:t> </a:t>
            </a:r>
            <a:r>
              <a:rPr lang="en-US" altLang="zh-CN" dirty="0" smtClean="0">
                <a:cs typeface="Times New Roman" pitchFamily="18" charset="0"/>
              </a:rPr>
              <a:t>(B&lt;&lt;&lt;23)</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831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57188" indent="-357188" algn="l"/>
            <a:r>
              <a:rPr lang="zh-CN" altLang="en-US" dirty="0" smtClean="0">
                <a:cs typeface="Times New Roman" pitchFamily="18" charset="0"/>
              </a:rPr>
              <a:t>系统参数</a:t>
            </a:r>
            <a:endParaRPr lang="en-US" altLang="zh-CN" dirty="0" smtClean="0">
              <a:cs typeface="Times New Roman" pitchFamily="18" charset="0"/>
            </a:endParaRPr>
          </a:p>
          <a:p>
            <a:pPr marL="757238" lvl="1" indent="-357188" algn="l"/>
            <a:r>
              <a:rPr lang="en-US" altLang="zh-CN" dirty="0" smtClean="0">
                <a:cs typeface="Times New Roman" pitchFamily="18" charset="0"/>
              </a:rPr>
              <a:t>FK</a:t>
            </a:r>
            <a:r>
              <a:rPr lang="en-US" altLang="zh-CN" baseline="-25000" dirty="0" smtClean="0">
                <a:cs typeface="Times New Roman" pitchFamily="18" charset="0"/>
              </a:rPr>
              <a:t>0</a:t>
            </a:r>
            <a:r>
              <a:rPr lang="en-US" altLang="zh-CN" dirty="0" smtClean="0">
                <a:cs typeface="Times New Roman" pitchFamily="18" charset="0"/>
              </a:rPr>
              <a:t>=(A3B1BAC6)</a:t>
            </a:r>
            <a:r>
              <a:rPr lang="en-US" altLang="zh-CN" baseline="-25000" dirty="0" smtClean="0">
                <a:cs typeface="Times New Roman" pitchFamily="18" charset="0"/>
              </a:rPr>
              <a:t>16</a:t>
            </a:r>
            <a:r>
              <a:rPr lang="zh-CN" altLang="en-US" dirty="0" smtClean="0">
                <a:cs typeface="Times New Roman" pitchFamily="18" charset="0"/>
              </a:rPr>
              <a:t>，</a:t>
            </a:r>
            <a:r>
              <a:rPr lang="en-US" altLang="zh-CN" dirty="0" smtClean="0">
                <a:cs typeface="Times New Roman" pitchFamily="18" charset="0"/>
              </a:rPr>
              <a:t>FK</a:t>
            </a:r>
            <a:r>
              <a:rPr lang="en-US" altLang="zh-CN" baseline="-25000" dirty="0" smtClean="0">
                <a:cs typeface="Times New Roman" pitchFamily="18" charset="0"/>
              </a:rPr>
              <a:t>1</a:t>
            </a:r>
            <a:r>
              <a:rPr lang="en-US" altLang="zh-CN" dirty="0" smtClean="0">
                <a:cs typeface="Times New Roman" pitchFamily="18" charset="0"/>
              </a:rPr>
              <a:t>=(56AA3350)</a:t>
            </a:r>
            <a:r>
              <a:rPr lang="en-US" altLang="zh-CN" baseline="-25000" dirty="0" smtClean="0">
                <a:cs typeface="Times New Roman" pitchFamily="18" charset="0"/>
              </a:rPr>
              <a:t>16</a:t>
            </a:r>
            <a:r>
              <a:rPr lang="zh-CN" altLang="en-US" dirty="0" smtClean="0">
                <a:cs typeface="Times New Roman" pitchFamily="18" charset="0"/>
              </a:rPr>
              <a:t>，</a:t>
            </a:r>
            <a:endParaRPr lang="en-US" altLang="zh-CN" dirty="0" smtClean="0">
              <a:cs typeface="Times New Roman" pitchFamily="18" charset="0"/>
            </a:endParaRPr>
          </a:p>
          <a:p>
            <a:pPr marL="757238" lvl="1" indent="-357188" algn="l">
              <a:buNone/>
            </a:pPr>
            <a:r>
              <a:rPr lang="en-US" altLang="zh-CN" dirty="0" smtClean="0">
                <a:cs typeface="Times New Roman" pitchFamily="18" charset="0"/>
              </a:rPr>
              <a:t>	FK</a:t>
            </a:r>
            <a:r>
              <a:rPr lang="en-US" altLang="zh-CN" baseline="-25000" dirty="0" smtClean="0">
                <a:cs typeface="Times New Roman" pitchFamily="18" charset="0"/>
              </a:rPr>
              <a:t>2</a:t>
            </a:r>
            <a:r>
              <a:rPr lang="en-US" altLang="zh-CN" dirty="0" smtClean="0">
                <a:cs typeface="Times New Roman" pitchFamily="18" charset="0"/>
              </a:rPr>
              <a:t>=(677D9197)</a:t>
            </a:r>
            <a:r>
              <a:rPr lang="en-US" altLang="zh-CN" baseline="-25000" dirty="0" smtClean="0">
                <a:cs typeface="Times New Roman" pitchFamily="18" charset="0"/>
              </a:rPr>
              <a:t>16</a:t>
            </a:r>
            <a:r>
              <a:rPr lang="zh-CN" altLang="en-US" dirty="0" smtClean="0">
                <a:cs typeface="Times New Roman" pitchFamily="18" charset="0"/>
              </a:rPr>
              <a:t>，</a:t>
            </a:r>
            <a:r>
              <a:rPr lang="en-US" altLang="zh-CN" dirty="0" smtClean="0">
                <a:cs typeface="Times New Roman" pitchFamily="18" charset="0"/>
              </a:rPr>
              <a:t>FK</a:t>
            </a:r>
            <a:r>
              <a:rPr lang="en-US" altLang="zh-CN" baseline="-25000" dirty="0" smtClean="0">
                <a:cs typeface="Times New Roman" pitchFamily="18" charset="0"/>
              </a:rPr>
              <a:t>3</a:t>
            </a:r>
            <a:r>
              <a:rPr lang="en-US" altLang="zh-CN" dirty="0" smtClean="0">
                <a:cs typeface="Times New Roman" pitchFamily="18" charset="0"/>
              </a:rPr>
              <a:t>=(B27022DC)</a:t>
            </a:r>
            <a:r>
              <a:rPr lang="en-US" altLang="zh-CN" baseline="-25000" dirty="0" smtClean="0">
                <a:cs typeface="Times New Roman" pitchFamily="18" charset="0"/>
              </a:rPr>
              <a:t>16</a:t>
            </a:r>
          </a:p>
          <a:p>
            <a:pPr marL="357188" indent="-357188" algn="l"/>
            <a:r>
              <a:rPr lang="zh-CN" altLang="en-US" dirty="0" smtClean="0"/>
              <a:t>固定参数</a:t>
            </a:r>
            <a:endParaRPr lang="en-US" altLang="zh-CN" dirty="0" smtClean="0">
              <a:cs typeface="Times New Roman" pitchFamily="18" charset="0"/>
            </a:endParaRPr>
          </a:p>
          <a:p>
            <a:pPr marL="757238" lvl="1" indent="-357188" algn="l"/>
            <a:r>
              <a:rPr lang="zh-CN" altLang="en-US" dirty="0" smtClean="0">
                <a:cs typeface="Times New Roman" pitchFamily="18" charset="0"/>
              </a:rPr>
              <a:t>设</a:t>
            </a:r>
            <a:r>
              <a:rPr lang="en-US" altLang="zh-CN" dirty="0" err="1" smtClean="0">
                <a:cs typeface="Times New Roman" pitchFamily="18" charset="0"/>
              </a:rPr>
              <a:t>CK</a:t>
            </a:r>
            <a:r>
              <a:rPr lang="en-US" altLang="zh-CN" baseline="-25000" dirty="0" err="1" smtClean="0">
                <a:cs typeface="Times New Roman" pitchFamily="18" charset="0"/>
              </a:rPr>
              <a:t>i</a:t>
            </a:r>
            <a:r>
              <a:rPr lang="en-US" altLang="zh-CN" dirty="0" smtClean="0">
                <a:cs typeface="Times New Roman" pitchFamily="18" charset="0"/>
              </a:rPr>
              <a:t>=(ck</a:t>
            </a:r>
            <a:r>
              <a:rPr lang="en-US" altLang="zh-CN" baseline="-25000" dirty="0" smtClean="0">
                <a:cs typeface="Times New Roman" pitchFamily="18" charset="0"/>
              </a:rPr>
              <a:t>i,0</a:t>
            </a:r>
            <a:r>
              <a:rPr lang="en-US" altLang="zh-CN" dirty="0" smtClean="0">
                <a:cs typeface="Times New Roman" pitchFamily="18" charset="0"/>
              </a:rPr>
              <a:t>,ck</a:t>
            </a:r>
            <a:r>
              <a:rPr lang="en-US" altLang="zh-CN" baseline="-25000" dirty="0" smtClean="0">
                <a:cs typeface="Times New Roman" pitchFamily="18" charset="0"/>
              </a:rPr>
              <a:t>i,1</a:t>
            </a:r>
            <a:r>
              <a:rPr lang="en-US" altLang="zh-CN" dirty="0" smtClean="0">
                <a:cs typeface="Times New Roman" pitchFamily="18" charset="0"/>
              </a:rPr>
              <a:t>,ck</a:t>
            </a:r>
            <a:r>
              <a:rPr lang="en-US" altLang="zh-CN" baseline="-25000" dirty="0" smtClean="0">
                <a:cs typeface="Times New Roman" pitchFamily="18" charset="0"/>
              </a:rPr>
              <a:t>i,2</a:t>
            </a:r>
            <a:r>
              <a:rPr lang="en-US" altLang="zh-CN" dirty="0" smtClean="0">
                <a:cs typeface="Times New Roman" pitchFamily="18" charset="0"/>
              </a:rPr>
              <a:t>,ck</a:t>
            </a:r>
            <a:r>
              <a:rPr lang="en-US" altLang="zh-CN" baseline="-25000" dirty="0" smtClean="0">
                <a:cs typeface="Times New Roman" pitchFamily="18" charset="0"/>
              </a:rPr>
              <a:t>i,3</a:t>
            </a:r>
            <a:r>
              <a:rPr lang="en-US" altLang="zh-CN" dirty="0" smtClean="0">
                <a:cs typeface="Times New Roman" pitchFamily="18" charset="0"/>
              </a:rPr>
              <a:t>)</a:t>
            </a:r>
            <a:r>
              <a:rPr lang="zh-CN" altLang="en-US" dirty="0" smtClean="0">
                <a:cs typeface="Times New Roman" pitchFamily="18" charset="0"/>
              </a:rPr>
              <a:t>以</a:t>
            </a:r>
            <a:r>
              <a:rPr lang="en-US" altLang="zh-CN" dirty="0" smtClean="0">
                <a:cs typeface="Times New Roman" pitchFamily="18" charset="0"/>
              </a:rPr>
              <a:t>4</a:t>
            </a:r>
            <a:r>
              <a:rPr lang="zh-CN" altLang="en-US" dirty="0" smtClean="0">
                <a:cs typeface="Times New Roman" pitchFamily="18" charset="0"/>
              </a:rPr>
              <a:t>个字节表示，则</a:t>
            </a:r>
            <a:endParaRPr lang="en-US" altLang="zh-CN" dirty="0" smtClean="0">
              <a:cs typeface="Times New Roman" pitchFamily="18" charset="0"/>
            </a:endParaRPr>
          </a:p>
          <a:p>
            <a:pPr marL="2600325" lvl="1" indent="0" algn="l">
              <a:buNone/>
            </a:pPr>
            <a:r>
              <a:rPr lang="en-US" altLang="zh-CN" dirty="0" err="1" smtClean="0">
                <a:cs typeface="Times New Roman" pitchFamily="18" charset="0"/>
              </a:rPr>
              <a:t>ck</a:t>
            </a:r>
            <a:r>
              <a:rPr lang="en-US" altLang="zh-CN" baseline="-25000" dirty="0" err="1" smtClean="0">
                <a:cs typeface="Times New Roman" pitchFamily="18" charset="0"/>
              </a:rPr>
              <a:t>i,j</a:t>
            </a:r>
            <a:r>
              <a:rPr lang="en-US" altLang="zh-CN" dirty="0" smtClean="0">
                <a:cs typeface="Times New Roman" pitchFamily="18" charset="0"/>
              </a:rPr>
              <a:t>=(4i+j)×7 (mod 256)</a:t>
            </a:r>
            <a:endParaRPr lang="zh-CN" altLang="en-US" dirty="0" smtClean="0">
              <a:cs typeface="Times New Roman"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1482652387"/>
              </p:ext>
            </p:extLst>
          </p:nvPr>
        </p:nvGraphicFramePr>
        <p:xfrm>
          <a:off x="1259632" y="4024208"/>
          <a:ext cx="6696744" cy="2357120"/>
        </p:xfrm>
        <a:graphic>
          <a:graphicData uri="http://schemas.openxmlformats.org/drawingml/2006/table">
            <a:tbl>
              <a:tblPr bandRow="1">
                <a:tableStyleId>{9D7B26C5-4107-4FEC-AEDC-1716B250A1EF}</a:tableStyleId>
              </a:tblPr>
              <a:tblGrid>
                <a:gridCol w="470868"/>
                <a:gridCol w="1203318"/>
                <a:gridCol w="444720"/>
                <a:gridCol w="1229466"/>
                <a:gridCol w="497051"/>
                <a:gridCol w="1177135"/>
                <a:gridCol w="470903"/>
                <a:gridCol w="1203283"/>
              </a:tblGrid>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0</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00070e15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8</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1c232a31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16</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383f464d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24</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545b6269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70777e85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8c939aa1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17</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a8afb6bd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c4cbd2d9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e0e7eef5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10</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fc030a11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18</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181f262d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26</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343b4249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50575e65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6c737a81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888f969d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27</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a4abb2b9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c0c7ced5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12</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dce3eaf1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20</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f8ff060d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28</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141b2229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30373e45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13</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4c535a61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686f767d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848b9299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a0a7aeb5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14</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bcc3cad1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22</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d8dfe6ed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30</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f4fb0209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8921">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10171e25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15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2c333a41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23</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484f565d</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31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微软雅黑" panose="020B0503020204020204" pitchFamily="34" charset="-122"/>
                          <a:ea typeface="微软雅黑" panose="020B0503020204020204" pitchFamily="34" charset="-122"/>
                        </a:rPr>
                        <a:t>646b7279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122</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75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六、小结</a:t>
            </a:r>
            <a:endParaRPr lang="zh-CN" altLang="en-US" dirty="0"/>
          </a:p>
        </p:txBody>
      </p:sp>
      <p:sp>
        <p:nvSpPr>
          <p:cNvPr id="3" name="内容占位符 2"/>
          <p:cNvSpPr>
            <a:spLocks noGrp="1"/>
          </p:cNvSpPr>
          <p:nvPr>
            <p:ph idx="1"/>
          </p:nvPr>
        </p:nvSpPr>
        <p:spPr/>
        <p:txBody>
          <a:bodyPr/>
          <a:lstStyle/>
          <a:p>
            <a:r>
              <a:rPr lang="zh-CN" altLang="en-US" dirty="0" smtClean="0"/>
              <a:t>几种分组密码在奔腾机上的速度</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042212682"/>
              </p:ext>
            </p:extLst>
          </p:nvPr>
        </p:nvGraphicFramePr>
        <p:xfrm>
          <a:off x="899592" y="2132856"/>
          <a:ext cx="7344816" cy="3108960"/>
        </p:xfrm>
        <a:graphic>
          <a:graphicData uri="http://schemas.openxmlformats.org/drawingml/2006/table">
            <a:tbl>
              <a:tblPr firstRow="1" bandRow="1">
                <a:tableStyleId>{5FD0F851-EC5A-4D38-B0AD-8093EC10F338}</a:tableStyleId>
              </a:tblPr>
              <a:tblGrid>
                <a:gridCol w="1440160"/>
                <a:gridCol w="2088232"/>
                <a:gridCol w="1440160"/>
                <a:gridCol w="2376264"/>
              </a:tblGrid>
              <a:tr h="370840">
                <a:tc>
                  <a:txBody>
                    <a:bodyPr/>
                    <a:lstStyle/>
                    <a:p>
                      <a:pPr algn="ctr"/>
                      <a:r>
                        <a:rPr lang="zh-CN" altLang="en-US" sz="2400" b="0" dirty="0" smtClean="0">
                          <a:latin typeface="微软雅黑" panose="020B0503020204020204" pitchFamily="34" charset="-122"/>
                          <a:ea typeface="微软雅黑" panose="020B0503020204020204" pitchFamily="34" charset="-122"/>
                        </a:rPr>
                        <a:t>算法</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zh-CN" altLang="en-US" sz="2400" b="0" dirty="0" smtClean="0">
                          <a:latin typeface="微软雅黑" panose="020B0503020204020204" pitchFamily="34" charset="-122"/>
                          <a:ea typeface="微软雅黑" panose="020B0503020204020204" pitchFamily="34" charset="-122"/>
                        </a:rPr>
                        <a:t>每轮时钟周期</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zh-CN" altLang="en-US" sz="2400" b="0" dirty="0" smtClean="0">
                          <a:latin typeface="微软雅黑" panose="020B0503020204020204" pitchFamily="34" charset="-122"/>
                          <a:ea typeface="微软雅黑" panose="020B0503020204020204" pitchFamily="34" charset="-122"/>
                        </a:rPr>
                        <a:t>轮数</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zh-CN" altLang="en-US" sz="2400" b="0" dirty="0" smtClean="0">
                          <a:latin typeface="微软雅黑" panose="020B0503020204020204" pitchFamily="34" charset="-122"/>
                          <a:ea typeface="微软雅黑" panose="020B0503020204020204" pitchFamily="34" charset="-122"/>
                        </a:rPr>
                        <a:t>每加密一字节所需时钟周期数</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70840">
                <a:tc>
                  <a:txBody>
                    <a:bodyPr/>
                    <a:lstStyle/>
                    <a:p>
                      <a:pPr algn="l"/>
                      <a:r>
                        <a:rPr lang="en-US" altLang="zh-CN" sz="2400" b="0" dirty="0" smtClean="0">
                          <a:latin typeface="微软雅黑" panose="020B0503020204020204" pitchFamily="34" charset="-122"/>
                          <a:ea typeface="微软雅黑" panose="020B0503020204020204" pitchFamily="34" charset="-122"/>
                        </a:rPr>
                        <a:t>Blowfish</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9</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16</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70840">
                <a:tc>
                  <a:txBody>
                    <a:bodyPr/>
                    <a:lstStyle/>
                    <a:p>
                      <a:pPr algn="l"/>
                      <a:r>
                        <a:rPr lang="en-US" altLang="zh-CN" sz="2400" b="0" smtClean="0">
                          <a:latin typeface="微软雅黑" panose="020B0503020204020204" pitchFamily="34" charset="-122"/>
                          <a:ea typeface="微软雅黑" panose="020B0503020204020204" pitchFamily="34" charset="-122"/>
                        </a:rPr>
                        <a:t>RC5</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12</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16</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23</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70840">
                <a:tc>
                  <a:txBody>
                    <a:bodyPr/>
                    <a:lstStyle/>
                    <a:p>
                      <a:pPr algn="l"/>
                      <a:r>
                        <a:rPr lang="en-US" altLang="zh-CN" sz="2400" b="0" dirty="0" smtClean="0">
                          <a:latin typeface="微软雅黑" panose="020B0503020204020204" pitchFamily="34" charset="-122"/>
                          <a:ea typeface="微软雅黑" panose="020B0503020204020204" pitchFamily="34" charset="-122"/>
                        </a:rPr>
                        <a:t>DES</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16</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45</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70840">
                <a:tc>
                  <a:txBody>
                    <a:bodyPr/>
                    <a:lstStyle/>
                    <a:p>
                      <a:pPr algn="l"/>
                      <a:r>
                        <a:rPr lang="en-US" altLang="zh-CN" sz="2400" b="0" dirty="0" smtClean="0">
                          <a:latin typeface="微软雅黑" panose="020B0503020204020204" pitchFamily="34" charset="-122"/>
                          <a:ea typeface="微软雅黑" panose="020B0503020204020204" pitchFamily="34" charset="-122"/>
                        </a:rPr>
                        <a:t>IDEA</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50</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50</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70840">
                <a:tc>
                  <a:txBody>
                    <a:bodyPr/>
                    <a:lstStyle/>
                    <a:p>
                      <a:pPr algn="l"/>
                      <a:r>
                        <a:rPr lang="en-US" altLang="zh-CN" sz="2400" b="0" dirty="0" smtClean="0">
                          <a:latin typeface="微软雅黑" panose="020B0503020204020204" pitchFamily="34" charset="-122"/>
                          <a:ea typeface="微软雅黑" panose="020B0503020204020204" pitchFamily="34" charset="-122"/>
                        </a:rPr>
                        <a:t>T-DES</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48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400" b="0" dirty="0" smtClean="0">
                          <a:latin typeface="微软雅黑" panose="020B0503020204020204" pitchFamily="34" charset="-122"/>
                          <a:ea typeface="微软雅黑" panose="020B0503020204020204" pitchFamily="34" charset="-122"/>
                        </a:rPr>
                        <a:t>108</a:t>
                      </a:r>
                      <a:endParaRPr lang="zh-CN" altLang="en-US" sz="24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123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881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现代分组密码特征：</a:t>
            </a:r>
            <a:endParaRPr lang="en-US" altLang="zh-CN" dirty="0" smtClean="0"/>
          </a:p>
          <a:p>
            <a:pPr lvl="1"/>
            <a:r>
              <a:rPr lang="zh-CN" altLang="en-US" dirty="0" smtClean="0"/>
              <a:t>可变密钥长度</a:t>
            </a:r>
            <a:r>
              <a:rPr lang="en-US" altLang="zh-CN" dirty="0" smtClean="0"/>
              <a:t>/</a:t>
            </a:r>
            <a:r>
              <a:rPr lang="zh-CN" altLang="en-US" dirty="0" smtClean="0"/>
              <a:t>分组大小</a:t>
            </a:r>
            <a:r>
              <a:rPr lang="en-US" altLang="zh-CN" dirty="0" smtClean="0"/>
              <a:t>/</a:t>
            </a:r>
            <a:r>
              <a:rPr lang="zh-CN" altLang="en-US" dirty="0" smtClean="0"/>
              <a:t>迭代轮数</a:t>
            </a:r>
            <a:endParaRPr lang="en-US" altLang="zh-CN" dirty="0" smtClean="0"/>
          </a:p>
          <a:p>
            <a:pPr lvl="1"/>
            <a:r>
              <a:rPr lang="zh-CN" altLang="en-US" dirty="0" smtClean="0"/>
              <a:t>复合运算，数据</a:t>
            </a:r>
            <a:r>
              <a:rPr lang="en-US" altLang="zh-CN" dirty="0" smtClean="0"/>
              <a:t>/</a:t>
            </a:r>
            <a:r>
              <a:rPr lang="zh-CN" altLang="en-US" dirty="0" smtClean="0"/>
              <a:t>密钥相关的循环移位</a:t>
            </a:r>
            <a:endParaRPr lang="en-US" altLang="zh-CN" dirty="0" smtClean="0"/>
          </a:p>
          <a:p>
            <a:pPr lvl="1"/>
            <a:r>
              <a:rPr lang="zh-CN" altLang="en-US" dirty="0" smtClean="0"/>
              <a:t>基于密钥的</a:t>
            </a:r>
            <a:r>
              <a:rPr lang="en-US" altLang="zh-CN" dirty="0" smtClean="0"/>
              <a:t>S</a:t>
            </a:r>
            <a:r>
              <a:rPr lang="zh-CN" altLang="en-US" dirty="0" smtClean="0"/>
              <a:t>盒子产生</a:t>
            </a:r>
            <a:endParaRPr lang="en-US" altLang="zh-CN" dirty="0" smtClean="0"/>
          </a:p>
          <a:p>
            <a:pPr lvl="1"/>
            <a:r>
              <a:rPr lang="zh-CN" altLang="en-US" dirty="0" smtClean="0"/>
              <a:t>更复杂的密钥扩展算法</a:t>
            </a:r>
            <a:endParaRPr lang="en-US" altLang="zh-CN" dirty="0" smtClean="0"/>
          </a:p>
          <a:p>
            <a:pPr lvl="1"/>
            <a:r>
              <a:rPr lang="zh-CN" altLang="en-US" dirty="0" smtClean="0"/>
              <a:t>每轮处理全部分组数据</a:t>
            </a:r>
            <a:endParaRPr lang="en-US" altLang="zh-CN" dirty="0" smtClean="0"/>
          </a:p>
          <a:p>
            <a:pPr lvl="1"/>
            <a:r>
              <a:rPr lang="zh-CN" altLang="en-US" dirty="0" smtClean="0"/>
              <a:t>变化的非线性函数</a:t>
            </a:r>
            <a:r>
              <a:rPr lang="en-US" altLang="zh-CN" dirty="0" smtClean="0"/>
              <a:t>F</a:t>
            </a:r>
            <a:endParaRPr lang="en-AU" altLang="zh-CN" dirty="0" smtClean="0">
              <a:ea typeface="宋体" pitchFamily="2"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446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第五节 对称密码系统的密钥</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125</a:t>
            </a:fld>
            <a:endParaRPr lang="en-US" altLang="zh-CN" dirty="0"/>
          </a:p>
        </p:txBody>
      </p:sp>
    </p:spTree>
    <p:extLst>
      <p:ext uri="{BB962C8B-B14F-4D97-AF65-F5344CB8AC3E}">
        <p14:creationId xmlns:p14="http://schemas.microsoft.com/office/powerpoint/2010/main" val="25202299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一、对称密码密钥长度</a:t>
            </a:r>
            <a:endParaRPr lang="zh-CN" altLang="en-US" dirty="0"/>
          </a:p>
        </p:txBody>
      </p:sp>
      <p:sp>
        <p:nvSpPr>
          <p:cNvPr id="7" name="内容占位符 6"/>
          <p:cNvSpPr>
            <a:spLocks noGrp="1"/>
          </p:cNvSpPr>
          <p:nvPr>
            <p:ph idx="1"/>
          </p:nvPr>
        </p:nvSpPr>
        <p:spPr/>
        <p:txBody>
          <a:bodyPr/>
          <a:lstStyle/>
          <a:p>
            <a:r>
              <a:rPr lang="zh-CN" altLang="en-US" dirty="0" smtClean="0"/>
              <a:t>密码系统的安全性取决于算法强度和密钥长度</a:t>
            </a:r>
            <a:endParaRPr lang="en-US" altLang="zh-CN" dirty="0" smtClean="0"/>
          </a:p>
          <a:p>
            <a:pPr lvl="1"/>
            <a:r>
              <a:rPr lang="zh-CN" altLang="en-US" dirty="0" smtClean="0"/>
              <a:t>算法强度更重要，但很难评估</a:t>
            </a:r>
            <a:endParaRPr lang="en-US" altLang="zh-CN" dirty="0" smtClean="0"/>
          </a:p>
          <a:p>
            <a:pPr lvl="2"/>
            <a:r>
              <a:rPr lang="zh-CN" altLang="en-US" dirty="0" smtClean="0"/>
              <a:t>选择那些久经考验的算法</a:t>
            </a:r>
            <a:endParaRPr lang="en-US" altLang="zh-CN" dirty="0" smtClean="0"/>
          </a:p>
          <a:p>
            <a:pPr lvl="2"/>
            <a:r>
              <a:rPr lang="zh-CN" altLang="en-US" dirty="0" smtClean="0"/>
              <a:t>正确的使用这些算法</a:t>
            </a:r>
            <a:endParaRPr lang="en-US" altLang="zh-CN" dirty="0" smtClean="0"/>
          </a:p>
          <a:p>
            <a:pPr lvl="1"/>
            <a:r>
              <a:rPr lang="zh-CN" altLang="en-US" dirty="0" smtClean="0"/>
              <a:t>密钥长度容易描述，给出安全性的上限</a:t>
            </a:r>
            <a:endParaRPr lang="en-US" altLang="zh-CN" dirty="0" smtClean="0"/>
          </a:p>
          <a:p>
            <a:pPr lvl="1"/>
            <a:endParaRPr lang="en-US" altLang="zh-CN" dirty="0" smtClean="0"/>
          </a:p>
          <a:p>
            <a:r>
              <a:rPr lang="zh-CN" altLang="en-US" dirty="0" smtClean="0"/>
              <a:t>设计密码系统时需要明确系统的安全级别</a:t>
            </a:r>
            <a:endParaRPr lang="en-US" altLang="zh-CN" dirty="0" smtClean="0"/>
          </a:p>
          <a:p>
            <a:pPr lvl="1"/>
            <a:r>
              <a:rPr lang="zh-CN" altLang="en-US" dirty="0" smtClean="0"/>
              <a:t>可以抵御何种攻击？</a:t>
            </a:r>
            <a:endParaRPr lang="en-US" altLang="zh-CN" dirty="0" smtClean="0"/>
          </a:p>
          <a:p>
            <a:pPr lvl="1"/>
            <a:endParaRPr lang="en-US" altLang="zh-CN" dirty="0" smtClean="0"/>
          </a:p>
          <a:p>
            <a:r>
              <a:rPr lang="zh-CN" altLang="en-US" dirty="0" smtClean="0"/>
              <a:t>本节假设密码算法足够好，仅可进行穷举法攻击</a:t>
            </a:r>
            <a:endParaRPr lang="en-US" altLang="zh-CN" dirty="0" smtClean="0"/>
          </a:p>
          <a:p>
            <a:pPr lvl="1"/>
            <a:r>
              <a:rPr lang="zh-CN" altLang="en-US" dirty="0" smtClean="0"/>
              <a:t>穷举攻击所需时间：设密钥长</a:t>
            </a:r>
            <a:r>
              <a:rPr lang="en-US" altLang="zh-CN" dirty="0" smtClean="0"/>
              <a:t>L</a:t>
            </a:r>
            <a:r>
              <a:rPr lang="zh-CN" altLang="en-US" dirty="0" smtClean="0"/>
              <a:t>，则至多需穷举</a:t>
            </a:r>
            <a:r>
              <a:rPr lang="en-US" altLang="zh-CN" dirty="0" smtClean="0"/>
              <a:t>2</a:t>
            </a:r>
            <a:r>
              <a:rPr lang="en-US" altLang="zh-CN" baseline="30000" dirty="0" smtClean="0"/>
              <a:t>L</a:t>
            </a:r>
            <a:r>
              <a:rPr lang="zh-CN" altLang="en-US" dirty="0" smtClean="0"/>
              <a:t>次</a:t>
            </a:r>
            <a:endParaRPr lang="en-US" altLang="zh-CN" dirty="0" smtClean="0"/>
          </a:p>
          <a:p>
            <a:pPr lvl="1"/>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126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20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smtClean="0"/>
              <a:t>密钥长度越大越好？</a:t>
            </a:r>
            <a:endParaRPr lang="en-US" altLang="zh-CN" dirty="0" smtClean="0"/>
          </a:p>
          <a:p>
            <a:pPr lvl="1"/>
            <a:r>
              <a:rPr lang="zh-CN" altLang="en-US" dirty="0" smtClean="0"/>
              <a:t>算法更安全</a:t>
            </a:r>
            <a:endParaRPr lang="en-US" altLang="zh-CN" dirty="0" smtClean="0"/>
          </a:p>
          <a:p>
            <a:pPr lvl="1"/>
            <a:r>
              <a:rPr lang="zh-CN" altLang="en-US" dirty="0" smtClean="0"/>
              <a:t>密钥管理更加困难</a:t>
            </a:r>
            <a:endParaRPr lang="en-US" altLang="zh-CN" dirty="0" smtClean="0"/>
          </a:p>
          <a:p>
            <a:pPr lvl="2"/>
            <a:r>
              <a:rPr lang="zh-CN" altLang="en-US" dirty="0" smtClean="0"/>
              <a:t>生成密钥的成本增加</a:t>
            </a:r>
            <a:endParaRPr lang="en-US" altLang="zh-CN" dirty="0" smtClean="0"/>
          </a:p>
          <a:p>
            <a:pPr lvl="2"/>
            <a:r>
              <a:rPr lang="zh-CN" altLang="en-US" dirty="0" smtClean="0"/>
              <a:t>密钥分配管理更困难</a:t>
            </a:r>
            <a:endParaRPr lang="en-US" altLang="zh-CN" dirty="0" smtClean="0"/>
          </a:p>
          <a:p>
            <a:pPr lvl="3"/>
            <a:r>
              <a:rPr lang="zh-CN" altLang="en-US" dirty="0" smtClean="0"/>
              <a:t>分配、更新、存储等等</a:t>
            </a:r>
            <a:endParaRPr lang="en-US" altLang="zh-CN" dirty="0" smtClean="0"/>
          </a:p>
          <a:p>
            <a:pPr lvl="1"/>
            <a:r>
              <a:rPr lang="zh-CN" altLang="en-US" dirty="0" smtClean="0"/>
              <a:t>密码算法的计算成本增加</a:t>
            </a:r>
            <a:endParaRPr lang="en-US" altLang="zh-CN" dirty="0" smtClean="0"/>
          </a:p>
          <a:p>
            <a:pPr lvl="2"/>
            <a:r>
              <a:rPr lang="zh-CN" altLang="en-US" dirty="0" smtClean="0"/>
              <a:t>运算量增加</a:t>
            </a:r>
            <a:endParaRPr lang="en-US" altLang="zh-CN" dirty="0" smtClean="0"/>
          </a:p>
          <a:p>
            <a:pPr lvl="2"/>
            <a:r>
              <a:rPr lang="zh-CN" altLang="en-US" dirty="0" smtClean="0"/>
              <a:t>硬件成本增加</a:t>
            </a:r>
            <a:endParaRPr lang="en-US" altLang="zh-CN" dirty="0" smtClean="0"/>
          </a:p>
          <a:p>
            <a:pPr lvl="2"/>
            <a:r>
              <a:rPr lang="zh-CN" altLang="en-US" dirty="0" smtClean="0"/>
              <a:t>消息传输的延迟增加</a:t>
            </a:r>
            <a:endParaRPr lang="en-US" altLang="zh-CN" dirty="0" smtClean="0"/>
          </a:p>
          <a:p>
            <a:pPr lvl="1"/>
            <a:endParaRPr lang="en-US" dirty="0" smtClean="0"/>
          </a:p>
          <a:p>
            <a:pPr lvl="1"/>
            <a:r>
              <a:rPr lang="zh-CN" altLang="en-US" dirty="0" smtClean="0"/>
              <a:t>选择足够安全的尽量短的密钥</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127</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49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专用硬件攻击</a:t>
            </a:r>
            <a:endParaRPr lang="en-US" dirty="0"/>
          </a:p>
        </p:txBody>
      </p:sp>
      <p:sp>
        <p:nvSpPr>
          <p:cNvPr id="3" name="内容占位符 2"/>
          <p:cNvSpPr>
            <a:spLocks noGrp="1"/>
          </p:cNvSpPr>
          <p:nvPr>
            <p:ph idx="1"/>
          </p:nvPr>
        </p:nvSpPr>
        <p:spPr/>
        <p:txBody>
          <a:bodyPr/>
          <a:lstStyle/>
          <a:p>
            <a:r>
              <a:rPr lang="zh-CN" altLang="en-US" dirty="0" smtClean="0"/>
              <a:t>硬件攻击的花费</a:t>
            </a:r>
            <a:endParaRPr lang="en-US" altLang="zh-CN" dirty="0" smtClean="0"/>
          </a:p>
          <a:p>
            <a:pPr lvl="1"/>
            <a:r>
              <a:rPr lang="zh-CN" altLang="en-US" dirty="0" smtClean="0"/>
              <a:t>需要专用硬件设备和大规模并行运算</a:t>
            </a:r>
            <a:endParaRPr lang="en-US" altLang="zh-CN" dirty="0" smtClean="0"/>
          </a:p>
          <a:p>
            <a:pPr lvl="1"/>
            <a:r>
              <a:rPr lang="zh-CN" altLang="en-US" dirty="0" smtClean="0"/>
              <a:t>摩尔定律：大约每</a:t>
            </a:r>
            <a:r>
              <a:rPr lang="en-US" altLang="zh-CN" dirty="0" smtClean="0"/>
              <a:t>18</a:t>
            </a:r>
            <a:r>
              <a:rPr lang="zh-CN" altLang="en-US" dirty="0" smtClean="0"/>
              <a:t>个月计算机的计算能力就翻一番</a:t>
            </a:r>
            <a:endParaRPr lang="en-US" altLang="zh-CN" dirty="0" smtClean="0"/>
          </a:p>
          <a:p>
            <a:pPr lvl="1"/>
            <a:r>
              <a:rPr lang="zh-CN" altLang="en-US" dirty="0" smtClean="0"/>
              <a:t>推论：每</a:t>
            </a:r>
            <a:r>
              <a:rPr lang="en-US" altLang="zh-CN" dirty="0" smtClean="0"/>
              <a:t>5</a:t>
            </a:r>
            <a:r>
              <a:rPr lang="zh-CN" altLang="en-US" dirty="0" smtClean="0"/>
              <a:t>年同等性能计算机的价格会下降到原来的</a:t>
            </a:r>
            <a:r>
              <a:rPr lang="en-US" altLang="zh-CN" dirty="0" smtClean="0"/>
              <a:t>10%</a:t>
            </a:r>
          </a:p>
          <a:p>
            <a:pPr lvl="1"/>
            <a:endParaRPr lang="en-US" altLang="zh-CN" dirty="0" smtClean="0"/>
          </a:p>
          <a:p>
            <a:r>
              <a:rPr lang="zh-CN" altLang="en-US" dirty="0" smtClean="0"/>
              <a:t>是否进行硬件攻击，取决于消息的价值</a:t>
            </a:r>
            <a:endParaRPr lang="en-US" altLang="zh-CN" dirty="0" smtClean="0"/>
          </a:p>
          <a:p>
            <a:pPr lvl="1"/>
            <a:r>
              <a:rPr lang="en-US" altLang="zh-CN" dirty="0"/>
              <a:t>DES</a:t>
            </a:r>
            <a:r>
              <a:rPr lang="zh-CN" altLang="en-US" dirty="0"/>
              <a:t>的例子</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128</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304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网络协作攻击</a:t>
            </a:r>
            <a:endParaRPr lang="en-US" dirty="0"/>
          </a:p>
        </p:txBody>
      </p:sp>
      <p:sp>
        <p:nvSpPr>
          <p:cNvPr id="3" name="内容占位符 2"/>
          <p:cNvSpPr>
            <a:spLocks noGrp="1"/>
          </p:cNvSpPr>
          <p:nvPr>
            <p:ph idx="1"/>
          </p:nvPr>
        </p:nvSpPr>
        <p:spPr/>
        <p:txBody>
          <a:bodyPr/>
          <a:lstStyle/>
          <a:p>
            <a:r>
              <a:rPr lang="zh-CN" altLang="en-US" dirty="0" smtClean="0"/>
              <a:t>大规模网络合作</a:t>
            </a:r>
            <a:endParaRPr lang="en-US" altLang="zh-CN" dirty="0" smtClean="0"/>
          </a:p>
          <a:p>
            <a:pPr lvl="1"/>
            <a:r>
              <a:rPr lang="zh-CN" altLang="en-US" dirty="0" smtClean="0"/>
              <a:t>结点数量：数百？数万？数百万？</a:t>
            </a:r>
            <a:endParaRPr lang="en-US" altLang="zh-CN" dirty="0" smtClean="0"/>
          </a:p>
          <a:p>
            <a:pPr lvl="1"/>
            <a:r>
              <a:rPr lang="en-US" altLang="zh-CN" dirty="0" smtClean="0"/>
              <a:t>1997</a:t>
            </a:r>
            <a:r>
              <a:rPr lang="zh-CN" altLang="en-US" dirty="0" smtClean="0"/>
              <a:t>年对</a:t>
            </a:r>
            <a:r>
              <a:rPr lang="en-US" altLang="zh-CN" dirty="0" smtClean="0"/>
              <a:t>DES</a:t>
            </a:r>
            <a:r>
              <a:rPr lang="zh-CN" altLang="en-US" dirty="0" smtClean="0"/>
              <a:t>的攻击，</a:t>
            </a:r>
            <a:r>
              <a:rPr lang="en-US" altLang="zh-CN" dirty="0" smtClean="0"/>
              <a:t>78000</a:t>
            </a:r>
            <a:r>
              <a:rPr lang="zh-CN" altLang="en-US" dirty="0" smtClean="0"/>
              <a:t>个</a:t>
            </a:r>
            <a:r>
              <a:rPr lang="en-US" altLang="zh-CN" dirty="0" smtClean="0"/>
              <a:t>IP</a:t>
            </a:r>
            <a:r>
              <a:rPr lang="zh-CN" altLang="en-US" dirty="0" smtClean="0"/>
              <a:t>地址参与，</a:t>
            </a:r>
            <a:r>
              <a:rPr lang="en-US" altLang="zh-CN" dirty="0" smtClean="0"/>
              <a:t>96</a:t>
            </a:r>
            <a:r>
              <a:rPr lang="zh-CN" altLang="en-US" dirty="0" smtClean="0"/>
              <a:t>天搜索了</a:t>
            </a:r>
            <a:r>
              <a:rPr lang="en-US" altLang="zh-CN" dirty="0" smtClean="0"/>
              <a:t>1/4</a:t>
            </a:r>
            <a:r>
              <a:rPr lang="zh-CN" altLang="en-US" dirty="0" smtClean="0"/>
              <a:t>的密钥空间</a:t>
            </a:r>
            <a:endParaRPr lang="en-US" altLang="zh-CN" dirty="0" smtClean="0"/>
          </a:p>
          <a:p>
            <a:pPr lvl="1"/>
            <a:endParaRPr lang="en-US" altLang="zh-CN" dirty="0" smtClean="0"/>
          </a:p>
          <a:p>
            <a:r>
              <a:rPr lang="zh-CN" altLang="en-US" dirty="0" smtClean="0"/>
              <a:t>运气，破译者的天使</a:t>
            </a:r>
            <a:endParaRPr lang="en-US" altLang="zh-CN" dirty="0" smtClean="0"/>
          </a:p>
          <a:p>
            <a:pPr lvl="1"/>
            <a:r>
              <a:rPr lang="zh-CN" altLang="en-US" sz="2200" dirty="0" smtClean="0"/>
              <a:t>假设一台机器在一天内破译的概率是</a:t>
            </a:r>
            <a:r>
              <a:rPr lang="en-US" altLang="zh-CN" sz="2200" dirty="0" smtClean="0"/>
              <a:t>p</a:t>
            </a:r>
            <a:r>
              <a:rPr lang="zh-CN" altLang="en-US" sz="2200" dirty="0" smtClean="0"/>
              <a:t>，那么</a:t>
            </a:r>
            <a:r>
              <a:rPr lang="en-US" altLang="zh-CN" sz="2200" dirty="0" smtClean="0"/>
              <a:t>M</a:t>
            </a:r>
            <a:r>
              <a:rPr lang="zh-CN" altLang="en-US" dirty="0" smtClean="0"/>
              <a:t>台机器合作在一天内破译的概率是</a:t>
            </a:r>
            <a:r>
              <a:rPr lang="en-US" altLang="zh-CN" dirty="0" err="1" smtClean="0"/>
              <a:t>Mp</a:t>
            </a:r>
            <a:endParaRPr lang="en-US" altLang="zh-CN" dirty="0" smtClean="0"/>
          </a:p>
          <a:p>
            <a:pPr lvl="2"/>
            <a:r>
              <a:rPr lang="zh-CN" altLang="en-US" dirty="0" smtClean="0"/>
              <a:t>对</a:t>
            </a:r>
            <a:r>
              <a:rPr lang="en-US" altLang="zh-CN" dirty="0" smtClean="0"/>
              <a:t>DES</a:t>
            </a:r>
            <a:r>
              <a:rPr lang="zh-CN" altLang="en-US" dirty="0" smtClean="0"/>
              <a:t>，假设一台</a:t>
            </a:r>
            <a:r>
              <a:rPr lang="en-US" altLang="zh-CN" dirty="0" smtClean="0"/>
              <a:t>PC</a:t>
            </a:r>
            <a:r>
              <a:rPr lang="zh-CN" altLang="en-US" dirty="0" smtClean="0"/>
              <a:t>每秒尝试</a:t>
            </a:r>
            <a:r>
              <a:rPr lang="en-US" altLang="zh-CN" dirty="0" smtClean="0"/>
              <a:t>100</a:t>
            </a:r>
            <a:r>
              <a:rPr lang="zh-CN" altLang="en-US" dirty="0" smtClean="0"/>
              <a:t>个密钥，一天尝试</a:t>
            </a:r>
            <a:r>
              <a:rPr lang="en-US" altLang="zh-CN" dirty="0" smtClean="0"/>
              <a:t>8.64×10</a:t>
            </a:r>
            <a:r>
              <a:rPr lang="en-US" altLang="zh-CN" baseline="30000" dirty="0" smtClean="0"/>
              <a:t>6</a:t>
            </a:r>
            <a:r>
              <a:rPr lang="zh-CN" altLang="en-US" dirty="0" smtClean="0"/>
              <a:t>个密钥，破译概率</a:t>
            </a:r>
            <a:r>
              <a:rPr lang="en-US" altLang="zh-CN" dirty="0" smtClean="0"/>
              <a:t>p≈2.4×10</a:t>
            </a:r>
            <a:r>
              <a:rPr lang="en-US" altLang="zh-CN" baseline="30000" dirty="0" smtClean="0"/>
              <a:t>-10</a:t>
            </a:r>
            <a:r>
              <a:rPr lang="zh-CN" altLang="en-US" dirty="0" smtClean="0"/>
              <a:t>。中国</a:t>
            </a:r>
            <a:r>
              <a:rPr lang="en-US" altLang="zh-CN" dirty="0" smtClean="0"/>
              <a:t>4.2</a:t>
            </a:r>
            <a:r>
              <a:rPr lang="zh-CN" altLang="en-US" dirty="0" smtClean="0"/>
              <a:t>亿网民合作，一天破译的概率是</a:t>
            </a:r>
            <a:r>
              <a:rPr lang="en-US" altLang="zh-CN" dirty="0" smtClean="0"/>
              <a:t>10%</a:t>
            </a:r>
          </a:p>
          <a:p>
            <a:pPr lvl="1"/>
            <a:r>
              <a:rPr lang="zh-CN" altLang="en-US" dirty="0" smtClean="0"/>
              <a:t>若各用户独立随机测试密钥，则攻击减慢，一天内</a:t>
            </a:r>
            <a:r>
              <a:rPr lang="en-US" altLang="zh-CN" dirty="0" smtClean="0"/>
              <a:t/>
            </a:r>
            <a:br>
              <a:rPr lang="en-US" altLang="zh-CN" dirty="0" smtClean="0"/>
            </a:br>
            <a:r>
              <a:rPr lang="zh-CN" altLang="en-US" dirty="0" smtClean="0"/>
              <a:t>破译的概率降为</a:t>
            </a:r>
            <a:r>
              <a:rPr lang="en-US" altLang="zh-CN" dirty="0" smtClean="0"/>
              <a:t>1-(1-p)</a:t>
            </a:r>
            <a:r>
              <a:rPr lang="en-US" altLang="zh-CN" baseline="30000" dirty="0" smtClean="0"/>
              <a:t>M</a:t>
            </a:r>
            <a:endParaRPr 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129</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11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的整体结构</a:t>
            </a:r>
            <a:endParaRPr lang="zh-CN" altLang="en-US" dirty="0"/>
          </a:p>
        </p:txBody>
      </p:sp>
      <p:sp>
        <p:nvSpPr>
          <p:cNvPr id="3" name="内容占位符 2"/>
          <p:cNvSpPr>
            <a:spLocks noGrp="1"/>
          </p:cNvSpPr>
          <p:nvPr>
            <p:ph idx="1"/>
          </p:nvPr>
        </p:nvSpPr>
        <p:spPr>
          <a:xfrm>
            <a:off x="357159" y="1500174"/>
            <a:ext cx="4000527" cy="4857784"/>
          </a:xfrm>
        </p:spPr>
        <p:txBody>
          <a:bodyPr/>
          <a:lstStyle/>
          <a:p>
            <a:r>
              <a:rPr lang="en-US" altLang="zh-CN" dirty="0" smtClean="0"/>
              <a:t>64</a:t>
            </a:r>
            <a:r>
              <a:rPr lang="zh-CN" altLang="en-US" dirty="0" smtClean="0"/>
              <a:t>比特明文分组输入</a:t>
            </a:r>
            <a:endParaRPr lang="en-US" altLang="zh-CN" dirty="0" smtClean="0"/>
          </a:p>
          <a:p>
            <a:r>
              <a:rPr lang="en-US" altLang="zh-CN" dirty="0" smtClean="0"/>
              <a:t>64</a:t>
            </a:r>
            <a:r>
              <a:rPr lang="zh-CN" altLang="en-US" dirty="0" smtClean="0"/>
              <a:t>比特密文分组输出</a:t>
            </a:r>
            <a:endParaRPr lang="en-US" altLang="zh-CN" dirty="0" smtClean="0"/>
          </a:p>
          <a:p>
            <a:r>
              <a:rPr lang="en-US" altLang="zh-CN" dirty="0" smtClean="0"/>
              <a:t>64</a:t>
            </a:r>
            <a:r>
              <a:rPr lang="zh-CN" altLang="en-US" dirty="0" smtClean="0"/>
              <a:t>比特密钥</a:t>
            </a:r>
            <a:endParaRPr lang="en-US" altLang="zh-CN" dirty="0" smtClean="0"/>
          </a:p>
          <a:p>
            <a:pPr lvl="1"/>
            <a:r>
              <a:rPr lang="zh-CN" altLang="en-US" dirty="0" smtClean="0"/>
              <a:t>实际只使用</a:t>
            </a:r>
            <a:r>
              <a:rPr lang="en-US" altLang="zh-CN" dirty="0" smtClean="0"/>
              <a:t>56</a:t>
            </a:r>
            <a:r>
              <a:rPr lang="zh-CN" altLang="en-US" dirty="0" smtClean="0"/>
              <a:t>位</a:t>
            </a:r>
            <a:endParaRPr lang="en-US" altLang="zh-CN" dirty="0" smtClean="0"/>
          </a:p>
          <a:p>
            <a:pPr lvl="1"/>
            <a:r>
              <a:rPr lang="zh-CN" altLang="en-US" dirty="0" smtClean="0"/>
              <a:t>其它用作奇偶校验等</a:t>
            </a:r>
            <a:endParaRPr lang="en-US" altLang="zh-CN" dirty="0" smtClean="0"/>
          </a:p>
          <a:p>
            <a:r>
              <a:rPr lang="en-US" altLang="zh-CN" dirty="0" err="1" smtClean="0"/>
              <a:t>Feistel</a:t>
            </a:r>
            <a:r>
              <a:rPr lang="zh-CN" altLang="en-US" dirty="0" smtClean="0"/>
              <a:t>密码框架</a:t>
            </a:r>
            <a:endParaRPr lang="en-US" altLang="zh-CN" dirty="0" smtClean="0"/>
          </a:p>
          <a:p>
            <a:pPr marL="727075" lvl="1"/>
            <a:r>
              <a:rPr lang="en-US" altLang="zh-CN" dirty="0" smtClean="0"/>
              <a:t>16</a:t>
            </a:r>
            <a:r>
              <a:rPr lang="zh-CN" altLang="en-US" dirty="0" smtClean="0"/>
              <a:t>轮操作</a:t>
            </a:r>
            <a:endParaRPr lang="en-US" altLang="zh-CN" dirty="0" smtClean="0"/>
          </a:p>
          <a:p>
            <a:pPr marL="727075" lvl="1"/>
            <a:r>
              <a:rPr lang="en-US" altLang="zh-CN" dirty="0" smtClean="0"/>
              <a:t>IP</a:t>
            </a:r>
            <a:r>
              <a:rPr lang="zh-CN" altLang="en-US" dirty="0" smtClean="0"/>
              <a:t>：初始置换</a:t>
            </a:r>
            <a:endParaRPr lang="en-US" altLang="zh-CN" dirty="0" smtClean="0"/>
          </a:p>
          <a:p>
            <a:pPr marL="727075" lvl="1"/>
            <a:r>
              <a:rPr lang="en-US" altLang="zh-CN" dirty="0" smtClean="0"/>
              <a:t>IP</a:t>
            </a:r>
            <a:r>
              <a:rPr lang="en-US" altLang="zh-CN" baseline="30000" dirty="0" smtClean="0"/>
              <a:t>-1</a:t>
            </a:r>
            <a:r>
              <a:rPr lang="zh-CN" altLang="en-US" dirty="0" smtClean="0"/>
              <a:t>：逆初始置换</a:t>
            </a:r>
            <a:endParaRPr lang="en-US" altLang="zh-CN" dirty="0" smtClean="0"/>
          </a:p>
          <a:p>
            <a:pPr marL="727075" lvl="1"/>
            <a:r>
              <a:rPr lang="en-US" altLang="zh-CN" dirty="0" smtClean="0"/>
              <a:t>PC1</a:t>
            </a:r>
            <a:r>
              <a:rPr lang="zh-CN" altLang="en-US" dirty="0" smtClean="0"/>
              <a:t>、</a:t>
            </a:r>
            <a:r>
              <a:rPr lang="en-US" altLang="zh-CN" dirty="0" smtClean="0"/>
              <a:t>PC2</a:t>
            </a:r>
            <a:r>
              <a:rPr lang="zh-CN" altLang="en-US" dirty="0" smtClean="0"/>
              <a:t>：压缩置换</a:t>
            </a:r>
            <a:endParaRPr lang="en-US" altLang="zh-CN" dirty="0" smtClean="0"/>
          </a:p>
        </p:txBody>
      </p:sp>
      <p:grpSp>
        <p:nvGrpSpPr>
          <p:cNvPr id="187" name="组合 186"/>
          <p:cNvGrpSpPr/>
          <p:nvPr/>
        </p:nvGrpSpPr>
        <p:grpSpPr>
          <a:xfrm>
            <a:off x="4429124" y="1416593"/>
            <a:ext cx="4429156" cy="4941365"/>
            <a:chOff x="4429124" y="1428736"/>
            <a:chExt cx="4429156" cy="4941365"/>
          </a:xfrm>
        </p:grpSpPr>
        <p:sp>
          <p:nvSpPr>
            <p:cNvPr id="28" name="矩形 27"/>
            <p:cNvSpPr/>
            <p:nvPr/>
          </p:nvSpPr>
          <p:spPr>
            <a:xfrm>
              <a:off x="4643438" y="2143116"/>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IP</a:t>
              </a:r>
              <a:endParaRPr lang="zh-CN" altLang="en-US" baseline="30000" dirty="0">
                <a:solidFill>
                  <a:schemeClr val="tx1"/>
                </a:solidFill>
                <a:latin typeface="Times New Roman" pitchFamily="18" charset="0"/>
                <a:cs typeface="Times New Roman" pitchFamily="18" charset="0"/>
              </a:endParaRPr>
            </a:p>
          </p:txBody>
        </p:sp>
        <p:cxnSp>
          <p:nvCxnSpPr>
            <p:cNvPr id="37" name="直接箭头连接符 36"/>
            <p:cNvCxnSpPr>
              <a:stCxn id="47" idx="2"/>
              <a:endCxn id="28" idx="0"/>
            </p:cNvCxnSpPr>
            <p:nvPr/>
          </p:nvCxnSpPr>
          <p:spPr>
            <a:xfrm rot="5400000">
              <a:off x="4937074" y="1972404"/>
              <a:ext cx="34142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2"/>
              <a:endCxn id="72" idx="0"/>
            </p:cNvCxnSpPr>
            <p:nvPr/>
          </p:nvCxnSpPr>
          <p:spPr>
            <a:xfrm rot="5400000">
              <a:off x="4964909" y="2571744"/>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2" idx="2"/>
              <a:endCxn id="90" idx="0"/>
            </p:cNvCxnSpPr>
            <p:nvPr/>
          </p:nvCxnSpPr>
          <p:spPr>
            <a:xfrm rot="5400000">
              <a:off x="4714876" y="3964785"/>
              <a:ext cx="785818"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429124" y="6000769"/>
              <a:ext cx="1357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比特密文</a:t>
              </a:r>
              <a:endParaRPr lang="zh-CN" altLang="en-US" dirty="0">
                <a:latin typeface="Times New Roman" pitchFamily="18" charset="0"/>
                <a:cs typeface="Times New Roman" pitchFamily="18" charset="0"/>
              </a:endParaRPr>
            </a:p>
          </p:txBody>
        </p:sp>
        <p:sp>
          <p:nvSpPr>
            <p:cNvPr id="47" name="TextBox 46"/>
            <p:cNvSpPr txBox="1"/>
            <p:nvPr/>
          </p:nvSpPr>
          <p:spPr>
            <a:xfrm>
              <a:off x="4429124" y="1432360"/>
              <a:ext cx="1357323"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比特明文</a:t>
              </a:r>
              <a:endParaRPr lang="zh-CN" altLang="en-US" dirty="0">
                <a:latin typeface="Times New Roman" pitchFamily="18" charset="0"/>
                <a:cs typeface="Times New Roman" pitchFamily="18" charset="0"/>
              </a:endParaRPr>
            </a:p>
          </p:txBody>
        </p:sp>
        <p:sp>
          <p:nvSpPr>
            <p:cNvPr id="49" name="TextBox 48"/>
            <p:cNvSpPr txBox="1"/>
            <p:nvPr/>
          </p:nvSpPr>
          <p:spPr>
            <a:xfrm>
              <a:off x="5572132"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50" name="TextBox 49"/>
            <p:cNvSpPr txBox="1"/>
            <p:nvPr/>
          </p:nvSpPr>
          <p:spPr>
            <a:xfrm>
              <a:off x="5572132" y="4143380"/>
              <a:ext cx="571504"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16</a:t>
              </a:r>
              <a:endParaRPr lang="zh-CN" altLang="en-US" baseline="-25000" dirty="0">
                <a:latin typeface="Times New Roman" pitchFamily="18" charset="0"/>
                <a:cs typeface="Times New Roman" pitchFamily="18" charset="0"/>
              </a:endParaRPr>
            </a:p>
          </p:txBody>
        </p:sp>
        <p:sp>
          <p:nvSpPr>
            <p:cNvPr id="52" name="TextBox 51"/>
            <p:cNvSpPr txBox="1"/>
            <p:nvPr/>
          </p:nvSpPr>
          <p:spPr>
            <a:xfrm>
              <a:off x="7500958" y="1428736"/>
              <a:ext cx="1357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比特密钥</a:t>
              </a:r>
              <a:endParaRPr lang="zh-CN" altLang="en-US" dirty="0">
                <a:latin typeface="Times New Roman" pitchFamily="18" charset="0"/>
                <a:cs typeface="Times New Roman" pitchFamily="18" charset="0"/>
              </a:endParaRPr>
            </a:p>
          </p:txBody>
        </p:sp>
        <p:sp>
          <p:nvSpPr>
            <p:cNvPr id="72" name="矩形 71"/>
            <p:cNvSpPr/>
            <p:nvPr/>
          </p:nvSpPr>
          <p:spPr>
            <a:xfrm>
              <a:off x="4643438" y="2714620"/>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1</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sp>
          <p:nvSpPr>
            <p:cNvPr id="82" name="矩形 81"/>
            <p:cNvSpPr/>
            <p:nvPr/>
          </p:nvSpPr>
          <p:spPr>
            <a:xfrm>
              <a:off x="4643438" y="3286124"/>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2</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cxnSp>
          <p:nvCxnSpPr>
            <p:cNvPr id="83" name="直接箭头连接符 82"/>
            <p:cNvCxnSpPr>
              <a:stCxn id="72" idx="2"/>
              <a:endCxn id="82" idx="0"/>
            </p:cNvCxnSpPr>
            <p:nvPr/>
          </p:nvCxnSpPr>
          <p:spPr>
            <a:xfrm rot="5400000">
              <a:off x="4964909" y="3143248"/>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643438" y="4357694"/>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16</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sp>
          <p:nvSpPr>
            <p:cNvPr id="95" name="矩形 94"/>
            <p:cNvSpPr/>
            <p:nvPr/>
          </p:nvSpPr>
          <p:spPr>
            <a:xfrm>
              <a:off x="4429124" y="4929198"/>
              <a:ext cx="1357322"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32</a:t>
              </a:r>
              <a:r>
                <a:rPr lang="zh-CN" altLang="en-US" dirty="0" smtClean="0">
                  <a:solidFill>
                    <a:schemeClr val="tx1"/>
                  </a:solidFill>
                  <a:latin typeface="Times New Roman" pitchFamily="18" charset="0"/>
                  <a:cs typeface="Times New Roman" pitchFamily="18" charset="0"/>
                </a:rPr>
                <a:t>比特置换</a:t>
              </a:r>
              <a:endParaRPr lang="zh-CN" altLang="en-US" baseline="30000" dirty="0">
                <a:solidFill>
                  <a:schemeClr val="tx1"/>
                </a:solidFill>
                <a:latin typeface="Times New Roman" pitchFamily="18" charset="0"/>
                <a:cs typeface="Times New Roman" pitchFamily="18" charset="0"/>
              </a:endParaRPr>
            </a:p>
          </p:txBody>
        </p:sp>
        <p:sp>
          <p:nvSpPr>
            <p:cNvPr id="98" name="矩形 97"/>
            <p:cNvSpPr/>
            <p:nvPr/>
          </p:nvSpPr>
          <p:spPr>
            <a:xfrm>
              <a:off x="4643438" y="5500702"/>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IP</a:t>
              </a:r>
              <a:r>
                <a:rPr lang="en-US" altLang="zh-CN" baseline="30000" dirty="0" smtClean="0">
                  <a:solidFill>
                    <a:schemeClr val="tx1"/>
                  </a:solidFill>
                  <a:latin typeface="Times New Roman" pitchFamily="18" charset="0"/>
                  <a:cs typeface="Times New Roman" pitchFamily="18" charset="0"/>
                </a:rPr>
                <a:t>-1</a:t>
              </a:r>
              <a:endParaRPr lang="zh-CN" altLang="en-US" baseline="30000" dirty="0">
                <a:solidFill>
                  <a:schemeClr val="tx1"/>
                </a:solidFill>
                <a:latin typeface="Times New Roman" pitchFamily="18" charset="0"/>
                <a:cs typeface="Times New Roman" pitchFamily="18" charset="0"/>
              </a:endParaRPr>
            </a:p>
          </p:txBody>
        </p:sp>
        <p:cxnSp>
          <p:nvCxnSpPr>
            <p:cNvPr id="99" name="直接箭头连接符 98"/>
            <p:cNvCxnSpPr>
              <a:stCxn id="90" idx="2"/>
              <a:endCxn id="95" idx="0"/>
            </p:cNvCxnSpPr>
            <p:nvPr/>
          </p:nvCxnSpPr>
          <p:spPr>
            <a:xfrm rot="5400000">
              <a:off x="4964909" y="4786322"/>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5" idx="2"/>
              <a:endCxn id="98" idx="0"/>
            </p:cNvCxnSpPr>
            <p:nvPr/>
          </p:nvCxnSpPr>
          <p:spPr>
            <a:xfrm rot="5400000">
              <a:off x="4964909" y="5357826"/>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8" idx="2"/>
              <a:endCxn id="46" idx="0"/>
            </p:cNvCxnSpPr>
            <p:nvPr/>
          </p:nvCxnSpPr>
          <p:spPr>
            <a:xfrm rot="5400000">
              <a:off x="5000628" y="5893611"/>
              <a:ext cx="214315"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715272" y="2143116"/>
              <a:ext cx="928694"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PC1</a:t>
              </a:r>
              <a:endParaRPr lang="zh-CN" altLang="en-US" baseline="30000" dirty="0">
                <a:solidFill>
                  <a:schemeClr val="tx1"/>
                </a:solidFill>
                <a:latin typeface="Times New Roman" pitchFamily="18" charset="0"/>
                <a:cs typeface="Times New Roman" pitchFamily="18" charset="0"/>
              </a:endParaRPr>
            </a:p>
          </p:txBody>
        </p:sp>
        <p:sp>
          <p:nvSpPr>
            <p:cNvPr id="115" name="矩形 114"/>
            <p:cNvSpPr/>
            <p:nvPr/>
          </p:nvSpPr>
          <p:spPr>
            <a:xfrm>
              <a:off x="7572396" y="2714620"/>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6" name="矩形 115"/>
            <p:cNvSpPr/>
            <p:nvPr/>
          </p:nvSpPr>
          <p:spPr>
            <a:xfrm>
              <a:off x="7572396" y="3286124"/>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7" name="矩形 116"/>
            <p:cNvSpPr/>
            <p:nvPr/>
          </p:nvSpPr>
          <p:spPr>
            <a:xfrm>
              <a:off x="7572396" y="4357694"/>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8" name="矩形 117"/>
            <p:cNvSpPr/>
            <p:nvPr/>
          </p:nvSpPr>
          <p:spPr>
            <a:xfrm>
              <a:off x="6286512" y="2714620"/>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cxnSp>
          <p:nvCxnSpPr>
            <p:cNvPr id="119" name="直接箭头连接符 118"/>
            <p:cNvCxnSpPr>
              <a:stCxn id="52" idx="2"/>
              <a:endCxn id="112" idx="0"/>
            </p:cNvCxnSpPr>
            <p:nvPr/>
          </p:nvCxnSpPr>
          <p:spPr>
            <a:xfrm rot="5400000">
              <a:off x="8007095" y="1970592"/>
              <a:ext cx="34504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112" idx="2"/>
              <a:endCxn id="115" idx="0"/>
            </p:cNvCxnSpPr>
            <p:nvPr/>
          </p:nvCxnSpPr>
          <p:spPr>
            <a:xfrm rot="5400000">
              <a:off x="8036743" y="2571744"/>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15" idx="2"/>
              <a:endCxn id="116" idx="0"/>
            </p:cNvCxnSpPr>
            <p:nvPr/>
          </p:nvCxnSpPr>
          <p:spPr>
            <a:xfrm rot="5400000">
              <a:off x="8036743" y="3143248"/>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16" idx="2"/>
              <a:endCxn id="117" idx="0"/>
            </p:cNvCxnSpPr>
            <p:nvPr/>
          </p:nvCxnSpPr>
          <p:spPr>
            <a:xfrm rot="5400000">
              <a:off x="7786710" y="3964785"/>
              <a:ext cx="785818"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5" idx="1"/>
              <a:endCxn id="118" idx="3"/>
            </p:cNvCxnSpPr>
            <p:nvPr/>
          </p:nvCxnSpPr>
          <p:spPr>
            <a:xfrm rot="10800000">
              <a:off x="7143768" y="2857496"/>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18" idx="1"/>
              <a:endCxn id="72" idx="3"/>
            </p:cNvCxnSpPr>
            <p:nvPr/>
          </p:nvCxnSpPr>
          <p:spPr>
            <a:xfrm rot="10800000">
              <a:off x="5572132" y="2857496"/>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6286512" y="3286124"/>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sp>
          <p:nvSpPr>
            <p:cNvPr id="145" name="矩形 144"/>
            <p:cNvSpPr/>
            <p:nvPr/>
          </p:nvSpPr>
          <p:spPr>
            <a:xfrm>
              <a:off x="6286512" y="4357694"/>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cxnSp>
          <p:nvCxnSpPr>
            <p:cNvPr id="146" name="直接箭头连接符 145"/>
            <p:cNvCxnSpPr>
              <a:stCxn id="116" idx="1"/>
              <a:endCxn id="144" idx="3"/>
            </p:cNvCxnSpPr>
            <p:nvPr/>
          </p:nvCxnSpPr>
          <p:spPr>
            <a:xfrm rot="10800000">
              <a:off x="7143768" y="342900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17" idx="1"/>
              <a:endCxn id="145" idx="3"/>
            </p:cNvCxnSpPr>
            <p:nvPr/>
          </p:nvCxnSpPr>
          <p:spPr>
            <a:xfrm rot="10800000">
              <a:off x="7143768" y="450057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44" idx="1"/>
              <a:endCxn id="82" idx="3"/>
            </p:cNvCxnSpPr>
            <p:nvPr/>
          </p:nvCxnSpPr>
          <p:spPr>
            <a:xfrm rot="10800000">
              <a:off x="5572132" y="3429000"/>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45" idx="1"/>
              <a:endCxn id="90" idx="3"/>
            </p:cNvCxnSpPr>
            <p:nvPr/>
          </p:nvCxnSpPr>
          <p:spPr>
            <a:xfrm rot="10800000">
              <a:off x="5572132" y="4500570"/>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5400000">
              <a:off x="7358082" y="442913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5400000">
              <a:off x="5032160" y="250030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5400000">
              <a:off x="5032160"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5400000">
              <a:off x="6072198" y="278605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5400000">
              <a:off x="6072198"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5400000">
              <a:off x="7358082" y="278605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5400000">
              <a:off x="7358082"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5400000">
              <a:off x="5040534" y="528638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5400000">
              <a:off x="8103994" y="250030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5400000">
              <a:off x="8103994"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5072066" y="2388962"/>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3" name="TextBox 172"/>
            <p:cNvSpPr txBox="1"/>
            <p:nvPr/>
          </p:nvSpPr>
          <p:spPr>
            <a:xfrm>
              <a:off x="5072066" y="296046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4" name="TextBox 173"/>
            <p:cNvSpPr txBox="1"/>
            <p:nvPr/>
          </p:nvSpPr>
          <p:spPr>
            <a:xfrm>
              <a:off x="5072066" y="5175044"/>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5" name="TextBox 174"/>
            <p:cNvSpPr txBox="1"/>
            <p:nvPr/>
          </p:nvSpPr>
          <p:spPr>
            <a:xfrm>
              <a:off x="5929322"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176" name="TextBox 175"/>
            <p:cNvSpPr txBox="1"/>
            <p:nvPr/>
          </p:nvSpPr>
          <p:spPr>
            <a:xfrm>
              <a:off x="5929322" y="307181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177" name="TextBox 176"/>
            <p:cNvSpPr txBox="1"/>
            <p:nvPr/>
          </p:nvSpPr>
          <p:spPr>
            <a:xfrm>
              <a:off x="5929322" y="414338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cxnSp>
          <p:nvCxnSpPr>
            <p:cNvPr id="178" name="直接连接符 177"/>
            <p:cNvCxnSpPr/>
            <p:nvPr/>
          </p:nvCxnSpPr>
          <p:spPr>
            <a:xfrm rot="5400000">
              <a:off x="6072198" y="442913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0">
              <a:off x="5040534" y="469911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087832" y="460354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81" name="TextBox 180"/>
            <p:cNvSpPr txBox="1"/>
            <p:nvPr/>
          </p:nvSpPr>
          <p:spPr>
            <a:xfrm>
              <a:off x="7215206" y="414338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2" name="TextBox 181"/>
            <p:cNvSpPr txBox="1"/>
            <p:nvPr/>
          </p:nvSpPr>
          <p:spPr>
            <a:xfrm>
              <a:off x="7215206" y="307181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3" name="TextBox 182"/>
            <p:cNvSpPr txBox="1"/>
            <p:nvPr/>
          </p:nvSpPr>
          <p:spPr>
            <a:xfrm>
              <a:off x="7215206"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4" name="TextBox 183"/>
            <p:cNvSpPr txBox="1"/>
            <p:nvPr/>
          </p:nvSpPr>
          <p:spPr>
            <a:xfrm>
              <a:off x="8183806" y="2388962"/>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5" name="TextBox 184"/>
            <p:cNvSpPr txBox="1"/>
            <p:nvPr/>
          </p:nvSpPr>
          <p:spPr>
            <a:xfrm>
              <a:off x="8183806" y="296046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71" name="流程图: 合并 7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458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smtClean="0"/>
              <a:t>利用病毒技术进行网络合作</a:t>
            </a:r>
            <a:endParaRPr lang="en-US" altLang="zh-CN" dirty="0" smtClean="0"/>
          </a:p>
          <a:p>
            <a:pPr lvl="1"/>
            <a:r>
              <a:rPr lang="zh-CN" altLang="en-US" dirty="0" smtClean="0"/>
              <a:t>公开邀请网络上计算机参与穷举？多数人会说“不”</a:t>
            </a:r>
            <a:endParaRPr lang="en-US" altLang="zh-CN" dirty="0" smtClean="0"/>
          </a:p>
          <a:p>
            <a:pPr lvl="1"/>
            <a:endParaRPr lang="en-US" altLang="zh-CN" dirty="0" smtClean="0"/>
          </a:p>
          <a:p>
            <a:pPr lvl="1"/>
            <a:r>
              <a:rPr lang="zh-CN" altLang="en-US" dirty="0" smtClean="0"/>
              <a:t>网络入侵？耗时且违法</a:t>
            </a:r>
            <a:endParaRPr lang="en-US" altLang="zh-CN" dirty="0" smtClean="0"/>
          </a:p>
          <a:p>
            <a:pPr lvl="1"/>
            <a:endParaRPr lang="en-US" altLang="zh-CN" dirty="0" smtClean="0"/>
          </a:p>
          <a:p>
            <a:pPr lvl="1"/>
            <a:r>
              <a:rPr lang="zh-CN" altLang="en-US" dirty="0" smtClean="0"/>
              <a:t>无恶意的病毒：利用机器空余时间进行计算。</a:t>
            </a:r>
            <a:endParaRPr lang="en-US" altLang="zh-CN" dirty="0" smtClean="0"/>
          </a:p>
          <a:p>
            <a:pPr lvl="2"/>
            <a:r>
              <a:rPr lang="zh-CN" altLang="en-US" dirty="0" smtClean="0"/>
              <a:t>计算机空闲时间很多，多核主机更是如此</a:t>
            </a:r>
            <a:endParaRPr lang="en-US" altLang="zh-CN" dirty="0" smtClean="0"/>
          </a:p>
          <a:p>
            <a:pPr lvl="2"/>
            <a:r>
              <a:rPr lang="zh-CN" altLang="en-US" dirty="0" smtClean="0"/>
              <a:t>获得结果后，启动另一病毒，将正确解“传染”到网络中，或显示：</a:t>
            </a:r>
            <a:endParaRPr lang="en-US" altLang="zh-CN" dirty="0" smtClean="0"/>
          </a:p>
          <a:p>
            <a:pPr lvl="1">
              <a:buNone/>
            </a:pPr>
            <a:r>
              <a:rPr lang="en-US" altLang="zh-CN" sz="2000" i="1" dirty="0" smtClean="0">
                <a:solidFill>
                  <a:srgbClr val="FF00FF"/>
                </a:solidFill>
              </a:rPr>
              <a:t>			</a:t>
            </a:r>
            <a:r>
              <a:rPr lang="zh-CN" altLang="en-US" sz="2000" i="1" dirty="0" smtClean="0">
                <a:solidFill>
                  <a:srgbClr val="FF00FF"/>
                </a:solidFill>
              </a:rPr>
              <a:t>您的机器中存在严重病毒（或恭喜中奖）</a:t>
            </a:r>
            <a:endParaRPr lang="en-US" altLang="zh-CN" sz="2000" i="1" dirty="0" smtClean="0">
              <a:solidFill>
                <a:srgbClr val="FF00FF"/>
              </a:solidFill>
            </a:endParaRPr>
          </a:p>
          <a:p>
            <a:pPr lvl="1">
              <a:buNone/>
            </a:pPr>
            <a:r>
              <a:rPr lang="en-US" altLang="zh-CN" sz="2000" i="1" dirty="0" smtClean="0">
                <a:solidFill>
                  <a:srgbClr val="FF00FF"/>
                </a:solidFill>
              </a:rPr>
              <a:t>			</a:t>
            </a:r>
            <a:r>
              <a:rPr lang="zh-CN" altLang="en-US" sz="2000" i="1" dirty="0" smtClean="0">
                <a:solidFill>
                  <a:srgbClr val="FF00FF"/>
                </a:solidFill>
              </a:rPr>
              <a:t>请播打</a:t>
            </a:r>
            <a:r>
              <a:rPr lang="en-US" altLang="zh-CN" sz="2000" i="1" dirty="0" smtClean="0">
                <a:solidFill>
                  <a:srgbClr val="FF00FF"/>
                </a:solidFill>
              </a:rPr>
              <a:t>1-800-123-4567</a:t>
            </a:r>
            <a:r>
              <a:rPr lang="zh-CN" altLang="en-US" sz="2000" i="1" dirty="0" smtClean="0">
                <a:solidFill>
                  <a:srgbClr val="FF00FF"/>
                </a:solidFill>
              </a:rPr>
              <a:t>向工作人员报告下面数字：</a:t>
            </a:r>
            <a:endParaRPr lang="en-US" altLang="zh-CN" sz="2000" i="1" dirty="0" smtClean="0">
              <a:solidFill>
                <a:srgbClr val="FF00FF"/>
              </a:solidFill>
            </a:endParaRPr>
          </a:p>
          <a:p>
            <a:pPr lvl="1">
              <a:buNone/>
            </a:pPr>
            <a:r>
              <a:rPr lang="en-US" altLang="zh-CN" sz="2000" i="1" dirty="0" smtClean="0">
                <a:solidFill>
                  <a:srgbClr val="FF00FF"/>
                </a:solidFill>
              </a:rPr>
              <a:t>			XXXX-XXXX-XXXX-XXXX</a:t>
            </a:r>
          </a:p>
          <a:p>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130</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912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软件攻击</a:t>
            </a:r>
            <a:endParaRPr lang="zh-CN" altLang="en-US" dirty="0"/>
          </a:p>
        </p:txBody>
      </p:sp>
      <p:sp>
        <p:nvSpPr>
          <p:cNvPr id="3" name="内容占位符 2"/>
          <p:cNvSpPr>
            <a:spLocks noGrp="1"/>
          </p:cNvSpPr>
          <p:nvPr>
            <p:ph idx="1"/>
          </p:nvPr>
        </p:nvSpPr>
        <p:spPr>
          <a:xfrm>
            <a:off x="457200" y="1295400"/>
            <a:ext cx="8363272" cy="5029200"/>
          </a:xfrm>
        </p:spPr>
        <p:txBody>
          <a:bodyPr/>
          <a:lstStyle/>
          <a:p>
            <a:r>
              <a:rPr lang="zh-CN" altLang="en-US" dirty="0" smtClean="0"/>
              <a:t>神经网络</a:t>
            </a:r>
            <a:r>
              <a:rPr lang="en-US" altLang="zh-CN" dirty="0" smtClean="0"/>
              <a:t>/</a:t>
            </a:r>
            <a:r>
              <a:rPr lang="zh-CN" altLang="en-US" dirty="0" smtClean="0"/>
              <a:t>遗传技术：作用不大</a:t>
            </a:r>
            <a:endParaRPr lang="en-US" altLang="zh-CN" dirty="0" smtClean="0"/>
          </a:p>
          <a:p>
            <a:pPr lvl="1"/>
            <a:r>
              <a:rPr lang="zh-CN" altLang="en-US" dirty="0" smtClean="0"/>
              <a:t>它们擅于处理那些解会逐渐变好的问题</a:t>
            </a:r>
            <a:endParaRPr lang="en-US" altLang="zh-CN" dirty="0" smtClean="0"/>
          </a:p>
          <a:p>
            <a:pPr lvl="1"/>
            <a:r>
              <a:rPr lang="zh-CN" altLang="en-US" dirty="0" smtClean="0"/>
              <a:t>密码问题通常没有提供太多“学习”的机会</a:t>
            </a:r>
            <a:endParaRPr lang="en-US" altLang="zh-CN" dirty="0" smtClean="0"/>
          </a:p>
          <a:p>
            <a:endParaRPr lang="en-US" altLang="zh-CN" dirty="0" smtClean="0"/>
          </a:p>
          <a:p>
            <a:r>
              <a:rPr lang="zh-CN" altLang="en-US" dirty="0" smtClean="0"/>
              <a:t>生物工程技术</a:t>
            </a:r>
            <a:endParaRPr lang="en-US" altLang="zh-CN" dirty="0" smtClean="0"/>
          </a:p>
          <a:p>
            <a:pPr lvl="1"/>
            <a:r>
              <a:rPr lang="zh-CN" altLang="en-US" dirty="0" smtClean="0"/>
              <a:t>生物芯片：让单个生物细胞具有穷举和检验密钥的能力</a:t>
            </a:r>
            <a:endParaRPr lang="en-US" altLang="zh-CN" dirty="0" smtClean="0"/>
          </a:p>
          <a:p>
            <a:pPr lvl="2"/>
            <a:r>
              <a:rPr lang="zh-CN" altLang="en-US" dirty="0" smtClean="0"/>
              <a:t>科幻？</a:t>
            </a:r>
            <a:endParaRPr lang="en-US" altLang="zh-CN" dirty="0" smtClean="0"/>
          </a:p>
          <a:p>
            <a:pPr lvl="1"/>
            <a:r>
              <a:rPr lang="zh-CN" altLang="en-US" dirty="0" smtClean="0"/>
              <a:t>规模仍然很小</a:t>
            </a:r>
            <a:endParaRPr lang="en-US" altLang="zh-CN" dirty="0" smtClean="0"/>
          </a:p>
          <a:p>
            <a:pPr lvl="2"/>
            <a:r>
              <a:rPr lang="zh-CN" altLang="en-US" dirty="0" smtClean="0"/>
              <a:t>恐龙，约</a:t>
            </a:r>
            <a:r>
              <a:rPr lang="en-US" altLang="zh-CN" dirty="0" smtClean="0"/>
              <a:t>10</a:t>
            </a:r>
            <a:r>
              <a:rPr lang="en-US" altLang="zh-CN" baseline="30000" dirty="0" smtClean="0"/>
              <a:t>14</a:t>
            </a:r>
            <a:r>
              <a:rPr lang="zh-CN" altLang="en-US" dirty="0" smtClean="0"/>
              <a:t>个细胞</a:t>
            </a:r>
            <a:r>
              <a:rPr lang="en-US" altLang="zh-CN" dirty="0" smtClean="0"/>
              <a:t>——2</a:t>
            </a:r>
            <a:r>
              <a:rPr lang="en-US" altLang="zh-CN" baseline="30000" dirty="0" smtClean="0"/>
              <a:t>46</a:t>
            </a:r>
            <a:r>
              <a:rPr lang="zh-CN" altLang="en-US" dirty="0" smtClean="0"/>
              <a:t>个</a:t>
            </a:r>
            <a:endParaRPr lang="en-US" altLang="zh-CN" dirty="0" smtClean="0"/>
          </a:p>
          <a:p>
            <a:pPr lvl="2"/>
            <a:r>
              <a:rPr lang="zh-CN" altLang="en-US" dirty="0" smtClean="0"/>
              <a:t>海藻，体积约</a:t>
            </a:r>
            <a:r>
              <a:rPr lang="en-US" altLang="zh-CN" dirty="0" smtClean="0"/>
              <a:t>10</a:t>
            </a:r>
            <a:r>
              <a:rPr lang="en-US" altLang="zh-CN" baseline="30000" dirty="0" smtClean="0"/>
              <a:t>-15</a:t>
            </a:r>
            <a:r>
              <a:rPr lang="en-US" altLang="zh-CN" dirty="0" smtClean="0"/>
              <a:t>m</a:t>
            </a:r>
            <a:r>
              <a:rPr lang="en-US" altLang="zh-CN" baseline="30000" dirty="0" smtClean="0"/>
              <a:t>3</a:t>
            </a:r>
            <a:r>
              <a:rPr lang="zh-CN" altLang="en-US" dirty="0" smtClean="0"/>
              <a:t>，制备</a:t>
            </a:r>
            <a:r>
              <a:rPr lang="en-US" altLang="zh-CN" dirty="0" smtClean="0"/>
              <a:t>1m</a:t>
            </a:r>
            <a:r>
              <a:rPr lang="en-US" altLang="zh-CN" baseline="30000" dirty="0" smtClean="0"/>
              <a:t>3</a:t>
            </a:r>
            <a:r>
              <a:rPr lang="zh-CN" altLang="en-US" dirty="0" smtClean="0"/>
              <a:t>的海藻大约将覆盖深</a:t>
            </a:r>
            <a:r>
              <a:rPr lang="en-US" altLang="zh-CN" dirty="0" smtClean="0"/>
              <a:t>1m</a:t>
            </a:r>
            <a:r>
              <a:rPr lang="zh-CN" altLang="en-US" dirty="0" smtClean="0"/>
              <a:t>、</a:t>
            </a:r>
            <a:r>
              <a:rPr lang="en-US" altLang="zh-CN" dirty="0" smtClean="0"/>
              <a:t>518</a:t>
            </a:r>
            <a:r>
              <a:rPr lang="zh-CN" altLang="en-US" dirty="0" smtClean="0"/>
              <a:t>平方公里的海洋</a:t>
            </a:r>
            <a:r>
              <a:rPr lang="en-US" altLang="zh-CN" dirty="0" smtClean="0"/>
              <a:t>——2</a:t>
            </a:r>
            <a:r>
              <a:rPr lang="en-US" altLang="zh-CN" baseline="30000" dirty="0" smtClean="0"/>
              <a:t>34</a:t>
            </a:r>
            <a:r>
              <a:rPr lang="zh-CN" altLang="en-US" dirty="0" smtClean="0"/>
              <a:t>个</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14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量子技术</a:t>
            </a:r>
            <a:endParaRPr lang="en-US" altLang="zh-CN" dirty="0" smtClean="0"/>
          </a:p>
          <a:p>
            <a:pPr lvl="1"/>
            <a:r>
              <a:rPr lang="zh-CN" altLang="en-US" dirty="0" smtClean="0"/>
              <a:t>可以同时测试</a:t>
            </a:r>
            <a:r>
              <a:rPr lang="en-US" altLang="zh-CN" dirty="0" smtClean="0"/>
              <a:t>2</a:t>
            </a:r>
            <a:r>
              <a:rPr lang="en-US" altLang="zh-CN" baseline="30000" dirty="0" smtClean="0"/>
              <a:t>N</a:t>
            </a:r>
            <a:r>
              <a:rPr lang="zh-CN" altLang="en-US" dirty="0" smtClean="0"/>
              <a:t>个密钥</a:t>
            </a:r>
            <a:endParaRPr lang="en-US" altLang="zh-CN" dirty="0" smtClean="0"/>
          </a:p>
          <a:p>
            <a:pPr lvl="1"/>
            <a:r>
              <a:rPr lang="zh-CN" altLang="en-US" dirty="0" smtClean="0"/>
              <a:t>量子计算机的难点</a:t>
            </a:r>
            <a:endParaRPr lang="en-US" altLang="zh-CN" dirty="0" smtClean="0"/>
          </a:p>
          <a:p>
            <a:pPr lvl="2"/>
            <a:r>
              <a:rPr lang="zh-CN" altLang="en-US" dirty="0" smtClean="0"/>
              <a:t>量子位数的物理控制</a:t>
            </a:r>
            <a:endParaRPr lang="en-US" altLang="zh-CN" dirty="0" smtClean="0"/>
          </a:p>
          <a:p>
            <a:pPr lvl="2"/>
            <a:r>
              <a:rPr lang="zh-CN" altLang="en-US" dirty="0" smtClean="0"/>
              <a:t>量子位的初值设定，与结果的读取</a:t>
            </a:r>
            <a:endParaRPr lang="en-US" altLang="zh-CN" dirty="0" smtClean="0"/>
          </a:p>
          <a:p>
            <a:pPr lvl="2"/>
            <a:r>
              <a:rPr lang="zh-CN" altLang="en-US" dirty="0" smtClean="0"/>
              <a:t>通用量子门电路的设计</a:t>
            </a:r>
            <a:endParaRPr lang="en-US" altLang="zh-CN" dirty="0" smtClean="0"/>
          </a:p>
          <a:p>
            <a:pPr lvl="2"/>
            <a:r>
              <a:rPr lang="zh-CN" altLang="en-US" dirty="0" smtClean="0"/>
              <a:t>量子门的运算速度必须比“退相干”快得多。</a:t>
            </a:r>
            <a:endParaRPr lang="en-US" altLang="zh-CN" dirty="0" smtClean="0"/>
          </a:p>
          <a:p>
            <a:pPr lvl="3"/>
            <a:r>
              <a:rPr lang="zh-CN" altLang="en-US" sz="2000" dirty="0" smtClean="0"/>
              <a:t>量子的“退相干”会使得量子计算机极不稳定</a:t>
            </a:r>
            <a:endParaRPr lang="en-US" altLang="zh-CN" sz="2000" dirty="0" smtClean="0"/>
          </a:p>
          <a:p>
            <a:pPr lvl="3"/>
            <a:r>
              <a:rPr lang="zh-CN" altLang="en-US" sz="2000" dirty="0" smtClean="0"/>
              <a:t>设每个量子门存在很小的错误概率</a:t>
            </a:r>
            <a:r>
              <a:rPr lang="en-US" altLang="zh-CN" sz="2000" dirty="0" smtClean="0"/>
              <a:t>p</a:t>
            </a:r>
            <a:r>
              <a:rPr lang="zh-CN" altLang="en-US" sz="2000" dirty="0" smtClean="0"/>
              <a:t>，整个系统由</a:t>
            </a:r>
            <a:r>
              <a:rPr lang="en-US" altLang="zh-CN" sz="2000" dirty="0" smtClean="0"/>
              <a:t>N</a:t>
            </a:r>
            <a:r>
              <a:rPr lang="zh-CN" altLang="en-US" sz="2000" dirty="0" smtClean="0"/>
              <a:t>个量子门组成，则成功运行一次所需实验次数为</a:t>
            </a:r>
            <a:r>
              <a:rPr lang="en-US" altLang="zh-CN" sz="2000" dirty="0" smtClean="0"/>
              <a:t>(1/(1-p))</a:t>
            </a:r>
            <a:r>
              <a:rPr lang="en-US" altLang="zh-CN" sz="2000" baseline="30000" dirty="0" smtClean="0"/>
              <a:t>N</a:t>
            </a:r>
          </a:p>
          <a:p>
            <a:pPr lvl="3"/>
            <a:r>
              <a:rPr lang="zh-CN" altLang="en-US" sz="2000" dirty="0" smtClean="0"/>
              <a:t>若</a:t>
            </a:r>
            <a:r>
              <a:rPr lang="en-US" altLang="zh-CN" sz="2000" dirty="0" smtClean="0"/>
              <a:t>p=0.01</a:t>
            </a:r>
            <a:r>
              <a:rPr lang="zh-CN" altLang="en-US" sz="2000" dirty="0" smtClean="0"/>
              <a:t>，</a:t>
            </a:r>
            <a:r>
              <a:rPr lang="en-US" altLang="zh-CN" sz="2000" dirty="0" smtClean="0"/>
              <a:t>N=10000</a:t>
            </a:r>
            <a:r>
              <a:rPr lang="zh-CN" altLang="en-US" sz="2000" dirty="0" smtClean="0"/>
              <a:t>，则成功运行一次需要实验</a:t>
            </a:r>
            <a:r>
              <a:rPr lang="en-US" altLang="zh-CN" sz="2000" dirty="0" smtClean="0"/>
              <a:t>10</a:t>
            </a:r>
            <a:r>
              <a:rPr lang="en-US" altLang="zh-CN" sz="2000" baseline="30000" dirty="0" smtClean="0"/>
              <a:t>43</a:t>
            </a:r>
            <a:r>
              <a:rPr lang="zh-CN" altLang="en-US" sz="2000" dirty="0" smtClean="0"/>
              <a:t>次</a:t>
            </a:r>
            <a:endParaRPr lang="en-US" altLang="zh-CN" sz="2000" dirty="0" smtClean="0"/>
          </a:p>
          <a:p>
            <a:pPr lvl="2"/>
            <a:endParaRPr lang="en-US" altLang="zh-CN" dirty="0" smtClean="0"/>
          </a:p>
          <a:p>
            <a:pPr lvl="1"/>
            <a:r>
              <a:rPr lang="zh-CN" altLang="en-US" dirty="0" smtClean="0"/>
              <a:t>短期内似乎还不可能得到应用</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132</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35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热力学的局限性</a:t>
            </a:r>
            <a:endParaRPr lang="zh-CN" altLang="en-US" dirty="0"/>
          </a:p>
        </p:txBody>
      </p:sp>
      <p:sp>
        <p:nvSpPr>
          <p:cNvPr id="3" name="内容占位符 2"/>
          <p:cNvSpPr>
            <a:spLocks noGrp="1"/>
          </p:cNvSpPr>
          <p:nvPr>
            <p:ph idx="1"/>
          </p:nvPr>
        </p:nvSpPr>
        <p:spPr/>
        <p:txBody>
          <a:bodyPr>
            <a:noAutofit/>
          </a:bodyPr>
          <a:lstStyle/>
          <a:p>
            <a:r>
              <a:rPr lang="zh-CN" altLang="en-US" dirty="0" smtClean="0"/>
              <a:t>热力学第二定律：封闭系统的热力学变化趋势是熵增加</a:t>
            </a:r>
            <a:endParaRPr lang="en-US" altLang="zh-CN" dirty="0" smtClean="0"/>
          </a:p>
          <a:p>
            <a:pPr lvl="1"/>
            <a:r>
              <a:rPr lang="zh-CN" altLang="en-US" dirty="0" smtClean="0"/>
              <a:t>熵增加，即所有粒子状态的随机性更均匀</a:t>
            </a:r>
            <a:endParaRPr lang="en-US" altLang="zh-CN" dirty="0" smtClean="0"/>
          </a:p>
          <a:p>
            <a:pPr lvl="1"/>
            <a:r>
              <a:rPr lang="zh-CN" altLang="en-US" dirty="0" smtClean="0"/>
              <a:t>信息的表达是随机性的减少，需要提供额外的能量</a:t>
            </a:r>
            <a:endParaRPr lang="en-US" altLang="zh-CN" dirty="0" smtClean="0"/>
          </a:p>
          <a:p>
            <a:pPr lvl="1"/>
            <a:endParaRPr lang="en-US" altLang="zh-CN" dirty="0" smtClean="0"/>
          </a:p>
          <a:p>
            <a:pPr lvl="1"/>
            <a:r>
              <a:rPr lang="zh-CN" altLang="en-US" dirty="0" smtClean="0"/>
              <a:t>通过改变系统的状态，记录或消除</a:t>
            </a:r>
            <a:r>
              <a:rPr lang="en-US" altLang="zh-CN" dirty="0" smtClean="0"/>
              <a:t>1</a:t>
            </a:r>
            <a:r>
              <a:rPr lang="zh-CN" altLang="en-US" dirty="0" smtClean="0"/>
              <a:t>位信息所需的能量不少于</a:t>
            </a:r>
            <a:r>
              <a:rPr lang="en-US" altLang="zh-CN" dirty="0" err="1" smtClean="0"/>
              <a:t>kT</a:t>
            </a:r>
            <a:endParaRPr lang="en-US" altLang="zh-CN" dirty="0" smtClean="0"/>
          </a:p>
          <a:p>
            <a:pPr lvl="2"/>
            <a:r>
              <a:rPr lang="en-US" altLang="zh-CN" dirty="0" smtClean="0"/>
              <a:t>T</a:t>
            </a:r>
            <a:r>
              <a:rPr lang="zh-CN" altLang="en-US" dirty="0" smtClean="0"/>
              <a:t>是系统的绝对温度</a:t>
            </a:r>
            <a:endParaRPr lang="en-US" altLang="zh-CN" dirty="0" smtClean="0"/>
          </a:p>
          <a:p>
            <a:pPr lvl="2"/>
            <a:r>
              <a:rPr lang="en-US" altLang="zh-CN" dirty="0" smtClean="0"/>
              <a:t>k</a:t>
            </a:r>
            <a:r>
              <a:rPr lang="zh-CN" altLang="en-US" dirty="0" smtClean="0"/>
              <a:t>是</a:t>
            </a:r>
            <a:r>
              <a:rPr lang="en-US" altLang="zh-CN" dirty="0" err="1" smtClean="0"/>
              <a:t>Boltzman</a:t>
            </a:r>
            <a:r>
              <a:rPr lang="zh-CN" altLang="en-US" dirty="0" smtClean="0"/>
              <a:t>常数，</a:t>
            </a:r>
            <a:r>
              <a:rPr lang="en-US" altLang="zh-CN" dirty="0" smtClean="0"/>
              <a:t>k=1.38×10</a:t>
            </a:r>
            <a:r>
              <a:rPr lang="en-US" altLang="zh-CN" baseline="30000" dirty="0" smtClean="0"/>
              <a:t>-16</a:t>
            </a:r>
            <a:r>
              <a:rPr lang="en-US" altLang="zh-CN" dirty="0" smtClean="0"/>
              <a:t> erg/K</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133</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34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用理想计算机进行穷举</a:t>
            </a:r>
            <a:endParaRPr lang="en-US" altLang="zh-CN" dirty="0"/>
          </a:p>
          <a:p>
            <a:pPr lvl="1"/>
            <a:r>
              <a:rPr lang="zh-CN" altLang="en-US" dirty="0"/>
              <a:t>在宇宙环境温度</a:t>
            </a:r>
            <a:r>
              <a:rPr lang="en-US" altLang="zh-CN" dirty="0"/>
              <a:t>(3.2K)</a:t>
            </a:r>
            <a:r>
              <a:rPr lang="zh-CN" altLang="en-US" dirty="0"/>
              <a:t>下设置或清除</a:t>
            </a:r>
            <a:r>
              <a:rPr lang="en-US" altLang="zh-CN" dirty="0"/>
              <a:t>1</a:t>
            </a:r>
            <a:r>
              <a:rPr lang="zh-CN" altLang="en-US" dirty="0"/>
              <a:t>位将消耗</a:t>
            </a:r>
            <a:r>
              <a:rPr lang="en-US" altLang="zh-CN" dirty="0"/>
              <a:t>4.4×10</a:t>
            </a:r>
            <a:r>
              <a:rPr lang="en-US" altLang="zh-CN" baseline="30000" dirty="0"/>
              <a:t>-16</a:t>
            </a:r>
            <a:r>
              <a:rPr lang="en-US" altLang="zh-CN" dirty="0"/>
              <a:t> erg</a:t>
            </a:r>
            <a:r>
              <a:rPr lang="zh-CN" altLang="en-US" dirty="0"/>
              <a:t>能量</a:t>
            </a:r>
            <a:endParaRPr lang="en-US" altLang="zh-CN" dirty="0"/>
          </a:p>
          <a:p>
            <a:pPr lvl="2"/>
            <a:r>
              <a:rPr lang="zh-CN" altLang="en-US" dirty="0"/>
              <a:t>若工作于更低的环境下，则必须有额外的能量来运行热泵</a:t>
            </a:r>
            <a:endParaRPr lang="en-US" altLang="zh-CN" dirty="0"/>
          </a:p>
          <a:p>
            <a:pPr lvl="1"/>
            <a:r>
              <a:rPr lang="zh-CN" altLang="en-US" dirty="0"/>
              <a:t>太阳每年辐射</a:t>
            </a:r>
            <a:r>
              <a:rPr lang="en-US" altLang="zh-CN" dirty="0"/>
              <a:t>1.21×10</a:t>
            </a:r>
            <a:r>
              <a:rPr lang="en-US" altLang="zh-CN" baseline="30000" dirty="0"/>
              <a:t>41</a:t>
            </a:r>
            <a:r>
              <a:rPr lang="en-US" altLang="zh-CN" dirty="0"/>
              <a:t> erg</a:t>
            </a:r>
            <a:r>
              <a:rPr lang="zh-CN" altLang="en-US" dirty="0"/>
              <a:t>，可改变</a:t>
            </a:r>
            <a:r>
              <a:rPr lang="en-US" altLang="zh-CN" dirty="0"/>
              <a:t>2.7×10</a:t>
            </a:r>
            <a:r>
              <a:rPr lang="en-US" altLang="zh-CN" baseline="30000" dirty="0"/>
              <a:t>56</a:t>
            </a:r>
            <a:r>
              <a:rPr lang="en-US" altLang="zh-CN" dirty="0"/>
              <a:t> </a:t>
            </a:r>
            <a:r>
              <a:rPr lang="zh-CN" altLang="en-US" dirty="0"/>
              <a:t>位，即穷举</a:t>
            </a:r>
            <a:r>
              <a:rPr lang="en-US" altLang="zh-CN" dirty="0"/>
              <a:t>187</a:t>
            </a:r>
            <a:r>
              <a:rPr lang="zh-CN" altLang="en-US" dirty="0"/>
              <a:t>位</a:t>
            </a:r>
            <a:endParaRPr lang="en-US" altLang="zh-CN" dirty="0"/>
          </a:p>
          <a:p>
            <a:pPr lvl="1"/>
            <a:r>
              <a:rPr lang="zh-CN" altLang="en-US" dirty="0"/>
              <a:t>若考虑到宇宙中所有的辐射能量，则</a:t>
            </a:r>
            <a:r>
              <a:rPr lang="zh-CN" altLang="en-US" dirty="0" smtClean="0"/>
              <a:t>可以穷举</a:t>
            </a:r>
            <a:r>
              <a:rPr lang="en-US" altLang="zh-CN" dirty="0"/>
              <a:t>219</a:t>
            </a:r>
            <a:r>
              <a:rPr lang="zh-CN" altLang="en-US" dirty="0"/>
              <a:t>位</a:t>
            </a:r>
            <a:endParaRPr lang="en-US" altLang="zh-CN" sz="2000" dirty="0"/>
          </a:p>
          <a:p>
            <a:pPr lvl="1"/>
            <a:endParaRPr lang="en-US" altLang="zh-CN" dirty="0"/>
          </a:p>
          <a:p>
            <a:r>
              <a:rPr lang="zh-CN" altLang="en-US" dirty="0">
                <a:solidFill>
                  <a:srgbClr val="FF0000"/>
                </a:solidFill>
              </a:rPr>
              <a:t>可以断言：对</a:t>
            </a:r>
            <a:r>
              <a:rPr lang="en-US" altLang="zh-CN" dirty="0">
                <a:solidFill>
                  <a:srgbClr val="FF0000"/>
                </a:solidFill>
              </a:rPr>
              <a:t>256</a:t>
            </a:r>
            <a:r>
              <a:rPr lang="zh-CN" altLang="en-US" dirty="0">
                <a:solidFill>
                  <a:srgbClr val="FF0000"/>
                </a:solidFill>
              </a:rPr>
              <a:t>位密钥进行穷举是绝对行不通的</a:t>
            </a:r>
            <a:endParaRPr lang="en-US" altLang="zh-CN" dirty="0">
              <a:solidFill>
                <a:srgbClr val="FF0000"/>
              </a:solidFill>
            </a:endParaRPr>
          </a:p>
          <a:p>
            <a:pPr lvl="1"/>
            <a:r>
              <a:rPr lang="zh-CN" altLang="en-US" dirty="0"/>
              <a:t>此结论是针对传统计算机得出</a:t>
            </a:r>
            <a:r>
              <a:rPr lang="zh-CN" altLang="en-US" dirty="0" smtClean="0"/>
              <a:t>的</a:t>
            </a:r>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91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二、对称密码系统的密钥分配</a:t>
            </a:r>
            <a:endParaRPr lang="zh-CN" altLang="en-US" dirty="0"/>
          </a:p>
        </p:txBody>
      </p:sp>
      <p:sp>
        <p:nvSpPr>
          <p:cNvPr id="3" name="内容占位符 2"/>
          <p:cNvSpPr>
            <a:spLocks noGrp="1"/>
          </p:cNvSpPr>
          <p:nvPr>
            <p:ph idx="1"/>
          </p:nvPr>
        </p:nvSpPr>
        <p:spPr/>
        <p:txBody>
          <a:bodyPr>
            <a:normAutofit/>
          </a:bodyPr>
          <a:lstStyle/>
          <a:p>
            <a:pPr marL="361950" indent="-361950">
              <a:lnSpc>
                <a:spcPct val="90000"/>
              </a:lnSpc>
            </a:pPr>
            <a:r>
              <a:rPr lang="zh-CN" altLang="en-US" dirty="0" smtClean="0"/>
              <a:t>端到端加密所涉及的问题规模</a:t>
            </a:r>
            <a:endParaRPr lang="en-US" altLang="zh-CN" dirty="0" smtClean="0"/>
          </a:p>
          <a:p>
            <a:pPr lvl="1"/>
            <a:r>
              <a:rPr lang="en-US" altLang="zh-CN" dirty="0" smtClean="0"/>
              <a:t>N</a:t>
            </a:r>
            <a:r>
              <a:rPr lang="zh-CN" altLang="en-US" dirty="0" smtClean="0"/>
              <a:t>个结点需要的密钥数量是</a:t>
            </a:r>
            <a:r>
              <a:rPr lang="en-US" altLang="zh-CN" dirty="0" smtClean="0"/>
              <a:t>[N(N-1)]/2</a:t>
            </a:r>
          </a:p>
          <a:p>
            <a:pPr lvl="1"/>
            <a:r>
              <a:rPr lang="en-US" altLang="zh-CN" dirty="0" smtClean="0"/>
              <a:t>1000</a:t>
            </a:r>
            <a:r>
              <a:rPr lang="zh-CN" altLang="en-US" dirty="0" smtClean="0"/>
              <a:t>个结点需要多达</a:t>
            </a:r>
            <a:r>
              <a:rPr lang="en-US" altLang="zh-CN" dirty="0" smtClean="0"/>
              <a:t>50</a:t>
            </a:r>
            <a:r>
              <a:rPr lang="zh-CN" altLang="en-US" dirty="0" smtClean="0"/>
              <a:t>万个密钥</a:t>
            </a:r>
          </a:p>
          <a:p>
            <a:pPr marL="361950" indent="-361950">
              <a:lnSpc>
                <a:spcPct val="90000"/>
              </a:lnSpc>
            </a:pPr>
            <a:endParaRPr lang="zh-CN" altLang="en-AU" dirty="0" smtClean="0"/>
          </a:p>
        </p:txBody>
      </p:sp>
      <p:pic>
        <p:nvPicPr>
          <p:cNvPr id="6" name="Picture 2"/>
          <p:cNvPicPr>
            <a:picLocks noChangeAspect="1" noChangeArrowheads="1"/>
          </p:cNvPicPr>
          <p:nvPr/>
        </p:nvPicPr>
        <p:blipFill>
          <a:blip r:embed="rId2" cstate="print"/>
          <a:srcRect/>
          <a:stretch>
            <a:fillRect/>
          </a:stretch>
        </p:blipFill>
        <p:spPr bwMode="auto">
          <a:xfrm>
            <a:off x="2284857" y="2675729"/>
            <a:ext cx="4430283" cy="3682229"/>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135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38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61950" indent="-361950">
              <a:lnSpc>
                <a:spcPct val="90000"/>
              </a:lnSpc>
            </a:pPr>
            <a:r>
              <a:rPr lang="zh-CN" altLang="en-US" dirty="0" smtClean="0"/>
              <a:t>密钥分发问题</a:t>
            </a:r>
            <a:endParaRPr lang="en-US" altLang="zh-CN" dirty="0" smtClean="0"/>
          </a:p>
          <a:p>
            <a:pPr marL="990600" lvl="1" indent="-533400">
              <a:lnSpc>
                <a:spcPct val="90000"/>
              </a:lnSpc>
            </a:pPr>
            <a:r>
              <a:rPr lang="zh-CN" altLang="en-US" dirty="0" smtClean="0"/>
              <a:t>对称密钥需要通信双方共享密钥</a:t>
            </a:r>
            <a:endParaRPr lang="en-US" altLang="zh-CN" dirty="0" smtClean="0"/>
          </a:p>
          <a:p>
            <a:pPr marL="990600" lvl="1" indent="-533400">
              <a:lnSpc>
                <a:spcPct val="90000"/>
              </a:lnSpc>
            </a:pPr>
            <a:r>
              <a:rPr lang="zh-CN" altLang="en-US" dirty="0" smtClean="0"/>
              <a:t>密钥需要经常更换</a:t>
            </a:r>
            <a:endParaRPr lang="en-AU" altLang="zh-CN" dirty="0" smtClean="0"/>
          </a:p>
          <a:p>
            <a:pPr marL="990600" lvl="1" indent="-533400">
              <a:lnSpc>
                <a:spcPct val="90000"/>
              </a:lnSpc>
            </a:pPr>
            <a:r>
              <a:rPr lang="zh-CN" altLang="en-US" dirty="0" smtClean="0"/>
              <a:t>如何安全地分配密钥是个关键问题</a:t>
            </a:r>
            <a:endParaRPr lang="en-AU" altLang="zh-CN" dirty="0" smtClean="0"/>
          </a:p>
          <a:p>
            <a:pPr marL="990600" lvl="1" indent="-533400">
              <a:lnSpc>
                <a:spcPct val="90000"/>
              </a:lnSpc>
            </a:pPr>
            <a:r>
              <a:rPr lang="zh-CN" altLang="en-US" dirty="0" smtClean="0"/>
              <a:t>密码系统的安全漏洞往往出在密钥分配方案上</a:t>
            </a:r>
            <a:endParaRPr lang="en-AU" altLang="zh-CN" dirty="0" smtClean="0"/>
          </a:p>
          <a:p>
            <a:pPr marL="1409700" lvl="2" indent="-609600">
              <a:lnSpc>
                <a:spcPct val="90000"/>
              </a:lnSpc>
            </a:pPr>
            <a:endParaRPr lang="en-US" altLang="zh-CN" dirty="0" smtClean="0"/>
          </a:p>
          <a:p>
            <a:pPr marL="361950" indent="-361950">
              <a:lnSpc>
                <a:spcPct val="90000"/>
              </a:lnSpc>
            </a:pPr>
            <a:r>
              <a:rPr lang="zh-CN" altLang="en-AU" dirty="0" smtClean="0"/>
              <a:t>密钥分发可以采用的多种方法</a:t>
            </a:r>
            <a:endParaRPr lang="en-US" altLang="zh-CN" dirty="0" smtClean="0"/>
          </a:p>
          <a:p>
            <a:pPr marL="762000" lvl="1" indent="-361950">
              <a:lnSpc>
                <a:spcPct val="90000"/>
              </a:lnSpc>
            </a:pPr>
            <a:r>
              <a:rPr lang="en-US" altLang="zh-CN" dirty="0" smtClean="0"/>
              <a:t>A</a:t>
            </a:r>
            <a:r>
              <a:rPr lang="zh-CN" altLang="en-US" dirty="0" smtClean="0"/>
              <a:t>产生密钥，并由人员送给</a:t>
            </a:r>
            <a:r>
              <a:rPr lang="en-US" altLang="zh-CN" dirty="0" smtClean="0"/>
              <a:t>B</a:t>
            </a:r>
          </a:p>
          <a:p>
            <a:pPr marL="762000" lvl="1" indent="-361950">
              <a:lnSpc>
                <a:spcPct val="90000"/>
              </a:lnSpc>
            </a:pPr>
            <a:r>
              <a:rPr lang="zh-CN" altLang="en-US" dirty="0" smtClean="0"/>
              <a:t>由一个可信第三方产生密钥，并由人员分发给</a:t>
            </a:r>
            <a:r>
              <a:rPr lang="en-US" altLang="zh-CN" dirty="0" smtClean="0"/>
              <a:t>A</a:t>
            </a:r>
            <a:r>
              <a:rPr lang="zh-CN" altLang="en-US" dirty="0" smtClean="0"/>
              <a:t>和</a:t>
            </a:r>
            <a:r>
              <a:rPr lang="en-US" altLang="zh-CN" dirty="0" smtClean="0"/>
              <a:t>B</a:t>
            </a:r>
          </a:p>
          <a:p>
            <a:pPr marL="762000" lvl="1" indent="-361950">
              <a:lnSpc>
                <a:spcPct val="90000"/>
              </a:lnSpc>
            </a:pPr>
            <a:r>
              <a:rPr lang="zh-CN" altLang="en-US" dirty="0" smtClean="0"/>
              <a:t>若</a:t>
            </a:r>
            <a:r>
              <a:rPr lang="en-US" altLang="zh-CN" dirty="0" smtClean="0"/>
              <a:t>A</a:t>
            </a:r>
            <a:r>
              <a:rPr lang="zh-CN" altLang="en-US" dirty="0" smtClean="0"/>
              <a:t>和</a:t>
            </a:r>
            <a:r>
              <a:rPr lang="en-US" altLang="zh-CN" dirty="0" smtClean="0"/>
              <a:t>B</a:t>
            </a:r>
            <a:r>
              <a:rPr lang="zh-CN" altLang="en-US" dirty="0" smtClean="0"/>
              <a:t>之间使用过密钥，并有一段仍安全的密钥，则可利用这个密钥加密新的密钥并完成密钥交换</a:t>
            </a:r>
            <a:endParaRPr lang="en-US" altLang="zh-CN" dirty="0"/>
          </a:p>
          <a:p>
            <a:pPr marL="762000" lvl="1" indent="-361950">
              <a:lnSpc>
                <a:spcPct val="90000"/>
              </a:lnSpc>
            </a:pPr>
            <a:r>
              <a:rPr lang="zh-CN" altLang="en-US" dirty="0" smtClean="0"/>
              <a:t>若</a:t>
            </a:r>
            <a:r>
              <a:rPr lang="en-US" altLang="zh-CN" dirty="0" smtClean="0"/>
              <a:t>A</a:t>
            </a:r>
            <a:r>
              <a:rPr lang="zh-CN" altLang="en-US" dirty="0" smtClean="0"/>
              <a:t>和</a:t>
            </a:r>
            <a:r>
              <a:rPr lang="en-US" altLang="zh-CN" dirty="0" smtClean="0"/>
              <a:t>B</a:t>
            </a:r>
            <a:r>
              <a:rPr lang="zh-CN" altLang="en-US" dirty="0" smtClean="0"/>
              <a:t>都与可信第三方</a:t>
            </a:r>
            <a:r>
              <a:rPr lang="en-US" altLang="zh-CN" dirty="0" smtClean="0"/>
              <a:t>C</a:t>
            </a:r>
            <a:r>
              <a:rPr lang="zh-CN" altLang="en-US" dirty="0" smtClean="0"/>
              <a:t>有一个秘密信道，则可由</a:t>
            </a:r>
            <a:r>
              <a:rPr lang="en-US" altLang="zh-CN" dirty="0" smtClean="0"/>
              <a:t/>
            </a:r>
            <a:br>
              <a:rPr lang="en-US" altLang="zh-CN" dirty="0" smtClean="0"/>
            </a:br>
            <a:r>
              <a:rPr lang="en-US" altLang="zh-CN" dirty="0" smtClean="0"/>
              <a:t>C</a:t>
            </a:r>
            <a:r>
              <a:rPr lang="zh-CN" altLang="en-US" dirty="0" smtClean="0"/>
              <a:t>进行中转，或由</a:t>
            </a:r>
            <a:r>
              <a:rPr lang="en-US" altLang="zh-CN" dirty="0" smtClean="0"/>
              <a:t>C</a:t>
            </a:r>
            <a:r>
              <a:rPr lang="zh-CN" altLang="en-US" dirty="0" smtClean="0"/>
              <a:t>分发来完成密钥分配</a:t>
            </a:r>
            <a:endParaRPr lang="zh-CN" altLang="en-AU"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136</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1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分散式密钥管理</a:t>
            </a:r>
            <a:endParaRPr lang="zh-CN" altLang="en-US" dirty="0"/>
          </a:p>
        </p:txBody>
      </p:sp>
      <p:sp>
        <p:nvSpPr>
          <p:cNvPr id="3" name="内容占位符 2"/>
          <p:cNvSpPr>
            <a:spLocks noGrp="1"/>
          </p:cNvSpPr>
          <p:nvPr>
            <p:ph idx="1"/>
          </p:nvPr>
        </p:nvSpPr>
        <p:spPr/>
        <p:txBody>
          <a:bodyPr/>
          <a:lstStyle/>
          <a:p>
            <a:r>
              <a:rPr lang="zh-CN" altLang="en-US" dirty="0" smtClean="0"/>
              <a:t>要求每个端系统能够与所有潜在的伙伴以安全方式为了会话密钥分配的目的进行通信</a:t>
            </a:r>
            <a:endParaRPr lang="en-US" altLang="zh-CN" dirty="0" smtClean="0"/>
          </a:p>
          <a:p>
            <a:r>
              <a:rPr lang="zh-CN" altLang="en-US" dirty="0" smtClean="0"/>
              <a:t>对于一个有</a:t>
            </a:r>
            <a:r>
              <a:rPr lang="en-US" altLang="zh-CN" dirty="0" smtClean="0"/>
              <a:t>n</a:t>
            </a:r>
            <a:r>
              <a:rPr lang="zh-CN" altLang="en-US" dirty="0" smtClean="0"/>
              <a:t>个端</a:t>
            </a:r>
            <a:r>
              <a:rPr lang="zh-CN" altLang="en-US" dirty="0"/>
              <a:t>的</a:t>
            </a:r>
            <a:r>
              <a:rPr lang="zh-CN" altLang="en-US" dirty="0" smtClean="0"/>
              <a:t>系统进行配置，可能需要多达</a:t>
            </a:r>
            <a:r>
              <a:rPr lang="en-US" altLang="zh-CN" dirty="0" smtClean="0"/>
              <a:t>[n(n-1)]/2</a:t>
            </a:r>
            <a:r>
              <a:rPr lang="zh-CN" altLang="en-US" dirty="0" smtClean="0"/>
              <a:t>个主密钥</a:t>
            </a:r>
          </a:p>
        </p:txBody>
      </p:sp>
      <p:pic>
        <p:nvPicPr>
          <p:cNvPr id="5122" name="Picture 2"/>
          <p:cNvPicPr>
            <a:picLocks noChangeAspect="1" noChangeArrowheads="1"/>
          </p:cNvPicPr>
          <p:nvPr/>
        </p:nvPicPr>
        <p:blipFill>
          <a:blip r:embed="rId2" cstate="print"/>
          <a:srcRect/>
          <a:stretch>
            <a:fillRect/>
          </a:stretch>
        </p:blipFill>
        <p:spPr bwMode="auto">
          <a:xfrm>
            <a:off x="1259632" y="3571891"/>
            <a:ext cx="6811120" cy="1927675"/>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58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密钥分配中心</a:t>
            </a:r>
            <a:r>
              <a:rPr lang="en-US" altLang="zh-CN" dirty="0" smtClean="0"/>
              <a:t>(KDC)</a:t>
            </a:r>
            <a:endParaRPr lang="zh-CN" altLang="en-US" dirty="0"/>
          </a:p>
        </p:txBody>
      </p:sp>
      <p:sp>
        <p:nvSpPr>
          <p:cNvPr id="3" name="内容占位符 2"/>
          <p:cNvSpPr>
            <a:spLocks noGrp="1"/>
          </p:cNvSpPr>
          <p:nvPr>
            <p:ph idx="1"/>
          </p:nvPr>
        </p:nvSpPr>
        <p:spPr/>
        <p:txBody>
          <a:bodyPr/>
          <a:lstStyle/>
          <a:p>
            <a:r>
              <a:rPr lang="en-US" altLang="zh-CN" dirty="0" smtClean="0"/>
              <a:t>KDC</a:t>
            </a:r>
            <a:r>
              <a:rPr lang="zh-CN" altLang="en-US" dirty="0" smtClean="0"/>
              <a:t>是可信的</a:t>
            </a:r>
            <a:endParaRPr lang="en-US" altLang="zh-CN" dirty="0" smtClean="0"/>
          </a:p>
          <a:p>
            <a:r>
              <a:rPr lang="en-US" altLang="zh-CN" dirty="0" smtClean="0"/>
              <a:t>KDC</a:t>
            </a:r>
            <a:r>
              <a:rPr lang="zh-CN" altLang="en-US" dirty="0" smtClean="0"/>
              <a:t>负责给需要的用户分发密钥</a:t>
            </a:r>
            <a:endParaRPr lang="en-US" altLang="zh-CN" dirty="0" smtClean="0"/>
          </a:p>
          <a:p>
            <a:r>
              <a:rPr lang="zh-CN" altLang="en-US" dirty="0" smtClean="0"/>
              <a:t>每个用户与</a:t>
            </a:r>
            <a:r>
              <a:rPr lang="en-US" altLang="zh-CN" dirty="0" smtClean="0"/>
              <a:t>KDC</a:t>
            </a:r>
            <a:r>
              <a:rPr lang="zh-CN" altLang="en-US" dirty="0" smtClean="0"/>
              <a:t>共享一个密钥（主密钥），用于加密密钥（会话密钥）</a:t>
            </a:r>
            <a:endParaRPr lang="en-US" altLang="zh-CN" dirty="0" smtClean="0"/>
          </a:p>
          <a:p>
            <a:pPr lvl="1"/>
            <a:r>
              <a:rPr lang="zh-CN" altLang="en-US" dirty="0" smtClean="0"/>
              <a:t>密钥的层次式使用</a:t>
            </a:r>
            <a:endParaRPr lang="en-US" altLang="zh-CN" dirty="0" smtClean="0"/>
          </a:p>
          <a:p>
            <a:pPr lvl="1"/>
            <a:r>
              <a:rPr lang="zh-CN" altLang="en-US" dirty="0" smtClean="0"/>
              <a:t>主密钥用于用户与</a:t>
            </a:r>
            <a:r>
              <a:rPr lang="en-US" altLang="zh-CN" dirty="0" smtClean="0"/>
              <a:t>KDC</a:t>
            </a:r>
            <a:r>
              <a:rPr lang="zh-CN" altLang="en-US" dirty="0" smtClean="0"/>
              <a:t>之间联络，传递会话密钥</a:t>
            </a:r>
            <a:endParaRPr lang="en-US" altLang="zh-CN" dirty="0" smtClean="0"/>
          </a:p>
          <a:p>
            <a:pPr lvl="1"/>
            <a:r>
              <a:rPr lang="en-US" altLang="zh-CN" dirty="0" smtClean="0"/>
              <a:t>KDC</a:t>
            </a:r>
            <a:r>
              <a:rPr lang="zh-CN" altLang="en-US" dirty="0" smtClean="0"/>
              <a:t>负责完成密钥的中继或分发</a:t>
            </a:r>
            <a:endParaRPr lang="en-US" altLang="zh-CN" dirty="0" smtClean="0"/>
          </a:p>
          <a:p>
            <a:pPr lvl="1"/>
            <a:r>
              <a:rPr lang="zh-CN" altLang="en-US" dirty="0" smtClean="0"/>
              <a:t>用户之间用会话密钥加密需要传输的数据</a:t>
            </a:r>
            <a:endParaRPr lang="en-US" altLang="zh-CN" dirty="0" smtClean="0"/>
          </a:p>
          <a:p>
            <a:pPr lvl="1"/>
            <a:r>
              <a:rPr lang="zh-CN" altLang="en-US" dirty="0" smtClean="0"/>
              <a:t>每次通信都产生一个新的会话密钥，过后作废</a:t>
            </a:r>
            <a:endParaRPr lang="en-US" altLang="zh-CN" dirty="0" smtClean="0"/>
          </a:p>
          <a:p>
            <a:pPr lvl="1"/>
            <a:r>
              <a:rPr lang="zh-CN" altLang="en-US" dirty="0" smtClean="0"/>
              <a:t>主密钥一般利用非对称密码途径分发，采用非密码手段保存</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08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层次化密钥控制</a:t>
            </a:r>
            <a:endParaRPr lang="zh-CN" altLang="en-US" dirty="0"/>
          </a:p>
        </p:txBody>
      </p:sp>
      <p:sp>
        <p:nvSpPr>
          <p:cNvPr id="3" name="内容占位符 2"/>
          <p:cNvSpPr>
            <a:spLocks noGrp="1"/>
          </p:cNvSpPr>
          <p:nvPr>
            <p:ph idx="1"/>
          </p:nvPr>
        </p:nvSpPr>
        <p:spPr>
          <a:xfrm>
            <a:off x="251520" y="1340768"/>
            <a:ext cx="4637694" cy="4857784"/>
          </a:xfrm>
        </p:spPr>
        <p:txBody>
          <a:bodyPr>
            <a:noAutofit/>
          </a:bodyPr>
          <a:lstStyle/>
          <a:p>
            <a:r>
              <a:rPr lang="en-US" altLang="zh-CN" dirty="0" smtClean="0"/>
              <a:t>KDC</a:t>
            </a:r>
            <a:r>
              <a:rPr lang="zh-CN" altLang="en-US" dirty="0" smtClean="0"/>
              <a:t>的问题：</a:t>
            </a:r>
            <a:endParaRPr lang="en-US" altLang="zh-CN" dirty="0" smtClean="0"/>
          </a:p>
          <a:p>
            <a:pPr lvl="1"/>
            <a:r>
              <a:rPr lang="en-US" altLang="zh-CN" dirty="0" smtClean="0"/>
              <a:t>KDC</a:t>
            </a:r>
            <a:r>
              <a:rPr lang="zh-CN" altLang="en-US" dirty="0" smtClean="0"/>
              <a:t>的工作量与用户数量有关</a:t>
            </a:r>
            <a:endParaRPr lang="en-US" altLang="zh-CN" dirty="0" smtClean="0"/>
          </a:p>
          <a:p>
            <a:pPr lvl="1"/>
            <a:r>
              <a:rPr lang="en-US" altLang="zh-CN" dirty="0" smtClean="0"/>
              <a:t>KDC</a:t>
            </a:r>
            <a:r>
              <a:rPr lang="zh-CN" altLang="en-US" dirty="0" smtClean="0"/>
              <a:t>可能受到攻击</a:t>
            </a:r>
            <a:endParaRPr lang="en-US" altLang="zh-CN" dirty="0" smtClean="0"/>
          </a:p>
          <a:p>
            <a:pPr lvl="1"/>
            <a:endParaRPr lang="en-US" altLang="zh-CN" dirty="0" smtClean="0"/>
          </a:p>
          <a:p>
            <a:r>
              <a:rPr lang="zh-CN" altLang="en-US" dirty="0" smtClean="0"/>
              <a:t>层次化密钥控制</a:t>
            </a:r>
            <a:endParaRPr lang="en-US" altLang="zh-CN" dirty="0" smtClean="0"/>
          </a:p>
          <a:p>
            <a:pPr lvl="1"/>
            <a:r>
              <a:rPr lang="zh-CN" altLang="en-US" dirty="0" smtClean="0"/>
              <a:t>建立一系列</a:t>
            </a:r>
            <a:r>
              <a:rPr lang="en-US" altLang="zh-CN" dirty="0" smtClean="0"/>
              <a:t>KDC</a:t>
            </a:r>
            <a:r>
              <a:rPr lang="zh-CN" altLang="en-US" dirty="0" smtClean="0"/>
              <a:t>，各个</a:t>
            </a:r>
            <a:r>
              <a:rPr lang="en-US" altLang="zh-CN" dirty="0" smtClean="0"/>
              <a:t>KDC</a:t>
            </a:r>
            <a:r>
              <a:rPr lang="zh-CN" altLang="en-US" dirty="0" smtClean="0"/>
              <a:t>之间存在层次关系</a:t>
            </a:r>
            <a:endParaRPr lang="en-US" altLang="zh-CN" dirty="0" smtClean="0"/>
          </a:p>
          <a:p>
            <a:pPr lvl="1"/>
            <a:r>
              <a:rPr lang="zh-CN" altLang="en-US" dirty="0" smtClean="0"/>
              <a:t>使得主密钥分配所涉及的工作量减至最小</a:t>
            </a:r>
            <a:endParaRPr lang="en-US" altLang="zh-CN" dirty="0" smtClean="0"/>
          </a:p>
          <a:p>
            <a:pPr lvl="1"/>
            <a:r>
              <a:rPr lang="zh-CN" altLang="en-US" dirty="0" smtClean="0"/>
              <a:t>将出错或受到破坏的</a:t>
            </a:r>
            <a:r>
              <a:rPr lang="en-US" altLang="zh-CN" dirty="0" smtClean="0"/>
              <a:t>KDC</a:t>
            </a:r>
            <a:r>
              <a:rPr lang="zh-CN" altLang="en-US" dirty="0" smtClean="0"/>
              <a:t>的危害限制在它的本地区域</a:t>
            </a:r>
            <a:endParaRPr lang="zh-CN" altLang="en-US" dirty="0"/>
          </a:p>
        </p:txBody>
      </p:sp>
      <p:grpSp>
        <p:nvGrpSpPr>
          <p:cNvPr id="6" name="组合 43"/>
          <p:cNvGrpSpPr/>
          <p:nvPr/>
        </p:nvGrpSpPr>
        <p:grpSpPr>
          <a:xfrm>
            <a:off x="4860032" y="1844824"/>
            <a:ext cx="4158074" cy="3910151"/>
            <a:chOff x="1357290" y="2000240"/>
            <a:chExt cx="6898973" cy="4221873"/>
          </a:xfrm>
        </p:grpSpPr>
        <p:sp>
          <p:nvSpPr>
            <p:cNvPr id="7" name="椭圆 6"/>
            <p:cNvSpPr/>
            <p:nvPr/>
          </p:nvSpPr>
          <p:spPr>
            <a:xfrm>
              <a:off x="1357290"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 name="椭圆 7"/>
            <p:cNvSpPr/>
            <p:nvPr/>
          </p:nvSpPr>
          <p:spPr>
            <a:xfrm>
              <a:off x="2143109"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 name="椭圆 8"/>
            <p:cNvSpPr/>
            <p:nvPr/>
          </p:nvSpPr>
          <p:spPr>
            <a:xfrm>
              <a:off x="3029924"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 name="椭圆 9"/>
            <p:cNvSpPr/>
            <p:nvPr/>
          </p:nvSpPr>
          <p:spPr>
            <a:xfrm>
              <a:off x="6286512"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 name="椭圆 10"/>
            <p:cNvSpPr/>
            <p:nvPr/>
          </p:nvSpPr>
          <p:spPr>
            <a:xfrm>
              <a:off x="6929454"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 name="椭圆 11"/>
            <p:cNvSpPr/>
            <p:nvPr/>
          </p:nvSpPr>
          <p:spPr>
            <a:xfrm>
              <a:off x="7808880" y="5572141"/>
              <a:ext cx="447383" cy="284429"/>
            </a:xfrm>
            <a:prstGeom prst="ellipse">
              <a:avLst/>
            </a:prstGeom>
            <a:gradFill flip="none" rotWithShape="1">
              <a:gsLst>
                <a:gs pos="0">
                  <a:srgbClr val="DDEBCF"/>
                </a:gs>
                <a:gs pos="50000">
                  <a:srgbClr val="9CB86E"/>
                </a:gs>
                <a:gs pos="100000">
                  <a:srgbClr val="156B13"/>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TextBox 12"/>
            <p:cNvSpPr txBox="1"/>
            <p:nvPr/>
          </p:nvSpPr>
          <p:spPr>
            <a:xfrm>
              <a:off x="2477177" y="5498926"/>
              <a:ext cx="803952" cy="36554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p:txBody>
        </p:sp>
        <p:sp>
          <p:nvSpPr>
            <p:cNvPr id="14" name="TextBox 13"/>
            <p:cNvSpPr txBox="1"/>
            <p:nvPr/>
          </p:nvSpPr>
          <p:spPr>
            <a:xfrm>
              <a:off x="7286362" y="5498926"/>
              <a:ext cx="803952" cy="36554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p:txBody>
        </p:sp>
        <p:sp>
          <p:nvSpPr>
            <p:cNvPr id="15" name="TextBox 14"/>
            <p:cNvSpPr txBox="1"/>
            <p:nvPr/>
          </p:nvSpPr>
          <p:spPr>
            <a:xfrm>
              <a:off x="4434726" y="5514475"/>
              <a:ext cx="1330521" cy="36554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p:txBody>
        </p:sp>
        <p:sp>
          <p:nvSpPr>
            <p:cNvPr id="16" name="椭圆 15"/>
            <p:cNvSpPr/>
            <p:nvPr/>
          </p:nvSpPr>
          <p:spPr>
            <a:xfrm>
              <a:off x="2285984" y="4357694"/>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 name="椭圆 16"/>
            <p:cNvSpPr/>
            <p:nvPr/>
          </p:nvSpPr>
          <p:spPr>
            <a:xfrm>
              <a:off x="3786182" y="4357694"/>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 name="椭圆 17"/>
            <p:cNvSpPr/>
            <p:nvPr/>
          </p:nvSpPr>
          <p:spPr>
            <a:xfrm>
              <a:off x="5286380" y="4357694"/>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9" name="椭圆 18"/>
            <p:cNvSpPr/>
            <p:nvPr/>
          </p:nvSpPr>
          <p:spPr>
            <a:xfrm>
              <a:off x="6929454" y="4357694"/>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0" name="椭圆 19"/>
            <p:cNvSpPr/>
            <p:nvPr/>
          </p:nvSpPr>
          <p:spPr>
            <a:xfrm>
              <a:off x="3143240" y="3143248"/>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1" name="椭圆 20"/>
            <p:cNvSpPr/>
            <p:nvPr/>
          </p:nvSpPr>
          <p:spPr>
            <a:xfrm>
              <a:off x="6072198" y="3143248"/>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2" name="椭圆 21"/>
            <p:cNvSpPr/>
            <p:nvPr/>
          </p:nvSpPr>
          <p:spPr>
            <a:xfrm>
              <a:off x="4643438" y="2000240"/>
              <a:ext cx="500066" cy="357190"/>
            </a:xfrm>
            <a:prstGeom prst="ellipse">
              <a:avLst/>
            </a:prstGeom>
            <a:gradFill flip="none" rotWithShape="1">
              <a:gsLst>
                <a:gs pos="0">
                  <a:srgbClr val="000082"/>
                </a:gs>
                <a:gs pos="30000">
                  <a:srgbClr val="66008F"/>
                </a:gs>
                <a:gs pos="64999">
                  <a:srgbClr val="BA0066"/>
                </a:gs>
                <a:gs pos="89999">
                  <a:srgbClr val="FF0000"/>
                </a:gs>
                <a:gs pos="100000">
                  <a:srgbClr val="FF820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23" name="直接箭头连接符 22"/>
            <p:cNvCxnSpPr>
              <a:stCxn id="22" idx="3"/>
              <a:endCxn id="20" idx="7"/>
            </p:cNvCxnSpPr>
            <p:nvPr/>
          </p:nvCxnSpPr>
          <p:spPr>
            <a:xfrm rot="5400000">
              <a:off x="3698154" y="2177040"/>
              <a:ext cx="890436" cy="114659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2" idx="5"/>
              <a:endCxn id="21" idx="1"/>
            </p:cNvCxnSpPr>
            <p:nvPr/>
          </p:nvCxnSpPr>
          <p:spPr>
            <a:xfrm rot="16200000" flipH="1">
              <a:off x="5162633" y="2212759"/>
              <a:ext cx="890436" cy="107516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3"/>
              <a:endCxn id="16" idx="0"/>
            </p:cNvCxnSpPr>
            <p:nvPr/>
          </p:nvCxnSpPr>
          <p:spPr>
            <a:xfrm rot="5400000">
              <a:off x="2421463" y="3562683"/>
              <a:ext cx="909565" cy="68045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5"/>
              <a:endCxn id="17" idx="0"/>
            </p:cNvCxnSpPr>
            <p:nvPr/>
          </p:nvCxnSpPr>
          <p:spPr>
            <a:xfrm rot="16200000" flipH="1">
              <a:off x="3348362" y="3669840"/>
              <a:ext cx="909565" cy="46614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25223" y="2428868"/>
              <a:ext cx="756101" cy="365544"/>
            </a:xfrm>
            <a:prstGeom prst="rect">
              <a:avLst/>
            </a:prstGeom>
            <a:noFill/>
          </p:spPr>
          <p:txBody>
            <a:bodyPr wrap="square" rtlCol="0">
              <a:spAutoFit/>
            </a:bodyPr>
            <a:lstStyle/>
            <a:p>
              <a:r>
                <a:rPr lang="en-US" altLang="zh-CN" sz="1600" b="1"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28" name="TextBox 27"/>
            <p:cNvSpPr txBox="1"/>
            <p:nvPr/>
          </p:nvSpPr>
          <p:spPr>
            <a:xfrm>
              <a:off x="2925025" y="3643314"/>
              <a:ext cx="756101" cy="365544"/>
            </a:xfrm>
            <a:prstGeom prst="rect">
              <a:avLst/>
            </a:prstGeom>
            <a:noFill/>
          </p:spPr>
          <p:txBody>
            <a:bodyPr wrap="square" rtlCol="0">
              <a:spAutoFit/>
            </a:bodyPr>
            <a:lstStyle/>
            <a:p>
              <a:r>
                <a:rPr lang="en-US" altLang="zh-CN" sz="1600" b="1"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29" name="TextBox 28"/>
            <p:cNvSpPr txBox="1"/>
            <p:nvPr/>
          </p:nvSpPr>
          <p:spPr>
            <a:xfrm>
              <a:off x="5977514" y="3714752"/>
              <a:ext cx="756101" cy="365544"/>
            </a:xfrm>
            <a:prstGeom prst="rect">
              <a:avLst/>
            </a:prstGeom>
            <a:noFill/>
          </p:spPr>
          <p:txBody>
            <a:bodyPr wrap="square" rtlCol="0">
              <a:spAutoFit/>
            </a:bodyPr>
            <a:lstStyle/>
            <a:p>
              <a:r>
                <a:rPr lang="en-US" altLang="zh-CN" sz="1600" b="1"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cxnSp>
          <p:nvCxnSpPr>
            <p:cNvPr id="30" name="直接箭头连接符 29"/>
            <p:cNvCxnSpPr>
              <a:stCxn id="21" idx="3"/>
              <a:endCxn id="18" idx="0"/>
            </p:cNvCxnSpPr>
            <p:nvPr/>
          </p:nvCxnSpPr>
          <p:spPr>
            <a:xfrm rot="5400000">
              <a:off x="5386140" y="3598402"/>
              <a:ext cx="909565" cy="60901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5"/>
              <a:endCxn id="19" idx="0"/>
            </p:cNvCxnSpPr>
            <p:nvPr/>
          </p:nvCxnSpPr>
          <p:spPr>
            <a:xfrm rot="16200000" flipH="1">
              <a:off x="6384477" y="3562683"/>
              <a:ext cx="909565" cy="68045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6" idx="3"/>
              <a:endCxn id="7" idx="7"/>
            </p:cNvCxnSpPr>
            <p:nvPr/>
          </p:nvCxnSpPr>
          <p:spPr>
            <a:xfrm flipH="1">
              <a:off x="1739156" y="4662575"/>
              <a:ext cx="620060" cy="951219"/>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5"/>
              <a:endCxn id="9" idx="0"/>
            </p:cNvCxnSpPr>
            <p:nvPr/>
          </p:nvCxnSpPr>
          <p:spPr>
            <a:xfrm>
              <a:off x="2712816" y="4662575"/>
              <a:ext cx="540800" cy="90956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6" idx="4"/>
              <a:endCxn id="8" idx="0"/>
            </p:cNvCxnSpPr>
            <p:nvPr/>
          </p:nvCxnSpPr>
          <p:spPr>
            <a:xfrm flipH="1">
              <a:off x="2366800" y="4714884"/>
              <a:ext cx="169216" cy="857257"/>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93297" y="4954686"/>
              <a:ext cx="756101" cy="365544"/>
            </a:xfrm>
            <a:prstGeom prst="rect">
              <a:avLst/>
            </a:prstGeom>
            <a:noFill/>
          </p:spPr>
          <p:txBody>
            <a:bodyPr wrap="square" rtlCol="0">
              <a:spAutoFit/>
            </a:bodyPr>
            <a:lstStyle/>
            <a:p>
              <a:r>
                <a:rPr lang="en-US" altLang="zh-CN" sz="1600" b="1"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36" name="TextBox 35"/>
            <p:cNvSpPr txBox="1"/>
            <p:nvPr/>
          </p:nvSpPr>
          <p:spPr>
            <a:xfrm>
              <a:off x="7068430" y="4929197"/>
              <a:ext cx="756101" cy="365544"/>
            </a:xfrm>
            <a:prstGeom prst="rect">
              <a:avLst/>
            </a:prstGeom>
            <a:noFill/>
          </p:spPr>
          <p:txBody>
            <a:bodyPr wrap="square" rtlCol="0">
              <a:spAutoFit/>
            </a:bodyPr>
            <a:lstStyle/>
            <a:p>
              <a:r>
                <a:rPr lang="en-US" altLang="zh-CN" sz="1600" b="1"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cxnSp>
          <p:nvCxnSpPr>
            <p:cNvPr id="37" name="直接箭头连接符 36"/>
            <p:cNvCxnSpPr>
              <a:stCxn id="19" idx="3"/>
              <a:endCxn id="10" idx="0"/>
            </p:cNvCxnSpPr>
            <p:nvPr/>
          </p:nvCxnSpPr>
          <p:spPr>
            <a:xfrm flipH="1">
              <a:off x="6510204" y="4662575"/>
              <a:ext cx="492483" cy="90956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9" idx="4"/>
              <a:endCxn id="11" idx="0"/>
            </p:cNvCxnSpPr>
            <p:nvPr/>
          </p:nvCxnSpPr>
          <p:spPr>
            <a:xfrm flipH="1">
              <a:off x="7153146" y="4714884"/>
              <a:ext cx="26341" cy="857257"/>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9" idx="5"/>
              <a:endCxn id="12" idx="0"/>
            </p:cNvCxnSpPr>
            <p:nvPr/>
          </p:nvCxnSpPr>
          <p:spPr>
            <a:xfrm>
              <a:off x="7356287" y="4662575"/>
              <a:ext cx="676285" cy="90956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280645" y="3309937"/>
              <a:ext cx="1386739" cy="36554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KDC</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41" name="TextBox 40"/>
            <p:cNvSpPr txBox="1"/>
            <p:nvPr/>
          </p:nvSpPr>
          <p:spPr>
            <a:xfrm>
              <a:off x="4434726" y="5856569"/>
              <a:ext cx="1386739" cy="36554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cs typeface="Times New Roman" pitchFamily="18" charset="0"/>
                </a:rPr>
                <a:t>用户</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2" name="灯片编号占位符 41"/>
          <p:cNvSpPr>
            <a:spLocks noGrp="1"/>
          </p:cNvSpPr>
          <p:nvPr>
            <p:ph type="sldNum" sz="quarter" idx="10"/>
          </p:nvPr>
        </p:nvSpPr>
        <p:spPr/>
        <p:txBody>
          <a:bodyPr/>
          <a:lstStyle/>
          <a:p>
            <a:pPr>
              <a:defRPr/>
            </a:pPr>
            <a:fld id="{17B7F836-6F9F-42A8-9450-B93EA774C316}" type="slidenum">
              <a:rPr lang="zh-CN" altLang="en-US" smtClean="0"/>
              <a:pPr>
                <a:defRPr/>
              </a:pPr>
              <a:t>139</a:t>
            </a:fld>
            <a:endParaRPr lang="en-US" altLang="zh-CN" dirty="0"/>
          </a:p>
        </p:txBody>
      </p:sp>
      <p:sp>
        <p:nvSpPr>
          <p:cNvPr id="47" name="流程图: 合并 4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647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初始置换</a:t>
            </a:r>
            <a:r>
              <a:rPr lang="en-US" altLang="zh-CN" dirty="0" smtClean="0"/>
              <a:t>IP</a:t>
            </a:r>
            <a:r>
              <a:rPr lang="zh-CN" altLang="en-US" dirty="0" smtClean="0"/>
              <a:t>与逆初始置换</a:t>
            </a:r>
            <a:r>
              <a:rPr lang="en-US" altLang="zh-CN" dirty="0" smtClean="0"/>
              <a:t>IP</a:t>
            </a:r>
            <a:r>
              <a:rPr lang="en-US" altLang="zh-CN" baseline="30000" dirty="0" smtClean="0"/>
              <a:t>-1</a:t>
            </a:r>
            <a:endParaRPr lang="zh-CN" altLang="en-US" baseline="30000" dirty="0"/>
          </a:p>
        </p:txBody>
      </p:sp>
      <p:sp>
        <p:nvSpPr>
          <p:cNvPr id="3" name="内容占位符 2"/>
          <p:cNvSpPr>
            <a:spLocks noGrp="1"/>
          </p:cNvSpPr>
          <p:nvPr>
            <p:ph idx="1"/>
          </p:nvPr>
        </p:nvSpPr>
        <p:spPr>
          <a:xfrm>
            <a:off x="357158" y="1500174"/>
            <a:ext cx="3929090" cy="4857784"/>
          </a:xfrm>
        </p:spPr>
        <p:txBody>
          <a:bodyPr>
            <a:normAutofit fontScale="92500" lnSpcReduction="10000"/>
          </a:bodyPr>
          <a:lstStyle/>
          <a:p>
            <a:r>
              <a:rPr lang="zh-CN" altLang="en-US" dirty="0" smtClean="0"/>
              <a:t>置换表中的每个元素表明了输入位在</a:t>
            </a:r>
            <a:r>
              <a:rPr lang="en-US" altLang="zh-CN" dirty="0" smtClean="0"/>
              <a:t>64</a:t>
            </a:r>
            <a:r>
              <a:rPr lang="zh-CN" altLang="en-US" dirty="0" smtClean="0"/>
              <a:t>位输出中的位置</a:t>
            </a:r>
            <a:endParaRPr lang="en-US" altLang="zh-CN" dirty="0" smtClean="0"/>
          </a:p>
          <a:p>
            <a:pPr lvl="1"/>
            <a:endParaRPr lang="en-US" altLang="zh-CN" dirty="0" smtClean="0"/>
          </a:p>
          <a:p>
            <a:r>
              <a:rPr lang="zh-CN" altLang="en-US" dirty="0" smtClean="0"/>
              <a:t>两表互逆</a:t>
            </a:r>
            <a:endParaRPr lang="en-US" altLang="zh-CN" dirty="0" smtClean="0"/>
          </a:p>
          <a:p>
            <a:pPr lvl="1"/>
            <a:r>
              <a:rPr lang="en-US" altLang="zh-CN" dirty="0" smtClean="0"/>
              <a:t>IP</a:t>
            </a:r>
            <a:r>
              <a:rPr lang="zh-CN" altLang="en-US" dirty="0" smtClean="0"/>
              <a:t>表中第</a:t>
            </a:r>
            <a:r>
              <a:rPr lang="en-US" altLang="zh-CN" dirty="0" smtClean="0"/>
              <a:t>1</a:t>
            </a:r>
            <a:r>
              <a:rPr lang="zh-CN" altLang="en-US" dirty="0" smtClean="0"/>
              <a:t>个是</a:t>
            </a:r>
            <a:r>
              <a:rPr lang="en-US" altLang="zh-CN" dirty="0" smtClean="0"/>
              <a:t>58</a:t>
            </a:r>
            <a:r>
              <a:rPr lang="zh-CN" altLang="en-US" dirty="0" smtClean="0"/>
              <a:t>，表示明文的第</a:t>
            </a:r>
            <a:r>
              <a:rPr lang="en-US" altLang="zh-CN" dirty="0" smtClean="0"/>
              <a:t>58</a:t>
            </a:r>
            <a:r>
              <a:rPr lang="zh-CN" altLang="en-US" dirty="0" smtClean="0"/>
              <a:t>位被置换到第</a:t>
            </a:r>
            <a:r>
              <a:rPr lang="en-US" altLang="zh-CN" dirty="0"/>
              <a:t>1</a:t>
            </a:r>
            <a:r>
              <a:rPr lang="zh-CN" altLang="en-US" dirty="0" smtClean="0"/>
              <a:t>位；</a:t>
            </a:r>
            <a:endParaRPr lang="en-US" altLang="zh-CN" dirty="0" smtClean="0"/>
          </a:p>
          <a:p>
            <a:pPr lvl="1"/>
            <a:r>
              <a:rPr lang="en-US" altLang="zh-CN" dirty="0" smtClean="0"/>
              <a:t>IP</a:t>
            </a:r>
            <a:r>
              <a:rPr lang="en-US" altLang="zh-CN" baseline="30000" dirty="0" smtClean="0"/>
              <a:t>-1</a:t>
            </a:r>
            <a:r>
              <a:rPr lang="zh-CN" altLang="en-US" dirty="0" smtClean="0"/>
              <a:t>表中第</a:t>
            </a:r>
            <a:r>
              <a:rPr lang="en-US" altLang="zh-CN" dirty="0" smtClean="0"/>
              <a:t>58</a:t>
            </a:r>
            <a:r>
              <a:rPr lang="zh-CN" altLang="en-US" dirty="0" smtClean="0"/>
              <a:t>个是</a:t>
            </a:r>
            <a:r>
              <a:rPr lang="en-US" altLang="zh-CN" dirty="0" smtClean="0"/>
              <a:t>1</a:t>
            </a:r>
            <a:r>
              <a:rPr lang="zh-CN" altLang="en-US" dirty="0" smtClean="0"/>
              <a:t>，表示输入的第</a:t>
            </a:r>
            <a:r>
              <a:rPr lang="en-US" altLang="zh-CN" dirty="0" smtClean="0"/>
              <a:t>1</a:t>
            </a:r>
            <a:r>
              <a:rPr lang="zh-CN" altLang="en-US" dirty="0" smtClean="0"/>
              <a:t>位被置换到第</a:t>
            </a:r>
            <a:r>
              <a:rPr lang="en-US" altLang="zh-CN" dirty="0" smtClean="0"/>
              <a:t>58</a:t>
            </a:r>
            <a:r>
              <a:rPr lang="zh-CN" altLang="en-US" dirty="0" smtClean="0"/>
              <a:t>位；</a:t>
            </a:r>
            <a:endParaRPr lang="en-US" altLang="zh-CN" dirty="0" smtClean="0"/>
          </a:p>
          <a:p>
            <a:pPr lvl="1"/>
            <a:endParaRPr lang="en-US" altLang="zh-CN" dirty="0" smtClean="0"/>
          </a:p>
          <a:p>
            <a:r>
              <a:rPr lang="zh-CN" altLang="en-US" dirty="0" smtClean="0"/>
              <a:t>注意：</a:t>
            </a:r>
            <a:r>
              <a:rPr lang="en-US" altLang="zh-CN" dirty="0" smtClean="0"/>
              <a:t>IP</a:t>
            </a:r>
            <a:r>
              <a:rPr lang="en-US" altLang="zh-CN" baseline="30000" dirty="0" smtClean="0"/>
              <a:t>-1</a:t>
            </a:r>
            <a:r>
              <a:rPr lang="zh-CN" altLang="en-US" dirty="0" smtClean="0"/>
              <a:t>表很有规律</a:t>
            </a:r>
            <a:endParaRPr lang="zh-CN" altLang="en-US" dirty="0"/>
          </a:p>
        </p:txBody>
      </p:sp>
      <p:pic>
        <p:nvPicPr>
          <p:cNvPr id="221187" name="Picture 3"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4299999" y="1428736"/>
            <a:ext cx="4629719" cy="4143404"/>
          </a:xfrm>
          <a:prstGeom prst="rect">
            <a:avLst/>
          </a:prstGeom>
          <a:noFill/>
          <a:ln>
            <a:noFill/>
          </a:ln>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82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会话密钥的使用寿命</a:t>
            </a:r>
            <a:endParaRPr lang="zh-CN" altLang="en-US" dirty="0"/>
          </a:p>
        </p:txBody>
      </p:sp>
      <p:sp>
        <p:nvSpPr>
          <p:cNvPr id="3" name="内容占位符 2"/>
          <p:cNvSpPr>
            <a:spLocks noGrp="1"/>
          </p:cNvSpPr>
          <p:nvPr>
            <p:ph idx="1"/>
          </p:nvPr>
        </p:nvSpPr>
        <p:spPr/>
        <p:txBody>
          <a:bodyPr/>
          <a:lstStyle/>
          <a:p>
            <a:r>
              <a:rPr lang="zh-CN" altLang="en-US" dirty="0" smtClean="0"/>
              <a:t>会话密钥更换越频繁就越安全</a:t>
            </a:r>
            <a:endParaRPr lang="en-US" altLang="zh-CN" dirty="0" smtClean="0"/>
          </a:p>
          <a:p>
            <a:pPr lvl="1"/>
            <a:r>
              <a:rPr lang="zh-CN" altLang="en-US" dirty="0" smtClean="0"/>
              <a:t>频繁更换密钥会影响网络性能：通信时间，网路容量</a:t>
            </a:r>
            <a:endParaRPr lang="en-US" altLang="zh-CN" dirty="0" smtClean="0"/>
          </a:p>
          <a:p>
            <a:pPr lvl="1"/>
            <a:endParaRPr lang="zh-CN" altLang="en-US" dirty="0" smtClean="0"/>
          </a:p>
          <a:p>
            <a:r>
              <a:rPr lang="zh-CN" altLang="en-US" dirty="0" smtClean="0"/>
              <a:t>对于面向连接的协议</a:t>
            </a:r>
            <a:endParaRPr lang="en-US" altLang="zh-CN" dirty="0" smtClean="0"/>
          </a:p>
          <a:p>
            <a:pPr lvl="1"/>
            <a:r>
              <a:rPr lang="zh-CN" altLang="en-US" dirty="0" smtClean="0"/>
              <a:t>每次会话使用新的密钥</a:t>
            </a:r>
            <a:endParaRPr lang="en-US" altLang="zh-CN" dirty="0" smtClean="0"/>
          </a:p>
          <a:p>
            <a:pPr lvl="1"/>
            <a:r>
              <a:rPr lang="zh-CN" altLang="en-US" dirty="0" smtClean="0"/>
              <a:t>若会话时间很长，需要周期性的改变会话密钥</a:t>
            </a:r>
            <a:endParaRPr lang="en-US" altLang="zh-CN" dirty="0" smtClean="0"/>
          </a:p>
          <a:p>
            <a:pPr lvl="1"/>
            <a:endParaRPr lang="zh-CN" altLang="en-US" dirty="0" smtClean="0"/>
          </a:p>
          <a:p>
            <a:r>
              <a:rPr lang="zh-CN" altLang="en-US" dirty="0" smtClean="0"/>
              <a:t>对于无连接的协议</a:t>
            </a:r>
            <a:endParaRPr lang="en-US" altLang="zh-CN" dirty="0" smtClean="0"/>
          </a:p>
          <a:p>
            <a:pPr lvl="1"/>
            <a:r>
              <a:rPr lang="zh-CN" altLang="en-US" dirty="0" smtClean="0"/>
              <a:t>每次交互使用新的密钥</a:t>
            </a:r>
            <a:endParaRPr lang="en-US" altLang="zh-CN" dirty="0" smtClean="0"/>
          </a:p>
          <a:p>
            <a:pPr lvl="1"/>
            <a:r>
              <a:rPr lang="zh-CN" altLang="en-US" dirty="0" smtClean="0"/>
              <a:t>或者每隔固定时间更新会话密钥</a:t>
            </a:r>
            <a:endParaRPr lang="en-US" altLang="zh-CN" dirty="0" smtClean="0"/>
          </a:p>
          <a:p>
            <a:pPr lvl="1"/>
            <a:r>
              <a:rPr lang="zh-CN" altLang="en-US" dirty="0" smtClean="0"/>
              <a:t>或者对于一定数量的交互使用一个会话密钥</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140</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104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一个密钥分配方案</a:t>
            </a:r>
            <a:endParaRPr lang="zh-CN" altLang="en-US" dirty="0"/>
          </a:p>
        </p:txBody>
      </p:sp>
      <p:sp>
        <p:nvSpPr>
          <p:cNvPr id="3" name="内容占位符 2"/>
          <p:cNvSpPr>
            <a:spLocks noGrp="1"/>
          </p:cNvSpPr>
          <p:nvPr>
            <p:ph idx="1"/>
          </p:nvPr>
        </p:nvSpPr>
        <p:spPr>
          <a:xfrm>
            <a:off x="457200" y="1124744"/>
            <a:ext cx="8291264" cy="5199856"/>
          </a:xfrm>
        </p:spPr>
        <p:txBody>
          <a:bodyPr>
            <a:normAutofit lnSpcReduction="10000"/>
          </a:bodyPr>
          <a:lstStyle/>
          <a:p>
            <a:r>
              <a:rPr lang="en-US" altLang="zh-CN" dirty="0" smtClean="0"/>
              <a:t>A</a:t>
            </a:r>
            <a:r>
              <a:rPr lang="zh-CN" altLang="en-US" dirty="0" smtClean="0"/>
              <a:t>和</a:t>
            </a:r>
            <a:r>
              <a:rPr lang="en-US" altLang="zh-CN" dirty="0" smtClean="0"/>
              <a:t>B</a:t>
            </a:r>
            <a:r>
              <a:rPr lang="zh-CN" altLang="en-US" dirty="0" smtClean="0"/>
              <a:t>各自拥有与</a:t>
            </a:r>
            <a:r>
              <a:rPr lang="en-US" altLang="zh-CN" dirty="0" smtClean="0"/>
              <a:t>KDC</a:t>
            </a:r>
            <a:r>
              <a:rPr lang="zh-CN" altLang="en-US" dirty="0" smtClean="0"/>
              <a:t>共享的主密钥</a:t>
            </a:r>
            <a:r>
              <a:rPr lang="en-US" altLang="zh-CN" dirty="0" smtClean="0"/>
              <a:t>K</a:t>
            </a:r>
            <a:r>
              <a:rPr lang="en-US" altLang="zh-CN" baseline="-25000" dirty="0" smtClean="0"/>
              <a:t>A</a:t>
            </a:r>
            <a:r>
              <a:rPr lang="zh-CN" altLang="en-US" dirty="0" smtClean="0"/>
              <a:t>和</a:t>
            </a:r>
            <a:r>
              <a:rPr lang="en-US" altLang="zh-CN" dirty="0" smtClean="0"/>
              <a:t>K</a:t>
            </a:r>
            <a:r>
              <a:rPr lang="en-US" altLang="zh-CN" baseline="-25000" dirty="0" smtClean="0"/>
              <a:t>B</a:t>
            </a:r>
            <a:r>
              <a:rPr lang="zh-CN" altLang="en-US" dirty="0" smtClean="0"/>
              <a:t>：</a:t>
            </a:r>
          </a:p>
          <a:p>
            <a:pPr lvl="1"/>
            <a:r>
              <a:rPr lang="en-US" altLang="zh-CN" dirty="0" smtClean="0"/>
              <a:t>A</a:t>
            </a:r>
            <a:r>
              <a:rPr lang="zh-CN" altLang="en-US" dirty="0" smtClean="0"/>
              <a:t>向</a:t>
            </a:r>
            <a:r>
              <a:rPr lang="en-US" altLang="zh-CN" dirty="0" smtClean="0"/>
              <a:t>KDC</a:t>
            </a:r>
            <a:r>
              <a:rPr lang="zh-CN" altLang="en-US" dirty="0" smtClean="0"/>
              <a:t>发出请求，要求得到与</a:t>
            </a:r>
            <a:r>
              <a:rPr lang="en-US" altLang="zh-CN" dirty="0" smtClean="0"/>
              <a:t>B</a:t>
            </a:r>
            <a:r>
              <a:rPr lang="zh-CN" altLang="en-US" dirty="0" smtClean="0"/>
              <a:t>通信的会话密钥</a:t>
            </a:r>
          </a:p>
          <a:p>
            <a:pPr lvl="1"/>
            <a:r>
              <a:rPr lang="en-US" altLang="zh-CN" dirty="0" smtClean="0"/>
              <a:t>KDC</a:t>
            </a:r>
            <a:r>
              <a:rPr lang="zh-CN" altLang="en-US" dirty="0" smtClean="0"/>
              <a:t>用</a:t>
            </a:r>
            <a:r>
              <a:rPr lang="en-US" altLang="zh-CN" dirty="0" smtClean="0"/>
              <a:t>K</a:t>
            </a:r>
            <a:r>
              <a:rPr lang="en-US" altLang="zh-CN" baseline="-25000" dirty="0" smtClean="0"/>
              <a:t>A</a:t>
            </a:r>
            <a:r>
              <a:rPr lang="zh-CN" altLang="en-US" dirty="0" smtClean="0"/>
              <a:t>加密传送给</a:t>
            </a:r>
            <a:r>
              <a:rPr lang="en-US" altLang="zh-CN" dirty="0" smtClean="0"/>
              <a:t>A</a:t>
            </a:r>
            <a:r>
              <a:rPr lang="zh-CN" altLang="en-US" dirty="0" smtClean="0"/>
              <a:t>如下内容：</a:t>
            </a:r>
          </a:p>
          <a:p>
            <a:pPr lvl="2"/>
            <a:r>
              <a:rPr lang="zh-CN" altLang="en-US" dirty="0" smtClean="0"/>
              <a:t>一次性会话密钥</a:t>
            </a:r>
            <a:r>
              <a:rPr lang="en-US" altLang="zh-CN" dirty="0" smtClean="0"/>
              <a:t>K</a:t>
            </a:r>
            <a:r>
              <a:rPr lang="en-US" altLang="zh-CN" baseline="-25000" dirty="0" smtClean="0"/>
              <a:t>S</a:t>
            </a:r>
          </a:p>
          <a:p>
            <a:pPr lvl="2"/>
            <a:r>
              <a:rPr lang="zh-CN" altLang="en-US" dirty="0" smtClean="0"/>
              <a:t>原始请求报文</a:t>
            </a:r>
          </a:p>
          <a:p>
            <a:pPr lvl="2"/>
            <a:r>
              <a:rPr lang="zh-CN" altLang="en-US" dirty="0" smtClean="0"/>
              <a:t>用</a:t>
            </a:r>
            <a:r>
              <a:rPr lang="en-US" altLang="zh-CN" dirty="0" smtClean="0"/>
              <a:t>K</a:t>
            </a:r>
            <a:r>
              <a:rPr lang="en-US" altLang="zh-CN" baseline="-25000" dirty="0" smtClean="0"/>
              <a:t>B</a:t>
            </a:r>
            <a:r>
              <a:rPr lang="zh-CN" altLang="en-US" dirty="0" smtClean="0"/>
              <a:t>加密的要发给</a:t>
            </a:r>
            <a:r>
              <a:rPr lang="en-US" altLang="zh-CN" dirty="0" smtClean="0"/>
              <a:t>B</a:t>
            </a:r>
            <a:r>
              <a:rPr lang="zh-CN" altLang="en-US" dirty="0" smtClean="0"/>
              <a:t>的会话密钥</a:t>
            </a:r>
            <a:r>
              <a:rPr lang="en-US" altLang="zh-CN" dirty="0" smtClean="0"/>
              <a:t>K</a:t>
            </a:r>
            <a:r>
              <a:rPr lang="en-US" altLang="zh-CN" baseline="-25000" dirty="0" smtClean="0"/>
              <a:t>S</a:t>
            </a:r>
            <a:r>
              <a:rPr lang="zh-CN" altLang="en-US" dirty="0" smtClean="0"/>
              <a:t>和</a:t>
            </a:r>
            <a:r>
              <a:rPr lang="en-US" altLang="zh-CN" dirty="0" smtClean="0"/>
              <a:t>A</a:t>
            </a:r>
            <a:r>
              <a:rPr lang="zh-CN" altLang="en-US" dirty="0" smtClean="0"/>
              <a:t>的标识符</a:t>
            </a:r>
            <a:r>
              <a:rPr lang="en-US" altLang="zh-CN" dirty="0" smtClean="0"/>
              <a:t>ID</a:t>
            </a:r>
            <a:r>
              <a:rPr lang="en-US" altLang="zh-CN" baseline="-25000" dirty="0" smtClean="0"/>
              <a:t>A</a:t>
            </a:r>
            <a:endParaRPr lang="en-US" altLang="zh-CN" dirty="0" smtClean="0"/>
          </a:p>
          <a:p>
            <a:pPr lvl="1"/>
            <a:r>
              <a:rPr lang="en-US" altLang="zh-CN" dirty="0" smtClean="0"/>
              <a:t>A</a:t>
            </a:r>
            <a:r>
              <a:rPr lang="zh-CN" altLang="en-US" dirty="0" smtClean="0"/>
              <a:t>得到会话密钥</a:t>
            </a:r>
            <a:r>
              <a:rPr lang="en-US" altLang="zh-CN" dirty="0" smtClean="0"/>
              <a:t>K</a:t>
            </a:r>
            <a:r>
              <a:rPr lang="en-US" altLang="zh-CN" baseline="-25000" dirty="0" smtClean="0"/>
              <a:t>S</a:t>
            </a:r>
            <a:r>
              <a:rPr lang="zh-CN" altLang="en-US" dirty="0" smtClean="0"/>
              <a:t>并将有关信息发给</a:t>
            </a:r>
            <a:r>
              <a:rPr lang="en-US" altLang="zh-CN" dirty="0" smtClean="0"/>
              <a:t>B</a:t>
            </a:r>
          </a:p>
          <a:p>
            <a:pPr lvl="1"/>
            <a:r>
              <a:rPr lang="en-US" altLang="zh-CN" dirty="0" smtClean="0"/>
              <a:t>A</a:t>
            </a:r>
            <a:r>
              <a:rPr lang="zh-CN" altLang="en-US" dirty="0" smtClean="0"/>
              <a:t>和</a:t>
            </a:r>
            <a:r>
              <a:rPr lang="en-US" altLang="zh-CN" dirty="0" smtClean="0"/>
              <a:t>B</a:t>
            </a:r>
            <a:r>
              <a:rPr lang="zh-CN" altLang="en-US" dirty="0" smtClean="0"/>
              <a:t>之间进行认证，并正式秘密通信</a:t>
            </a:r>
          </a:p>
          <a:p>
            <a:pPr lvl="1"/>
            <a:endParaRPr lang="en-AU" altLang="zh-CN" dirty="0" smtClean="0"/>
          </a:p>
          <a:p>
            <a:r>
              <a:rPr lang="zh-CN" altLang="en-US" dirty="0" smtClean="0"/>
              <a:t>存在重放攻击</a:t>
            </a:r>
            <a:endParaRPr lang="en-US" altLang="zh-CN" dirty="0" smtClean="0"/>
          </a:p>
          <a:p>
            <a:pPr lvl="1"/>
            <a:r>
              <a:rPr lang="en-US" altLang="zh-CN" dirty="0" smtClean="0"/>
              <a:t>A</a:t>
            </a:r>
            <a:r>
              <a:rPr lang="zh-CN" altLang="en-US" dirty="0" smtClean="0"/>
              <a:t>再次发出请求时，攻击者假冒</a:t>
            </a:r>
            <a:r>
              <a:rPr lang="en-US" altLang="zh-CN" dirty="0" smtClean="0"/>
              <a:t>KDC</a:t>
            </a:r>
            <a:r>
              <a:rPr lang="zh-CN" altLang="en-US" dirty="0" smtClean="0"/>
              <a:t>返回上一次的结果</a:t>
            </a:r>
            <a:endParaRPr lang="en-AU" altLang="zh-CN" dirty="0" smtClean="0"/>
          </a:p>
          <a:p>
            <a:pPr lvl="1"/>
            <a:r>
              <a:rPr lang="zh-CN" altLang="en-US" dirty="0" smtClean="0"/>
              <a:t>使用</a:t>
            </a:r>
            <a:r>
              <a:rPr lang="en-AU" altLang="zh-CN" dirty="0" smtClean="0"/>
              <a:t>Nonce</a:t>
            </a:r>
            <a:r>
              <a:rPr lang="zh-CN" altLang="en-US" dirty="0" smtClean="0"/>
              <a:t>（临时交互号：</a:t>
            </a:r>
            <a:r>
              <a:rPr lang="zh-CN" altLang="en-AU" dirty="0" smtClean="0"/>
              <a:t>时间戳、计数器或随机数</a:t>
            </a:r>
            <a:r>
              <a:rPr lang="zh-CN" altLang="en-US" dirty="0" smtClean="0"/>
              <a:t>）</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141</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10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修改的密钥分配方案</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500034" y="1428736"/>
            <a:ext cx="8143933" cy="4671802"/>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142</a:t>
            </a:fld>
            <a:endParaRPr lang="en-US" altLang="zh-CN" dirty="0"/>
          </a:p>
        </p:txBody>
      </p:sp>
      <p:sp>
        <p:nvSpPr>
          <p:cNvPr id="5" name="TextBox 4"/>
          <p:cNvSpPr txBox="1"/>
          <p:nvPr/>
        </p:nvSpPr>
        <p:spPr>
          <a:xfrm>
            <a:off x="1998399" y="5901207"/>
            <a:ext cx="6144631" cy="646331"/>
          </a:xfrm>
          <a:prstGeom prst="rect">
            <a:avLst/>
          </a:prstGeom>
          <a:noFill/>
        </p:spPr>
        <p:txBody>
          <a:bodyPr wrap="none" rtlCol="0">
            <a:spAutoFit/>
          </a:bodyPr>
          <a:lstStyle/>
          <a:p>
            <a:r>
              <a:rPr lang="en-US" altLang="zh-CN" dirty="0" smtClean="0">
                <a:solidFill>
                  <a:schemeClr val="tx2"/>
                </a:solidFill>
                <a:latin typeface="微软雅黑" panose="020B0503020204020204" pitchFamily="34" charset="-122"/>
                <a:ea typeface="微软雅黑" panose="020B0503020204020204" pitchFamily="34" charset="-122"/>
              </a:rPr>
              <a:t>A</a:t>
            </a:r>
            <a:r>
              <a:rPr lang="zh-CN" altLang="en-US" dirty="0" smtClean="0">
                <a:solidFill>
                  <a:schemeClr val="tx2"/>
                </a:solidFill>
                <a:latin typeface="微软雅黑" panose="020B0503020204020204" pitchFamily="34" charset="-122"/>
                <a:ea typeface="微软雅黑" panose="020B0503020204020204" pitchFamily="34" charset="-122"/>
              </a:rPr>
              <a:t>没有确认对方是不是</a:t>
            </a:r>
            <a:r>
              <a:rPr lang="en-US" altLang="zh-CN" dirty="0" smtClean="0">
                <a:solidFill>
                  <a:schemeClr val="tx2"/>
                </a:solidFill>
                <a:latin typeface="微软雅黑" panose="020B0503020204020204" pitchFamily="34" charset="-122"/>
                <a:ea typeface="微软雅黑" panose="020B0503020204020204" pitchFamily="34" charset="-122"/>
              </a:rPr>
              <a:t>B</a:t>
            </a:r>
            <a:r>
              <a:rPr lang="zh-CN" altLang="en-US" dirty="0" smtClean="0">
                <a:solidFill>
                  <a:schemeClr val="tx2"/>
                </a:solidFill>
                <a:latin typeface="微软雅黑" panose="020B0503020204020204" pitchFamily="34" charset="-122"/>
                <a:ea typeface="微软雅黑" panose="020B0503020204020204" pitchFamily="34" charset="-122"/>
              </a:rPr>
              <a:t>。第</a:t>
            </a:r>
            <a:r>
              <a:rPr lang="en-US" altLang="zh-CN" dirty="0" smtClean="0">
                <a:solidFill>
                  <a:schemeClr val="tx2"/>
                </a:solidFill>
                <a:latin typeface="微软雅黑" panose="020B0503020204020204" pitchFamily="34" charset="-122"/>
                <a:ea typeface="微软雅黑" panose="020B0503020204020204" pitchFamily="34" charset="-122"/>
              </a:rPr>
              <a:t>3</a:t>
            </a:r>
            <a:r>
              <a:rPr lang="zh-CN" altLang="en-US" dirty="0" smtClean="0">
                <a:solidFill>
                  <a:schemeClr val="tx2"/>
                </a:solidFill>
                <a:latin typeface="微软雅黑" panose="020B0503020204020204" pitchFamily="34" charset="-122"/>
                <a:ea typeface="微软雅黑" panose="020B0503020204020204" pitchFamily="34" charset="-122"/>
              </a:rPr>
              <a:t>步可以改为</a:t>
            </a:r>
            <a:r>
              <a:rPr lang="en-US" altLang="zh-CN" dirty="0" smtClean="0">
                <a:solidFill>
                  <a:schemeClr val="tx2"/>
                </a:solidFill>
                <a:latin typeface="微软雅黑" panose="020B0503020204020204" pitchFamily="34" charset="-122"/>
                <a:ea typeface="微软雅黑" panose="020B0503020204020204" pitchFamily="34" charset="-122"/>
              </a:rPr>
              <a:t>E(K</a:t>
            </a:r>
            <a:r>
              <a:rPr lang="en-US" altLang="zh-CN" baseline="-25000" dirty="0" smtClean="0">
                <a:solidFill>
                  <a:schemeClr val="tx2"/>
                </a:solidFill>
                <a:latin typeface="微软雅黑" panose="020B0503020204020204" pitchFamily="34" charset="-122"/>
                <a:ea typeface="微软雅黑" panose="020B0503020204020204" pitchFamily="34" charset="-122"/>
              </a:rPr>
              <a:t>b</a:t>
            </a:r>
            <a:r>
              <a:rPr lang="en-US" altLang="zh-CN" dirty="0" smtClean="0">
                <a:solidFill>
                  <a:schemeClr val="tx2"/>
                </a:solidFill>
                <a:latin typeface="微软雅黑" panose="020B0503020204020204" pitchFamily="34" charset="-122"/>
                <a:ea typeface="微软雅黑" panose="020B0503020204020204" pitchFamily="34" charset="-122"/>
              </a:rPr>
              <a:t>, K</a:t>
            </a:r>
            <a:r>
              <a:rPr lang="en-US" altLang="zh-CN" baseline="-25000" dirty="0" smtClean="0">
                <a:solidFill>
                  <a:schemeClr val="tx2"/>
                </a:solidFill>
                <a:latin typeface="微软雅黑" panose="020B0503020204020204" pitchFamily="34" charset="-122"/>
                <a:ea typeface="微软雅黑" panose="020B0503020204020204" pitchFamily="34" charset="-122"/>
              </a:rPr>
              <a:t>s</a:t>
            </a:r>
            <a:r>
              <a:rPr lang="en-US" altLang="zh-CN" dirty="0" smtClean="0">
                <a:solidFill>
                  <a:schemeClr val="tx2"/>
                </a:solidFill>
                <a:latin typeface="微软雅黑" panose="020B0503020204020204" pitchFamily="34" charset="-122"/>
                <a:ea typeface="微软雅黑" panose="020B0503020204020204" pitchFamily="34" charset="-122"/>
              </a:rPr>
              <a:t>||ID</a:t>
            </a:r>
            <a:r>
              <a:rPr lang="en-US" altLang="zh-CN" baseline="-25000" dirty="0" smtClean="0">
                <a:solidFill>
                  <a:schemeClr val="tx2"/>
                </a:solidFill>
                <a:latin typeface="微软雅黑" panose="020B0503020204020204" pitchFamily="34" charset="-122"/>
                <a:ea typeface="微软雅黑" panose="020B0503020204020204" pitchFamily="34" charset="-122"/>
              </a:rPr>
              <a:t>A</a:t>
            </a:r>
            <a:r>
              <a:rPr lang="en-US" altLang="zh-CN" dirty="0" smtClean="0">
                <a:solidFill>
                  <a:schemeClr val="tx2"/>
                </a:solidFill>
                <a:latin typeface="微软雅黑" panose="020B0503020204020204" pitchFamily="34" charset="-122"/>
                <a:ea typeface="微软雅黑" panose="020B0503020204020204" pitchFamily="34" charset="-122"/>
              </a:rPr>
              <a:t>||N</a:t>
            </a:r>
            <a:r>
              <a:rPr lang="en-US" altLang="zh-CN" baseline="-25000" dirty="0" smtClean="0">
                <a:solidFill>
                  <a:schemeClr val="tx2"/>
                </a:solidFill>
                <a:latin typeface="微软雅黑" panose="020B0503020204020204" pitchFamily="34" charset="-122"/>
                <a:ea typeface="微软雅黑" panose="020B0503020204020204" pitchFamily="34" charset="-122"/>
              </a:rPr>
              <a:t>3</a:t>
            </a:r>
            <a:r>
              <a:rPr lang="en-US" altLang="zh-CN" dirty="0">
                <a:solidFill>
                  <a:schemeClr val="tx2"/>
                </a:solidFill>
                <a:latin typeface="微软雅黑" panose="020B0503020204020204" pitchFamily="34" charset="-122"/>
                <a:ea typeface="微软雅黑" panose="020B0503020204020204" pitchFamily="34" charset="-122"/>
              </a:rPr>
              <a:t>)</a:t>
            </a:r>
            <a:endParaRPr lang="en-US" altLang="zh-CN" dirty="0" smtClean="0">
              <a:solidFill>
                <a:schemeClr val="tx2"/>
              </a:solidFill>
              <a:latin typeface="微软雅黑" panose="020B0503020204020204" pitchFamily="34" charset="-122"/>
              <a:ea typeface="微软雅黑" panose="020B0503020204020204" pitchFamily="34" charset="-122"/>
            </a:endParaRPr>
          </a:p>
          <a:p>
            <a:r>
              <a:rPr lang="zh-CN" altLang="en-US" dirty="0" smtClean="0">
                <a:solidFill>
                  <a:schemeClr val="tx2"/>
                </a:solidFill>
                <a:latin typeface="微软雅黑" panose="020B0503020204020204" pitchFamily="34" charset="-122"/>
                <a:ea typeface="微软雅黑" panose="020B0503020204020204" pitchFamily="34" charset="-122"/>
              </a:rPr>
              <a:t>第</a:t>
            </a:r>
            <a:r>
              <a:rPr lang="en-US" altLang="zh-CN" dirty="0" smtClean="0">
                <a:solidFill>
                  <a:schemeClr val="tx2"/>
                </a:solidFill>
                <a:latin typeface="微软雅黑" panose="020B0503020204020204" pitchFamily="34" charset="-122"/>
                <a:ea typeface="微软雅黑" panose="020B0503020204020204" pitchFamily="34" charset="-122"/>
              </a:rPr>
              <a:t>4</a:t>
            </a:r>
            <a:r>
              <a:rPr lang="zh-CN" altLang="en-US" dirty="0" smtClean="0">
                <a:solidFill>
                  <a:schemeClr val="tx2"/>
                </a:solidFill>
                <a:latin typeface="微软雅黑" panose="020B0503020204020204" pitchFamily="34" charset="-122"/>
                <a:ea typeface="微软雅黑" panose="020B0503020204020204" pitchFamily="34" charset="-122"/>
              </a:rPr>
              <a:t>步</a:t>
            </a:r>
            <a:r>
              <a:rPr lang="en-US" altLang="zh-CN" dirty="0" smtClean="0">
                <a:solidFill>
                  <a:schemeClr val="tx2"/>
                </a:solidFill>
                <a:latin typeface="微软雅黑" panose="020B0503020204020204" pitchFamily="34" charset="-122"/>
                <a:ea typeface="微软雅黑" panose="020B0503020204020204" pitchFamily="34" charset="-122"/>
              </a:rPr>
              <a:t>B</a:t>
            </a:r>
            <a:r>
              <a:rPr lang="zh-CN" altLang="en-US" dirty="0" smtClean="0">
                <a:solidFill>
                  <a:schemeClr val="tx2"/>
                </a:solidFill>
                <a:latin typeface="微软雅黑" panose="020B0503020204020204" pitchFamily="34" charset="-122"/>
                <a:ea typeface="微软雅黑" panose="020B0503020204020204" pitchFamily="34" charset="-122"/>
              </a:rPr>
              <a:t>返回</a:t>
            </a:r>
            <a:r>
              <a:rPr lang="en-US" altLang="zh-CN" dirty="0" smtClean="0">
                <a:solidFill>
                  <a:schemeClr val="tx2"/>
                </a:solidFill>
                <a:latin typeface="微软雅黑" panose="020B0503020204020204" pitchFamily="34" charset="-122"/>
                <a:ea typeface="微软雅黑" panose="020B0503020204020204" pitchFamily="34" charset="-122"/>
              </a:rPr>
              <a:t>E(K</a:t>
            </a:r>
            <a:r>
              <a:rPr lang="en-US" altLang="zh-CN" baseline="-25000" dirty="0" smtClean="0">
                <a:solidFill>
                  <a:schemeClr val="tx2"/>
                </a:solidFill>
                <a:latin typeface="微软雅黑" panose="020B0503020204020204" pitchFamily="34" charset="-122"/>
                <a:ea typeface="微软雅黑" panose="020B0503020204020204" pitchFamily="34" charset="-122"/>
              </a:rPr>
              <a:t>s</a:t>
            </a:r>
            <a:r>
              <a:rPr lang="en-US" altLang="zh-CN" dirty="0" smtClean="0">
                <a:solidFill>
                  <a:schemeClr val="tx2"/>
                </a:solidFill>
                <a:latin typeface="微软雅黑" panose="020B0503020204020204" pitchFamily="34" charset="-122"/>
                <a:ea typeface="微软雅黑" panose="020B0503020204020204" pitchFamily="34" charset="-122"/>
              </a:rPr>
              <a:t>, N</a:t>
            </a:r>
            <a:r>
              <a:rPr lang="en-US" altLang="zh-CN" baseline="-25000" dirty="0" smtClean="0">
                <a:solidFill>
                  <a:schemeClr val="tx2"/>
                </a:solidFill>
                <a:latin typeface="微软雅黑" panose="020B0503020204020204" pitchFamily="34" charset="-122"/>
                <a:ea typeface="微软雅黑" panose="020B0503020204020204" pitchFamily="34" charset="-122"/>
              </a:rPr>
              <a:t>2</a:t>
            </a:r>
            <a:r>
              <a:rPr lang="en-US" altLang="zh-CN" dirty="0" smtClean="0">
                <a:solidFill>
                  <a:schemeClr val="tx2"/>
                </a:solidFill>
                <a:latin typeface="微软雅黑" panose="020B0503020204020204" pitchFamily="34" charset="-122"/>
                <a:ea typeface="微软雅黑" panose="020B0503020204020204" pitchFamily="34" charset="-122"/>
              </a:rPr>
              <a:t>||N</a:t>
            </a:r>
            <a:r>
              <a:rPr lang="en-US" altLang="zh-CN" baseline="-25000" dirty="0" smtClean="0">
                <a:solidFill>
                  <a:schemeClr val="tx2"/>
                </a:solidFill>
                <a:latin typeface="微软雅黑" panose="020B0503020204020204" pitchFamily="34" charset="-122"/>
                <a:ea typeface="微软雅黑" panose="020B0503020204020204" pitchFamily="34" charset="-122"/>
              </a:rPr>
              <a:t>3</a:t>
            </a:r>
            <a:r>
              <a:rPr lang="en-US" altLang="zh-CN" dirty="0" smtClean="0">
                <a:solidFill>
                  <a:schemeClr val="tx2"/>
                </a:solidFill>
                <a:latin typeface="微软雅黑" panose="020B0503020204020204" pitchFamily="34" charset="-122"/>
                <a:ea typeface="微软雅黑" panose="020B0503020204020204" pitchFamily="34" charset="-122"/>
              </a:rPr>
              <a:t>)</a:t>
            </a:r>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85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一种对用户透明的密钥管理方案</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428596" y="1406788"/>
            <a:ext cx="8215370" cy="4879732"/>
          </a:xfrm>
          <a:prstGeom prst="rect">
            <a:avLst/>
          </a:prstGeom>
          <a:noFill/>
          <a:ln w="9525">
            <a:noFill/>
            <a:miter lim="800000"/>
            <a:headEnd/>
            <a:tailEnd/>
          </a:ln>
          <a:effec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143</a:t>
            </a:fld>
            <a:endParaRPr lang="en-US" altLang="zh-CN" dirty="0"/>
          </a:p>
        </p:txBody>
      </p:sp>
      <p:sp>
        <p:nvSpPr>
          <p:cNvPr id="10" name="流程图: 合并 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593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轮结构</a:t>
            </a:r>
            <a:endParaRPr lang="zh-CN" altLang="en-US" dirty="0"/>
          </a:p>
        </p:txBody>
      </p:sp>
      <p:sp>
        <p:nvSpPr>
          <p:cNvPr id="3" name="内容占位符 2"/>
          <p:cNvSpPr>
            <a:spLocks noGrp="1"/>
          </p:cNvSpPr>
          <p:nvPr>
            <p:ph idx="1"/>
          </p:nvPr>
        </p:nvSpPr>
        <p:spPr>
          <a:xfrm>
            <a:off x="357158" y="1500174"/>
            <a:ext cx="4714908" cy="4857784"/>
          </a:xfrm>
        </p:spPr>
        <p:txBody>
          <a:bodyPr/>
          <a:lstStyle/>
          <a:p>
            <a:r>
              <a:rPr lang="en-US" altLang="zh-CN" dirty="0" smtClean="0"/>
              <a:t>64</a:t>
            </a:r>
            <a:r>
              <a:rPr lang="zh-CN" altLang="en-US" dirty="0" smtClean="0"/>
              <a:t>位数据分为</a:t>
            </a:r>
            <a:r>
              <a:rPr lang="en-US" altLang="zh-CN" dirty="0" smtClean="0"/>
              <a:t>L</a:t>
            </a:r>
            <a:r>
              <a:rPr lang="zh-CN" altLang="en-US" dirty="0" smtClean="0"/>
              <a:t>、</a:t>
            </a:r>
            <a:r>
              <a:rPr lang="en-US" altLang="zh-CN" dirty="0" smtClean="0"/>
              <a:t>R</a:t>
            </a:r>
            <a:r>
              <a:rPr lang="zh-CN" altLang="en-US" dirty="0" smtClean="0"/>
              <a:t>各</a:t>
            </a:r>
            <a:r>
              <a:rPr lang="en-US" altLang="zh-CN" dirty="0" smtClean="0"/>
              <a:t>32</a:t>
            </a:r>
            <a:r>
              <a:rPr lang="zh-CN" altLang="en-US" dirty="0" smtClean="0"/>
              <a:t>位</a:t>
            </a:r>
            <a:endParaRPr lang="en-US" altLang="zh-CN" dirty="0" smtClean="0"/>
          </a:p>
          <a:p>
            <a:r>
              <a:rPr lang="zh-CN" altLang="en-US" dirty="0" smtClean="0"/>
              <a:t>子密钥</a:t>
            </a:r>
            <a:r>
              <a:rPr lang="en-US" altLang="zh-CN" dirty="0" smtClean="0"/>
              <a:t>K</a:t>
            </a:r>
            <a:r>
              <a:rPr lang="zh-CN" altLang="en-US" dirty="0" smtClean="0"/>
              <a:t>为</a:t>
            </a:r>
            <a:r>
              <a:rPr lang="en-US" altLang="zh-CN" dirty="0" smtClean="0"/>
              <a:t>48</a:t>
            </a:r>
            <a:r>
              <a:rPr lang="zh-CN" altLang="en-US" dirty="0" smtClean="0"/>
              <a:t>位</a:t>
            </a:r>
            <a:endParaRPr lang="en-US" altLang="zh-CN" dirty="0" smtClean="0"/>
          </a:p>
          <a:p>
            <a:endParaRPr lang="en-US" altLang="zh-CN" dirty="0" smtClean="0"/>
          </a:p>
          <a:p>
            <a:r>
              <a:rPr lang="zh-CN" altLang="en-US" dirty="0" smtClean="0"/>
              <a:t>轮函数：</a:t>
            </a:r>
            <a:endParaRPr lang="en-US" altLang="zh-CN" dirty="0" smtClean="0"/>
          </a:p>
          <a:p>
            <a:pPr lvl="1"/>
            <a:r>
              <a:rPr lang="zh-CN" altLang="en-US" dirty="0" smtClean="0"/>
              <a:t>将</a:t>
            </a:r>
            <a:r>
              <a:rPr lang="en-US" altLang="zh-CN" dirty="0" smtClean="0"/>
              <a:t>32</a:t>
            </a:r>
            <a:r>
              <a:rPr lang="zh-CN" altLang="en-US" dirty="0" smtClean="0"/>
              <a:t>位</a:t>
            </a:r>
            <a:r>
              <a:rPr lang="en-US" altLang="zh-CN" dirty="0" smtClean="0"/>
              <a:t>R</a:t>
            </a:r>
            <a:r>
              <a:rPr lang="zh-CN" altLang="en-US" dirty="0" smtClean="0"/>
              <a:t>通过</a:t>
            </a:r>
            <a:r>
              <a:rPr lang="en-US" altLang="zh-CN" dirty="0" smtClean="0"/>
              <a:t>E</a:t>
            </a:r>
            <a:r>
              <a:rPr lang="zh-CN" altLang="en-US" dirty="0" smtClean="0"/>
              <a:t>扩展为</a:t>
            </a:r>
            <a:r>
              <a:rPr lang="en-US" altLang="zh-CN" dirty="0" smtClean="0"/>
              <a:t>48</a:t>
            </a:r>
            <a:r>
              <a:rPr lang="zh-CN" altLang="en-US" dirty="0" smtClean="0"/>
              <a:t>位</a:t>
            </a:r>
            <a:endParaRPr lang="en-US" altLang="zh-CN" dirty="0" smtClean="0"/>
          </a:p>
          <a:p>
            <a:pPr lvl="1"/>
            <a:r>
              <a:rPr lang="zh-CN" altLang="en-US" dirty="0" smtClean="0"/>
              <a:t>与密钥</a:t>
            </a:r>
            <a:r>
              <a:rPr lang="en-US" altLang="zh-CN" dirty="0" smtClean="0"/>
              <a:t>K</a:t>
            </a:r>
            <a:r>
              <a:rPr lang="zh-CN" altLang="en-US" dirty="0" smtClean="0"/>
              <a:t>异或</a:t>
            </a:r>
            <a:endParaRPr lang="en-US" altLang="zh-CN" dirty="0" smtClean="0"/>
          </a:p>
          <a:p>
            <a:pPr lvl="1"/>
            <a:r>
              <a:rPr lang="zh-CN" altLang="en-US" dirty="0" smtClean="0"/>
              <a:t>由</a:t>
            </a:r>
            <a:r>
              <a:rPr lang="en-US" altLang="zh-CN" dirty="0" smtClean="0"/>
              <a:t>8</a:t>
            </a:r>
            <a:r>
              <a:rPr lang="zh-CN" altLang="en-US" dirty="0" smtClean="0"/>
              <a:t>个</a:t>
            </a:r>
            <a:r>
              <a:rPr lang="en-US" altLang="zh-CN" dirty="0" smtClean="0"/>
              <a:t>S</a:t>
            </a:r>
            <a:r>
              <a:rPr lang="zh-CN" altLang="en-US" dirty="0" smtClean="0"/>
              <a:t>盒子紧缩为</a:t>
            </a:r>
            <a:r>
              <a:rPr lang="en-US" altLang="zh-CN" dirty="0" smtClean="0"/>
              <a:t>32</a:t>
            </a:r>
            <a:r>
              <a:rPr lang="zh-CN" altLang="en-US" dirty="0" smtClean="0"/>
              <a:t>位</a:t>
            </a:r>
            <a:endParaRPr lang="en-US" altLang="zh-CN" dirty="0" smtClean="0"/>
          </a:p>
          <a:p>
            <a:pPr lvl="1"/>
            <a:r>
              <a:rPr lang="zh-CN" altLang="en-US" dirty="0" smtClean="0"/>
              <a:t>由置换</a:t>
            </a:r>
            <a:r>
              <a:rPr lang="en-US" altLang="zh-CN" dirty="0" smtClean="0"/>
              <a:t>P</a:t>
            </a:r>
            <a:r>
              <a:rPr lang="zh-CN" altLang="en-US" dirty="0" smtClean="0"/>
              <a:t>作用后输出</a:t>
            </a:r>
            <a:endParaRPr lang="en-US" altLang="zh-CN" dirty="0" smtClean="0"/>
          </a:p>
          <a:p>
            <a:endParaRPr lang="zh-CN" altLang="en-US" dirty="0"/>
          </a:p>
        </p:txBody>
      </p:sp>
      <p:grpSp>
        <p:nvGrpSpPr>
          <p:cNvPr id="133" name="组合 132"/>
          <p:cNvGrpSpPr/>
          <p:nvPr/>
        </p:nvGrpSpPr>
        <p:grpSpPr>
          <a:xfrm>
            <a:off x="5357818" y="1428736"/>
            <a:ext cx="3500462" cy="4798488"/>
            <a:chOff x="5000628" y="1285860"/>
            <a:chExt cx="3500462" cy="4798488"/>
          </a:xfrm>
        </p:grpSpPr>
        <p:sp>
          <p:nvSpPr>
            <p:cNvPr id="12" name="矩形 11"/>
            <p:cNvSpPr/>
            <p:nvPr/>
          </p:nvSpPr>
          <p:spPr>
            <a:xfrm>
              <a:off x="5715008" y="2071678"/>
              <a:ext cx="2000264" cy="28575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手动操作 6"/>
            <p:cNvSpPr/>
            <p:nvPr/>
          </p:nvSpPr>
          <p:spPr>
            <a:xfrm>
              <a:off x="5857884" y="3643314"/>
              <a:ext cx="1714512" cy="285752"/>
            </a:xfrm>
            <a:prstGeom prst="flowChartManualOperation">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S</a:t>
              </a:r>
              <a:r>
                <a:rPr lang="zh-CN" altLang="en-US" dirty="0" smtClean="0">
                  <a:solidFill>
                    <a:schemeClr val="tx1"/>
                  </a:solidFill>
                  <a:latin typeface="Times New Roman" pitchFamily="18" charset="0"/>
                  <a:cs typeface="Times New Roman" pitchFamily="18" charset="0"/>
                </a:rPr>
                <a:t>盒置换</a:t>
              </a:r>
              <a:endParaRPr lang="zh-CN" altLang="en-US" dirty="0">
                <a:solidFill>
                  <a:schemeClr val="tx1"/>
                </a:solidFill>
                <a:latin typeface="Times New Roman" pitchFamily="18" charset="0"/>
                <a:cs typeface="Times New Roman" pitchFamily="18" charset="0"/>
              </a:endParaRPr>
            </a:p>
          </p:txBody>
        </p:sp>
        <p:sp>
          <p:nvSpPr>
            <p:cNvPr id="8" name="梯形 7"/>
            <p:cNvSpPr/>
            <p:nvPr/>
          </p:nvSpPr>
          <p:spPr>
            <a:xfrm>
              <a:off x="5857884" y="2214554"/>
              <a:ext cx="1714512" cy="284958"/>
            </a:xfrm>
            <a:prstGeom prst="trapezoid">
              <a:avLst>
                <a:gd name="adj" fmla="val 98332"/>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扩展置换</a:t>
              </a: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9" name="流程图: 或者 8"/>
            <p:cNvSpPr/>
            <p:nvPr/>
          </p:nvSpPr>
          <p:spPr>
            <a:xfrm>
              <a:off x="6572264" y="2928934"/>
              <a:ext cx="285752" cy="285752"/>
            </a:xfrm>
            <a:prstGeom prst="flowChartOr">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072198" y="4357694"/>
              <a:ext cx="1285884" cy="285752"/>
            </a:xfrm>
            <a:prstGeom prst="rect">
              <a:avLst/>
            </a:prstGeom>
            <a:solidFill>
              <a:schemeClr val="accent5">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置换</a:t>
              </a:r>
              <a:r>
                <a:rPr lang="en-US" altLang="zh-CN" dirty="0" smtClean="0">
                  <a:solidFill>
                    <a:schemeClr val="tx1"/>
                  </a:solidFill>
                  <a:latin typeface="Times New Roman" pitchFamily="18" charset="0"/>
                  <a:cs typeface="Times New Roman" pitchFamily="18" charset="0"/>
                </a:rPr>
                <a:t>P</a:t>
              </a:r>
              <a:endParaRPr lang="zh-CN" altLang="en-US" baseline="30000" dirty="0">
                <a:solidFill>
                  <a:schemeClr val="tx1"/>
                </a:solidFill>
                <a:latin typeface="Times New Roman" pitchFamily="18" charset="0"/>
                <a:cs typeface="Times New Roman" pitchFamily="18" charset="0"/>
              </a:endParaRPr>
            </a:p>
          </p:txBody>
        </p:sp>
        <p:cxnSp>
          <p:nvCxnSpPr>
            <p:cNvPr id="61" name="直接箭头连接符 60"/>
            <p:cNvCxnSpPr>
              <a:endCxn id="8" idx="0"/>
            </p:cNvCxnSpPr>
            <p:nvPr/>
          </p:nvCxnSpPr>
          <p:spPr>
            <a:xfrm rot="5400000">
              <a:off x="6429388" y="1928802"/>
              <a:ext cx="57150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8" idx="2"/>
              <a:endCxn id="9" idx="0"/>
            </p:cNvCxnSpPr>
            <p:nvPr/>
          </p:nvCxnSpPr>
          <p:spPr>
            <a:xfrm rot="5400000">
              <a:off x="6500429" y="2714223"/>
              <a:ext cx="42942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9" idx="4"/>
              <a:endCxn id="7" idx="0"/>
            </p:cNvCxnSpPr>
            <p:nvPr/>
          </p:nvCxnSpPr>
          <p:spPr>
            <a:xfrm rot="5400000">
              <a:off x="6500826" y="342900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0" idx="2"/>
              <a:endCxn id="80" idx="0"/>
            </p:cNvCxnSpPr>
            <p:nvPr/>
          </p:nvCxnSpPr>
          <p:spPr>
            <a:xfrm rot="5400000">
              <a:off x="6500826" y="485776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6572264" y="5072074"/>
              <a:ext cx="285752" cy="285752"/>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箭头连接符 82"/>
            <p:cNvCxnSpPr/>
            <p:nvPr/>
          </p:nvCxnSpPr>
          <p:spPr>
            <a:xfrm rot="5400000">
              <a:off x="6537339" y="5535627"/>
              <a:ext cx="35719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形状 84"/>
            <p:cNvCxnSpPr>
              <a:endCxn id="80" idx="2"/>
            </p:cNvCxnSpPr>
            <p:nvPr/>
          </p:nvCxnSpPr>
          <p:spPr>
            <a:xfrm rot="16200000" flipH="1">
              <a:off x="4107653" y="2750339"/>
              <a:ext cx="3571900" cy="1357322"/>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 idx="2"/>
              <a:endCxn id="60" idx="0"/>
            </p:cNvCxnSpPr>
            <p:nvPr/>
          </p:nvCxnSpPr>
          <p:spPr>
            <a:xfrm rot="5400000">
              <a:off x="6500826" y="414338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rot="5400000">
              <a:off x="3536149" y="3607595"/>
              <a:ext cx="3786214" cy="4286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0800000">
              <a:off x="5643570" y="1928803"/>
              <a:ext cx="107157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endCxn id="9" idx="6"/>
            </p:cNvCxnSpPr>
            <p:nvPr/>
          </p:nvCxnSpPr>
          <p:spPr>
            <a:xfrm rot="10800000">
              <a:off x="6858016" y="3071810"/>
              <a:ext cx="12858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8106430" y="2885260"/>
              <a:ext cx="394660"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K</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104" name="TextBox 103"/>
            <p:cNvSpPr txBox="1"/>
            <p:nvPr/>
          </p:nvSpPr>
          <p:spPr>
            <a:xfrm>
              <a:off x="6500826" y="1285860"/>
              <a:ext cx="51007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R</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105" name="TextBox 104"/>
            <p:cNvSpPr txBox="1"/>
            <p:nvPr/>
          </p:nvSpPr>
          <p:spPr>
            <a:xfrm>
              <a:off x="5000628" y="1285860"/>
              <a:ext cx="49725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L</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108" name="TextBox 107"/>
            <p:cNvSpPr txBox="1"/>
            <p:nvPr/>
          </p:nvSpPr>
          <p:spPr>
            <a:xfrm>
              <a:off x="6572264" y="5715016"/>
              <a:ext cx="381836"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R</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109" name="TextBox 108"/>
            <p:cNvSpPr txBox="1"/>
            <p:nvPr/>
          </p:nvSpPr>
          <p:spPr>
            <a:xfrm>
              <a:off x="5072066" y="5715016"/>
              <a:ext cx="36901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L</a:t>
              </a:r>
              <a:r>
                <a:rPr lang="en-US" altLang="zh-CN" baseline="-25000" dirty="0"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cxnSp>
          <p:nvCxnSpPr>
            <p:cNvPr id="116" name="直接连接符 115"/>
            <p:cNvCxnSpPr/>
            <p:nvPr/>
          </p:nvCxnSpPr>
          <p:spPr>
            <a:xfrm rot="5400000">
              <a:off x="5143504" y="178592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6643702" y="5429264"/>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5400000">
              <a:off x="6643702" y="171448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5400000">
              <a:off x="7786710" y="300037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5400000">
              <a:off x="6643702" y="264318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6643702"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5400000">
              <a:off x="6643702" y="407194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rot="5400000">
              <a:off x="6643702" y="4714884"/>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786446" y="2786058"/>
              <a:ext cx="327334"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F</a:t>
              </a:r>
              <a:endParaRPr lang="zh-CN" altLang="en-US" sz="2000" baseline="-25000" dirty="0">
                <a:latin typeface="Times New Roman" pitchFamily="18" charset="0"/>
                <a:cs typeface="Times New Roman" pitchFamily="18" charset="0"/>
              </a:endParaRPr>
            </a:p>
          </p:txBody>
        </p:sp>
        <p:sp>
          <p:nvSpPr>
            <p:cNvPr id="125" name="TextBox 124"/>
            <p:cNvSpPr txBox="1"/>
            <p:nvPr/>
          </p:nvSpPr>
          <p:spPr>
            <a:xfrm>
              <a:off x="6715140" y="157161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6" name="TextBox 125"/>
            <p:cNvSpPr txBox="1"/>
            <p:nvPr/>
          </p:nvSpPr>
          <p:spPr>
            <a:xfrm>
              <a:off x="5214942" y="164305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7" name="TextBox 126"/>
            <p:cNvSpPr txBox="1"/>
            <p:nvPr/>
          </p:nvSpPr>
          <p:spPr>
            <a:xfrm>
              <a:off x="6715140" y="392906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8" name="TextBox 127"/>
            <p:cNvSpPr txBox="1"/>
            <p:nvPr/>
          </p:nvSpPr>
          <p:spPr>
            <a:xfrm>
              <a:off x="6715140" y="459977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9" name="TextBox 128"/>
            <p:cNvSpPr txBox="1"/>
            <p:nvPr/>
          </p:nvSpPr>
          <p:spPr>
            <a:xfrm>
              <a:off x="6715140" y="527424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30" name="TextBox 129"/>
            <p:cNvSpPr txBox="1"/>
            <p:nvPr/>
          </p:nvSpPr>
          <p:spPr>
            <a:xfrm>
              <a:off x="6715140" y="250030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sp>
          <p:nvSpPr>
            <p:cNvPr id="131" name="TextBox 130"/>
            <p:cNvSpPr txBox="1"/>
            <p:nvPr/>
          </p:nvSpPr>
          <p:spPr>
            <a:xfrm>
              <a:off x="6715140" y="321468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sp>
          <p:nvSpPr>
            <p:cNvPr id="132" name="TextBox 131"/>
            <p:cNvSpPr txBox="1"/>
            <p:nvPr/>
          </p:nvSpPr>
          <p:spPr>
            <a:xfrm>
              <a:off x="7715272" y="271462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50" name="流程图: 合并 4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90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扩展置换</a:t>
            </a:r>
            <a:r>
              <a:rPr lang="en-US" altLang="zh-CN" dirty="0" smtClean="0"/>
              <a:t>E</a:t>
            </a:r>
            <a:endParaRPr lang="zh-CN" altLang="en-US" dirty="0"/>
          </a:p>
        </p:txBody>
      </p:sp>
      <p:sp>
        <p:nvSpPr>
          <p:cNvPr id="3" name="内容占位符 2"/>
          <p:cNvSpPr>
            <a:spLocks noGrp="1"/>
          </p:cNvSpPr>
          <p:nvPr>
            <p:ph idx="1"/>
          </p:nvPr>
        </p:nvSpPr>
        <p:spPr>
          <a:xfrm>
            <a:off x="457200" y="1295400"/>
            <a:ext cx="8363272" cy="5029200"/>
          </a:xfrm>
        </p:spPr>
        <p:txBody>
          <a:bodyPr/>
          <a:lstStyle/>
          <a:p>
            <a:r>
              <a:rPr lang="zh-CN" altLang="en-US" dirty="0" smtClean="0"/>
              <a:t>观察扩展置换</a:t>
            </a:r>
            <a:r>
              <a:rPr lang="en-US" altLang="zh-CN" dirty="0" smtClean="0"/>
              <a:t>E</a:t>
            </a:r>
          </a:p>
          <a:p>
            <a:pPr lvl="1"/>
            <a:r>
              <a:rPr lang="zh-CN" altLang="en-US" dirty="0" smtClean="0"/>
              <a:t>将</a:t>
            </a:r>
            <a:r>
              <a:rPr lang="en-US" altLang="zh-CN" dirty="0" smtClean="0"/>
              <a:t>32</a:t>
            </a:r>
            <a:r>
              <a:rPr lang="zh-CN" altLang="en-US" dirty="0" smtClean="0"/>
              <a:t>位输入分为</a:t>
            </a:r>
            <a:r>
              <a:rPr lang="en-US" altLang="zh-CN" dirty="0" smtClean="0"/>
              <a:t>8</a:t>
            </a:r>
            <a:r>
              <a:rPr lang="zh-CN" altLang="en-US" dirty="0" smtClean="0"/>
              <a:t>组，每组</a:t>
            </a:r>
            <a:r>
              <a:rPr lang="en-US" altLang="zh-CN" dirty="0" smtClean="0"/>
              <a:t>4</a:t>
            </a:r>
            <a:r>
              <a:rPr lang="zh-CN" altLang="en-US" dirty="0" smtClean="0"/>
              <a:t>位</a:t>
            </a:r>
            <a:endParaRPr lang="en-US" altLang="zh-CN" dirty="0" smtClean="0"/>
          </a:p>
          <a:p>
            <a:pPr lvl="1"/>
            <a:r>
              <a:rPr lang="zh-CN" altLang="en-US" dirty="0" smtClean="0"/>
              <a:t>从相邻两组的邻近位置各取</a:t>
            </a:r>
            <a:r>
              <a:rPr lang="en-US" altLang="zh-CN" dirty="0" smtClean="0"/>
              <a:t>1</a:t>
            </a:r>
            <a:r>
              <a:rPr lang="zh-CN" altLang="en-US" dirty="0" smtClean="0"/>
              <a:t>位</a:t>
            </a:r>
            <a:endParaRPr lang="en-US" altLang="zh-CN" dirty="0" smtClean="0"/>
          </a:p>
          <a:p>
            <a:pPr lvl="1"/>
            <a:r>
              <a:rPr lang="zh-CN" altLang="en-US" dirty="0" smtClean="0"/>
              <a:t>扩展置换</a:t>
            </a:r>
            <a:r>
              <a:rPr lang="en-US" altLang="zh-CN" dirty="0" smtClean="0"/>
              <a:t>E</a:t>
            </a:r>
          </a:p>
          <a:p>
            <a:pPr lvl="1"/>
            <a:endParaRPr lang="en-US" altLang="zh-CN" dirty="0" smtClean="0"/>
          </a:p>
          <a:p>
            <a:pPr lvl="1"/>
            <a:endParaRPr lang="en-US" altLang="zh-CN" dirty="0" smtClean="0"/>
          </a:p>
          <a:p>
            <a:r>
              <a:rPr lang="zh-CN" altLang="en-US" dirty="0" smtClean="0"/>
              <a:t>扩散作用</a:t>
            </a:r>
            <a:endParaRPr lang="en-US" altLang="zh-CN" dirty="0" smtClean="0"/>
          </a:p>
          <a:p>
            <a:pPr lvl="1"/>
            <a:r>
              <a:rPr lang="zh-CN" altLang="en-US" dirty="0" smtClean="0"/>
              <a:t>某一个比特，几轮操作后其影响会扩散到整个分组</a:t>
            </a:r>
            <a:r>
              <a:rPr lang="en-US" altLang="zh-CN" dirty="0" smtClean="0"/>
              <a:t>64</a:t>
            </a:r>
            <a:r>
              <a:rPr lang="zh-CN" altLang="en-US" dirty="0" smtClean="0"/>
              <a:t>位</a:t>
            </a:r>
            <a:endParaRPr lang="en-US" altLang="zh-CN" dirty="0" smtClean="0"/>
          </a:p>
        </p:txBody>
      </p:sp>
      <p:graphicFrame>
        <p:nvGraphicFramePr>
          <p:cNvPr id="9" name="表格 8"/>
          <p:cNvGraphicFramePr>
            <a:graphicFrameLocks noGrp="1"/>
          </p:cNvGraphicFramePr>
          <p:nvPr/>
        </p:nvGraphicFramePr>
        <p:xfrm>
          <a:off x="428602" y="3643314"/>
          <a:ext cx="8358240" cy="357190"/>
        </p:xfrm>
        <a:graphic>
          <a:graphicData uri="http://schemas.openxmlformats.org/drawingml/2006/table">
            <a:tbl>
              <a:tblPr firstRow="1" bandRow="1">
                <a:tableStyleId>{93296810-A885-4BE3-A3E7-6D5BEEA58F35}</a:tableStyleId>
              </a:tblPr>
              <a:tblGrid>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tblGrid>
              <a:tr h="357190">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r>
            </a:tbl>
          </a:graphicData>
        </a:graphic>
      </p:graphicFrame>
      <p:graphicFrame>
        <p:nvGraphicFramePr>
          <p:cNvPr id="10" name="表格 9"/>
          <p:cNvGraphicFramePr>
            <a:graphicFrameLocks noGrp="1"/>
          </p:cNvGraphicFramePr>
          <p:nvPr/>
        </p:nvGraphicFramePr>
        <p:xfrm>
          <a:off x="428602" y="3643314"/>
          <a:ext cx="8358240" cy="357190"/>
        </p:xfrm>
        <a:graphic>
          <a:graphicData uri="http://schemas.openxmlformats.org/drawingml/2006/table">
            <a:tbl>
              <a:tblPr firstRow="1" bandRow="1">
                <a:tableStyleId>{93296810-A885-4BE3-A3E7-6D5BEEA58F35}</a:tableStyleId>
              </a:tblPr>
              <a:tblGrid>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tblGrid>
              <a:tr h="357190">
                <a:tc>
                  <a:txBody>
                    <a:bodyPr/>
                    <a:lstStyle/>
                    <a:p>
                      <a:pPr algn="ctr"/>
                      <a:r>
                        <a:rPr lang="en-US" altLang="zh-CN" sz="1200" dirty="0" smtClean="0">
                          <a:solidFill>
                            <a:schemeClr val="bg1"/>
                          </a:solidFill>
                          <a:latin typeface="Times New Roman" pitchFamily="18" charset="0"/>
                          <a:cs typeface="Times New Roman" pitchFamily="18" charset="0"/>
                        </a:rPr>
                        <a:t>32</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5</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4</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9</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8</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13</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12</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17</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16</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25</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24</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FF0000"/>
                    </a:solidFill>
                  </a:tcPr>
                </a:tc>
              </a:tr>
            </a:tbl>
          </a:graphicData>
        </a:graphic>
      </p:graphicFrame>
      <p:graphicFrame>
        <p:nvGraphicFramePr>
          <p:cNvPr id="11" name="表格 10"/>
          <p:cNvGraphicFramePr>
            <a:graphicFrameLocks noGrp="1"/>
          </p:cNvGraphicFramePr>
          <p:nvPr/>
        </p:nvGraphicFramePr>
        <p:xfrm>
          <a:off x="428596" y="5429264"/>
          <a:ext cx="8358240" cy="357190"/>
        </p:xfrm>
        <a:graphic>
          <a:graphicData uri="http://schemas.openxmlformats.org/drawingml/2006/table">
            <a:tbl>
              <a:tblPr firstRow="1" bandRow="1">
                <a:tableStyleId>{93296810-A885-4BE3-A3E7-6D5BEEA58F35}</a:tableStyleId>
              </a:tblPr>
              <a:tblGrid>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gridCol w="174130"/>
              </a:tblGrid>
              <a:tr h="357190">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r>
            </a:tbl>
          </a:graphicData>
        </a:graphic>
      </p:graphicFrame>
      <p:cxnSp>
        <p:nvCxnSpPr>
          <p:cNvPr id="13" name="直接连接符 12"/>
          <p:cNvCxnSpPr/>
          <p:nvPr/>
        </p:nvCxnSpPr>
        <p:spPr>
          <a:xfrm>
            <a:off x="2681954" y="5143512"/>
            <a:ext cx="71438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75832" y="6072206"/>
            <a:ext cx="178595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2817914" y="5286388"/>
            <a:ext cx="286546" cy="7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3159569" y="5929330"/>
            <a:ext cx="286546" cy="7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a:t>
            </a:fld>
            <a:endParaRPr lang="en-US" altLang="zh-CN" dirty="0"/>
          </a:p>
        </p:txBody>
      </p:sp>
      <p:pic>
        <p:nvPicPr>
          <p:cNvPr id="22" name="Picture 2" descr="C:\Documents and Settings\Eric Lee\桌面\未标题-1副本.gif"/>
          <p:cNvPicPr>
            <a:picLocks noChangeAspect="1" noChangeArrowheads="1"/>
          </p:cNvPicPr>
          <p:nvPr/>
        </p:nvPicPr>
        <p:blipFill>
          <a:blip r:embed="rId2"/>
          <a:srcRect/>
          <a:stretch>
            <a:fillRect/>
          </a:stretch>
        </p:blipFill>
        <p:spPr bwMode="auto">
          <a:xfrm>
            <a:off x="5476957" y="1340768"/>
            <a:ext cx="3631547" cy="2253309"/>
          </a:xfrm>
          <a:prstGeom prst="rect">
            <a:avLst/>
          </a:prstGeom>
          <a:noFill/>
        </p:spPr>
      </p:pic>
      <p:sp>
        <p:nvSpPr>
          <p:cNvPr id="23" name="流程图: 合并 2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盒子结构</a:t>
            </a:r>
            <a:endParaRPr lang="zh-CN" altLang="en-US" dirty="0"/>
          </a:p>
        </p:txBody>
      </p:sp>
      <p:sp>
        <p:nvSpPr>
          <p:cNvPr id="3" name="内容占位符 2"/>
          <p:cNvSpPr>
            <a:spLocks noGrp="1"/>
          </p:cNvSpPr>
          <p:nvPr>
            <p:ph idx="1"/>
          </p:nvPr>
        </p:nvSpPr>
        <p:spPr/>
        <p:txBody>
          <a:bodyPr/>
          <a:lstStyle/>
          <a:p>
            <a:r>
              <a:rPr lang="en-US" altLang="zh-CN" dirty="0" smtClean="0"/>
              <a:t>S</a:t>
            </a:r>
            <a:r>
              <a:rPr lang="zh-CN" altLang="en-US" dirty="0" smtClean="0"/>
              <a:t>盒子为</a:t>
            </a:r>
            <a:r>
              <a:rPr lang="en-US" altLang="zh-CN" dirty="0" smtClean="0"/>
              <a:t>4</a:t>
            </a:r>
            <a:r>
              <a:rPr lang="zh-CN" altLang="en-US" dirty="0" smtClean="0"/>
              <a:t>行</a:t>
            </a:r>
            <a:r>
              <a:rPr lang="en-US" altLang="zh-CN" dirty="0" smtClean="0"/>
              <a:t>16</a:t>
            </a:r>
            <a:r>
              <a:rPr lang="zh-CN" altLang="en-US" dirty="0" smtClean="0"/>
              <a:t>列的矩阵，每行定义一个可逆置换</a:t>
            </a:r>
            <a:endParaRPr lang="en-US" altLang="zh-CN" dirty="0" smtClean="0"/>
          </a:p>
          <a:p>
            <a:r>
              <a:rPr lang="zh-CN" altLang="en-US" dirty="0" smtClean="0"/>
              <a:t>输入</a:t>
            </a:r>
            <a:r>
              <a:rPr lang="en-US" altLang="zh-CN" dirty="0" smtClean="0"/>
              <a:t>6</a:t>
            </a:r>
            <a:r>
              <a:rPr lang="zh-CN" altLang="en-US" dirty="0" smtClean="0"/>
              <a:t>位，输出</a:t>
            </a:r>
            <a:r>
              <a:rPr lang="en-US" altLang="zh-CN" dirty="0" smtClean="0"/>
              <a:t>4</a:t>
            </a:r>
            <a:r>
              <a:rPr lang="zh-CN" altLang="en-US" dirty="0" smtClean="0"/>
              <a:t>位</a:t>
            </a:r>
            <a:endParaRPr lang="en-US" altLang="zh-CN" dirty="0" smtClean="0"/>
          </a:p>
          <a:p>
            <a:pPr>
              <a:buNone/>
            </a:pPr>
            <a:endParaRPr lang="zh-CN" altLang="en-US" dirty="0"/>
          </a:p>
        </p:txBody>
      </p:sp>
      <p:grpSp>
        <p:nvGrpSpPr>
          <p:cNvPr id="98" name="组合 97"/>
          <p:cNvGrpSpPr/>
          <p:nvPr/>
        </p:nvGrpSpPr>
        <p:grpSpPr>
          <a:xfrm>
            <a:off x="714348" y="2571744"/>
            <a:ext cx="7786742" cy="2786082"/>
            <a:chOff x="714348" y="1500174"/>
            <a:chExt cx="7786742" cy="2786082"/>
          </a:xfrm>
        </p:grpSpPr>
        <p:sp>
          <p:nvSpPr>
            <p:cNvPr id="6" name="圆角矩形 5"/>
            <p:cNvSpPr/>
            <p:nvPr/>
          </p:nvSpPr>
          <p:spPr>
            <a:xfrm>
              <a:off x="714348"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1</a:t>
              </a:r>
              <a:endParaRPr lang="zh-CN" altLang="en-US" sz="2000" baseline="-25000" dirty="0">
                <a:solidFill>
                  <a:schemeClr val="tx1"/>
                </a:solidFill>
                <a:latin typeface="Times New Roman" pitchFamily="18" charset="0"/>
                <a:cs typeface="Times New Roman" pitchFamily="18" charset="0"/>
              </a:endParaRPr>
            </a:p>
          </p:txBody>
        </p:sp>
        <p:sp>
          <p:nvSpPr>
            <p:cNvPr id="7" name="圆角矩形 6"/>
            <p:cNvSpPr/>
            <p:nvPr/>
          </p:nvSpPr>
          <p:spPr>
            <a:xfrm>
              <a:off x="1714480"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2</a:t>
              </a:r>
              <a:endParaRPr lang="zh-CN" altLang="en-US" sz="2000" baseline="-25000" dirty="0">
                <a:solidFill>
                  <a:schemeClr val="tx1"/>
                </a:solidFill>
                <a:latin typeface="Times New Roman" pitchFamily="18" charset="0"/>
                <a:cs typeface="Times New Roman" pitchFamily="18" charset="0"/>
              </a:endParaRPr>
            </a:p>
          </p:txBody>
        </p:sp>
        <p:sp>
          <p:nvSpPr>
            <p:cNvPr id="8" name="圆角矩形 7"/>
            <p:cNvSpPr/>
            <p:nvPr/>
          </p:nvSpPr>
          <p:spPr>
            <a:xfrm>
              <a:off x="2714612"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3</a:t>
              </a:r>
              <a:endParaRPr lang="zh-CN" altLang="en-US" sz="2000" baseline="-25000" dirty="0">
                <a:solidFill>
                  <a:schemeClr val="tx1"/>
                </a:solidFill>
                <a:latin typeface="Times New Roman" pitchFamily="18" charset="0"/>
                <a:cs typeface="Times New Roman" pitchFamily="18" charset="0"/>
              </a:endParaRPr>
            </a:p>
          </p:txBody>
        </p:sp>
        <p:sp>
          <p:nvSpPr>
            <p:cNvPr id="9" name="圆角矩形 8"/>
            <p:cNvSpPr/>
            <p:nvPr/>
          </p:nvSpPr>
          <p:spPr>
            <a:xfrm>
              <a:off x="3714744"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4</a:t>
              </a:r>
              <a:endParaRPr lang="zh-CN" altLang="en-US" sz="2000" baseline="-25000" dirty="0">
                <a:solidFill>
                  <a:schemeClr val="tx1"/>
                </a:solidFill>
                <a:latin typeface="Times New Roman" pitchFamily="18" charset="0"/>
                <a:cs typeface="Times New Roman" pitchFamily="18" charset="0"/>
              </a:endParaRPr>
            </a:p>
          </p:txBody>
        </p:sp>
        <p:sp>
          <p:nvSpPr>
            <p:cNvPr id="10" name="圆角矩形 9"/>
            <p:cNvSpPr/>
            <p:nvPr/>
          </p:nvSpPr>
          <p:spPr>
            <a:xfrm>
              <a:off x="4714876"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5</a:t>
              </a:r>
              <a:endParaRPr lang="zh-CN" altLang="en-US" sz="2000" baseline="-25000" dirty="0">
                <a:solidFill>
                  <a:schemeClr val="tx1"/>
                </a:solidFill>
                <a:latin typeface="Times New Roman" pitchFamily="18" charset="0"/>
                <a:cs typeface="Times New Roman" pitchFamily="18" charset="0"/>
              </a:endParaRPr>
            </a:p>
          </p:txBody>
        </p:sp>
        <p:sp>
          <p:nvSpPr>
            <p:cNvPr id="11" name="圆角矩形 10"/>
            <p:cNvSpPr/>
            <p:nvPr/>
          </p:nvSpPr>
          <p:spPr>
            <a:xfrm>
              <a:off x="5715008"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6</a:t>
              </a:r>
              <a:endParaRPr lang="zh-CN" altLang="en-US" sz="2000" baseline="-25000" dirty="0">
                <a:solidFill>
                  <a:schemeClr val="tx1"/>
                </a:solidFill>
                <a:latin typeface="Times New Roman" pitchFamily="18" charset="0"/>
                <a:cs typeface="Times New Roman" pitchFamily="18" charset="0"/>
              </a:endParaRPr>
            </a:p>
          </p:txBody>
        </p:sp>
        <p:sp>
          <p:nvSpPr>
            <p:cNvPr id="12" name="圆角矩形 11"/>
            <p:cNvSpPr/>
            <p:nvPr/>
          </p:nvSpPr>
          <p:spPr>
            <a:xfrm>
              <a:off x="6715140"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7</a:t>
              </a:r>
              <a:endParaRPr lang="zh-CN" altLang="en-US" sz="2000" baseline="-25000" dirty="0">
                <a:solidFill>
                  <a:schemeClr val="tx1"/>
                </a:solidFill>
                <a:latin typeface="Times New Roman" pitchFamily="18" charset="0"/>
                <a:cs typeface="Times New Roman" pitchFamily="18" charset="0"/>
              </a:endParaRPr>
            </a:p>
          </p:txBody>
        </p:sp>
        <p:sp>
          <p:nvSpPr>
            <p:cNvPr id="13" name="圆角矩形 12"/>
            <p:cNvSpPr/>
            <p:nvPr/>
          </p:nvSpPr>
          <p:spPr>
            <a:xfrm>
              <a:off x="7715272"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8</a:t>
              </a:r>
              <a:endParaRPr lang="zh-CN" altLang="en-US" sz="2000" baseline="-25000" dirty="0">
                <a:solidFill>
                  <a:schemeClr val="tx1"/>
                </a:solidFill>
                <a:latin typeface="Times New Roman" pitchFamily="18" charset="0"/>
                <a:cs typeface="Times New Roman" pitchFamily="18" charset="0"/>
              </a:endParaRPr>
            </a:p>
          </p:txBody>
        </p:sp>
        <p:cxnSp>
          <p:nvCxnSpPr>
            <p:cNvPr id="15" name="直接连接符 14"/>
            <p:cNvCxnSpPr/>
            <p:nvPr/>
          </p:nvCxnSpPr>
          <p:spPr>
            <a:xfrm>
              <a:off x="1118837" y="2071678"/>
              <a:ext cx="7000924" cy="15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4325360" y="1785926"/>
              <a:ext cx="571504" cy="1588"/>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833086"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834011"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1833219"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2833350"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3833482"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4833614"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833746"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6833878"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118836" y="3714752"/>
              <a:ext cx="7000924" cy="15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833085"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7834010"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1833218"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2833349"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3833481"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4833613"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5833745"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6833877"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flipH="1" flipV="1">
              <a:off x="4318574" y="3999710"/>
              <a:ext cx="571504" cy="1588"/>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4484796" y="1643050"/>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984334"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1984466"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2984598"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3984730"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4984862"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5984994"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5400000">
              <a:off x="6985126"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5400000">
              <a:off x="7985258"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1000100"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2000232"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a:off x="3000364"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4000496"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5400000">
              <a:off x="5000628"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5400000">
              <a:off x="6000760"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7000892"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8001024"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a:off x="4484796" y="3857628"/>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643438" y="1500174"/>
              <a:ext cx="41870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80" name="TextBox 79"/>
            <p:cNvSpPr txBox="1"/>
            <p:nvPr/>
          </p:nvSpPr>
          <p:spPr>
            <a:xfrm>
              <a:off x="4643438" y="371475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dirty="0">
                <a:latin typeface="Times New Roman" pitchFamily="18" charset="0"/>
                <a:cs typeface="Times New Roman" pitchFamily="18" charset="0"/>
              </a:endParaRPr>
            </a:p>
          </p:txBody>
        </p:sp>
        <p:sp>
          <p:nvSpPr>
            <p:cNvPr id="81" name="TextBox 80"/>
            <p:cNvSpPr txBox="1"/>
            <p:nvPr/>
          </p:nvSpPr>
          <p:spPr>
            <a:xfrm>
              <a:off x="1128646"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2" name="TextBox 81"/>
            <p:cNvSpPr txBox="1"/>
            <p:nvPr/>
          </p:nvSpPr>
          <p:spPr>
            <a:xfrm>
              <a:off x="2114448"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3" name="TextBox 82"/>
            <p:cNvSpPr txBox="1"/>
            <p:nvPr/>
          </p:nvSpPr>
          <p:spPr>
            <a:xfrm>
              <a:off x="3128910"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4" name="TextBox 83"/>
            <p:cNvSpPr txBox="1"/>
            <p:nvPr/>
          </p:nvSpPr>
          <p:spPr>
            <a:xfrm>
              <a:off x="4129042"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5" name="TextBox 84"/>
            <p:cNvSpPr txBox="1"/>
            <p:nvPr/>
          </p:nvSpPr>
          <p:spPr>
            <a:xfrm>
              <a:off x="5129174"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6" name="TextBox 85"/>
            <p:cNvSpPr txBox="1"/>
            <p:nvPr/>
          </p:nvSpPr>
          <p:spPr>
            <a:xfrm>
              <a:off x="6129306"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7" name="TextBox 86"/>
            <p:cNvSpPr txBox="1"/>
            <p:nvPr/>
          </p:nvSpPr>
          <p:spPr>
            <a:xfrm>
              <a:off x="7129438"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8" name="TextBox 87"/>
            <p:cNvSpPr txBox="1"/>
            <p:nvPr/>
          </p:nvSpPr>
          <p:spPr>
            <a:xfrm>
              <a:off x="8129570"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9" name="TextBox 88"/>
            <p:cNvSpPr txBox="1"/>
            <p:nvPr/>
          </p:nvSpPr>
          <p:spPr>
            <a:xfrm>
              <a:off x="8129570"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0" name="TextBox 89"/>
            <p:cNvSpPr txBox="1"/>
            <p:nvPr/>
          </p:nvSpPr>
          <p:spPr>
            <a:xfrm>
              <a:off x="7129438"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1" name="TextBox 90"/>
            <p:cNvSpPr txBox="1"/>
            <p:nvPr/>
          </p:nvSpPr>
          <p:spPr>
            <a:xfrm>
              <a:off x="6129306"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2" name="TextBox 91"/>
            <p:cNvSpPr txBox="1"/>
            <p:nvPr/>
          </p:nvSpPr>
          <p:spPr>
            <a:xfrm>
              <a:off x="5129174"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3" name="TextBox 92"/>
            <p:cNvSpPr txBox="1"/>
            <p:nvPr/>
          </p:nvSpPr>
          <p:spPr>
            <a:xfrm>
              <a:off x="4129042"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4" name="TextBox 93"/>
            <p:cNvSpPr txBox="1"/>
            <p:nvPr/>
          </p:nvSpPr>
          <p:spPr>
            <a:xfrm>
              <a:off x="3128910"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5" name="TextBox 94"/>
            <p:cNvSpPr txBox="1"/>
            <p:nvPr/>
          </p:nvSpPr>
          <p:spPr>
            <a:xfrm>
              <a:off x="2128778"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6" name="TextBox 95"/>
            <p:cNvSpPr txBox="1"/>
            <p:nvPr/>
          </p:nvSpPr>
          <p:spPr>
            <a:xfrm>
              <a:off x="1128646"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103" name="流程图: 合并 10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786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a:t>
            </a:r>
            <a:endParaRPr lang="zh-CN" altLang="en-US" dirty="0"/>
          </a:p>
        </p:txBody>
      </p:sp>
      <p:sp>
        <p:nvSpPr>
          <p:cNvPr id="3" name="内容占位符 2"/>
          <p:cNvSpPr>
            <a:spLocks noGrp="1"/>
          </p:cNvSpPr>
          <p:nvPr>
            <p:ph idx="1"/>
          </p:nvPr>
        </p:nvSpPr>
        <p:spPr/>
        <p:txBody>
          <a:bodyPr/>
          <a:lstStyle/>
          <a:p>
            <a:r>
              <a:rPr lang="zh-CN" altLang="en-US" dirty="0" smtClean="0"/>
              <a:t>输入</a:t>
            </a:r>
            <a:r>
              <a:rPr lang="en-US" altLang="zh-CN" dirty="0" smtClean="0"/>
              <a:t>6</a:t>
            </a:r>
            <a:r>
              <a:rPr lang="zh-CN" altLang="en-US" dirty="0" smtClean="0"/>
              <a:t>位，输出</a:t>
            </a:r>
            <a:r>
              <a:rPr lang="en-US" altLang="zh-CN" dirty="0" smtClean="0"/>
              <a:t>4</a:t>
            </a:r>
            <a:r>
              <a:rPr lang="zh-CN" altLang="en-US" dirty="0" smtClean="0"/>
              <a:t>位</a:t>
            </a:r>
            <a:endParaRPr lang="en-US" altLang="zh-CN" dirty="0" smtClean="0"/>
          </a:p>
          <a:p>
            <a:pPr lvl="1"/>
            <a:r>
              <a:rPr lang="zh-CN" altLang="en-US" dirty="0" smtClean="0"/>
              <a:t>输入的第</a:t>
            </a:r>
            <a:r>
              <a:rPr lang="en-US" altLang="zh-CN" dirty="0" smtClean="0"/>
              <a:t>1</a:t>
            </a:r>
            <a:r>
              <a:rPr lang="zh-CN" altLang="en-US" dirty="0" smtClean="0"/>
              <a:t>位和第</a:t>
            </a:r>
            <a:r>
              <a:rPr lang="en-US" altLang="zh-CN" dirty="0" smtClean="0"/>
              <a:t>6</a:t>
            </a:r>
            <a:r>
              <a:rPr lang="zh-CN" altLang="en-US" dirty="0" smtClean="0"/>
              <a:t>位组成一个</a:t>
            </a:r>
            <a:r>
              <a:rPr lang="en-US" altLang="zh-CN" dirty="0" smtClean="0"/>
              <a:t>2</a:t>
            </a:r>
            <a:r>
              <a:rPr lang="zh-CN" altLang="en-US" dirty="0" smtClean="0"/>
              <a:t>位二进制数，选择行</a:t>
            </a:r>
            <a:endParaRPr lang="en-US" altLang="zh-CN" dirty="0" smtClean="0"/>
          </a:p>
          <a:p>
            <a:pPr lvl="1"/>
            <a:r>
              <a:rPr lang="zh-CN" altLang="en-US" dirty="0" smtClean="0"/>
              <a:t>输入的第</a:t>
            </a:r>
            <a:r>
              <a:rPr lang="en-US" altLang="zh-CN" dirty="0" smtClean="0"/>
              <a:t>2</a:t>
            </a:r>
            <a:r>
              <a:rPr lang="zh-CN" altLang="en-US" dirty="0" smtClean="0"/>
              <a:t>位至第</a:t>
            </a:r>
            <a:r>
              <a:rPr lang="en-US" altLang="zh-CN" dirty="0" smtClean="0"/>
              <a:t>5</a:t>
            </a:r>
            <a:r>
              <a:rPr lang="zh-CN" altLang="en-US" dirty="0" smtClean="0"/>
              <a:t>位组成一个</a:t>
            </a:r>
            <a:r>
              <a:rPr lang="en-US" altLang="zh-CN" dirty="0" smtClean="0"/>
              <a:t>4</a:t>
            </a:r>
            <a:r>
              <a:rPr lang="zh-CN" altLang="en-US" dirty="0" smtClean="0"/>
              <a:t>位二进制数，选择列</a:t>
            </a:r>
            <a:endParaRPr lang="en-US" altLang="zh-CN" dirty="0" smtClean="0"/>
          </a:p>
          <a:p>
            <a:pPr lvl="1"/>
            <a:r>
              <a:rPr lang="zh-CN" altLang="en-US" dirty="0" smtClean="0"/>
              <a:t>将选中的数字以二进制数输出</a:t>
            </a:r>
            <a:endParaRPr lang="en-US" altLang="zh-CN" dirty="0" smtClean="0"/>
          </a:p>
          <a:p>
            <a:r>
              <a:rPr lang="zh-CN" altLang="en-US" dirty="0" smtClean="0"/>
              <a:t>例：</a:t>
            </a:r>
            <a:r>
              <a:rPr lang="en-US" altLang="zh-CN" dirty="0" smtClean="0"/>
              <a:t>S</a:t>
            </a:r>
            <a:r>
              <a:rPr lang="en-US" altLang="zh-CN" baseline="-25000" dirty="0" smtClean="0"/>
              <a:t>1</a:t>
            </a:r>
            <a:r>
              <a:rPr lang="zh-CN" altLang="en-US" dirty="0" smtClean="0"/>
              <a:t>盒子输入</a:t>
            </a:r>
            <a:r>
              <a:rPr lang="en-US" altLang="zh-CN" dirty="0" smtClean="0"/>
              <a:t>011001</a:t>
            </a:r>
          </a:p>
          <a:p>
            <a:pPr lvl="1"/>
            <a:r>
              <a:rPr lang="zh-CN" altLang="en-US" dirty="0" smtClean="0"/>
              <a:t>选择行</a:t>
            </a:r>
            <a:r>
              <a:rPr lang="en-US" altLang="zh-CN" dirty="0" smtClean="0"/>
              <a:t>1</a:t>
            </a:r>
            <a:r>
              <a:rPr lang="zh-CN" altLang="en-US" dirty="0" smtClean="0"/>
              <a:t>（</a:t>
            </a:r>
            <a:r>
              <a:rPr lang="en-US" altLang="zh-CN" dirty="0" smtClean="0"/>
              <a:t>01</a:t>
            </a:r>
            <a:r>
              <a:rPr lang="zh-CN" altLang="en-US" dirty="0" smtClean="0"/>
              <a:t>）；选择列</a:t>
            </a:r>
            <a:r>
              <a:rPr lang="en-US" altLang="zh-CN" dirty="0" smtClean="0"/>
              <a:t>12</a:t>
            </a:r>
            <a:r>
              <a:rPr lang="zh-CN" altLang="en-US" dirty="0" smtClean="0"/>
              <a:t>（</a:t>
            </a:r>
            <a:r>
              <a:rPr lang="en-US" altLang="zh-CN" dirty="0" smtClean="0"/>
              <a:t>1100</a:t>
            </a:r>
            <a:r>
              <a:rPr lang="zh-CN" altLang="en-US" dirty="0" smtClean="0"/>
              <a:t>）</a:t>
            </a:r>
            <a:endParaRPr lang="en-US" altLang="zh-CN" dirty="0" smtClean="0"/>
          </a:p>
          <a:p>
            <a:pPr lvl="1"/>
            <a:r>
              <a:rPr lang="zh-CN" altLang="en-US" dirty="0" smtClean="0"/>
              <a:t>将选中的</a:t>
            </a:r>
            <a:r>
              <a:rPr lang="en-US" altLang="zh-CN" dirty="0" smtClean="0"/>
              <a:t>9</a:t>
            </a:r>
            <a:r>
              <a:rPr lang="zh-CN" altLang="en-US" dirty="0" smtClean="0"/>
              <a:t>输出</a:t>
            </a:r>
            <a:r>
              <a:rPr lang="en-US" altLang="zh-CN" dirty="0" smtClean="0"/>
              <a:t>1001</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r>
              <a:rPr lang="zh-CN" altLang="en-US" dirty="0" smtClean="0">
                <a:solidFill>
                  <a:srgbClr val="FF0000"/>
                </a:solidFill>
              </a:rPr>
              <a:t>注意：</a:t>
            </a:r>
            <a:r>
              <a:rPr lang="en-US" altLang="zh-CN" dirty="0" smtClean="0">
                <a:solidFill>
                  <a:srgbClr val="FF0000"/>
                </a:solidFill>
              </a:rPr>
              <a:t>S</a:t>
            </a:r>
            <a:r>
              <a:rPr lang="zh-CN" altLang="en-US" dirty="0" smtClean="0">
                <a:solidFill>
                  <a:srgbClr val="FF0000"/>
                </a:solidFill>
              </a:rPr>
              <a:t>盒子的行、列从</a:t>
            </a:r>
            <a:r>
              <a:rPr lang="en-US" altLang="zh-CN" dirty="0" smtClean="0">
                <a:solidFill>
                  <a:srgbClr val="FF0000"/>
                </a:solidFill>
              </a:rPr>
              <a:t>0</a:t>
            </a:r>
            <a:r>
              <a:rPr lang="zh-CN" altLang="en-US" dirty="0" smtClean="0">
                <a:solidFill>
                  <a:srgbClr val="FF0000"/>
                </a:solidFill>
              </a:rPr>
              <a:t>开始计数</a:t>
            </a:r>
            <a:endParaRPr lang="en-US" altLang="zh-CN" dirty="0" smtClean="0">
              <a:solidFill>
                <a:srgbClr val="FF0000"/>
              </a:solidFill>
            </a:endParaRPr>
          </a:p>
        </p:txBody>
      </p:sp>
      <p:pic>
        <p:nvPicPr>
          <p:cNvPr id="216065" name="Picture 1" descr="C:\Documents and Settings\Eric Lee\桌面\未标题-1.gif"/>
          <p:cNvPicPr>
            <a:picLocks noChangeAspect="1" noChangeArrowheads="1"/>
          </p:cNvPicPr>
          <p:nvPr/>
        </p:nvPicPr>
        <p:blipFill>
          <a:blip r:embed="rId2" cstate="print"/>
          <a:srcRect/>
          <a:stretch>
            <a:fillRect/>
          </a:stretch>
        </p:blipFill>
        <p:spPr bwMode="auto">
          <a:xfrm>
            <a:off x="279276" y="4437112"/>
            <a:ext cx="8613204" cy="1281114"/>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18</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673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2"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214281" y="46902"/>
            <a:ext cx="5077799" cy="6311056"/>
          </a:xfrm>
          <a:prstGeom prst="rect">
            <a:avLst/>
          </a:prstGeom>
          <a:noFill/>
        </p:spPr>
      </p:pic>
      <p:pic>
        <p:nvPicPr>
          <p:cNvPr id="301059" name="Picture 3" descr="C:\Documents and Settings\Eric Lee\桌面\未标题-1.gif"/>
          <p:cNvPicPr>
            <a:picLocks noChangeAspect="1" noChangeArrowheads="1"/>
          </p:cNvPicPr>
          <p:nvPr/>
        </p:nvPicPr>
        <p:blipFill>
          <a:blip r:embed="rId4" cstate="print"/>
          <a:srcRect/>
          <a:stretch>
            <a:fillRect/>
          </a:stretch>
        </p:blipFill>
        <p:spPr bwMode="auto">
          <a:xfrm>
            <a:off x="5332863" y="1484784"/>
            <a:ext cx="3703633" cy="1056426"/>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19</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764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本章目录</a:t>
            </a:r>
            <a:endParaRPr lang="zh-CN" altLang="en-US"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a:t>
            </a:fld>
            <a:endParaRPr lang="en-US" altLang="zh-CN" dirty="0"/>
          </a:p>
        </p:txBody>
      </p:sp>
      <p:sp>
        <p:nvSpPr>
          <p:cNvPr id="8" name="流程图: 合并 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extLst>
              <p:ext uri="{D42A27DB-BD31-4B8C-83A1-F6EECF244321}">
                <p14:modId xmlns:p14="http://schemas.microsoft.com/office/powerpoint/2010/main" val="4006095482"/>
              </p:ext>
            </p:extLst>
          </p:nvPr>
        </p:nvGraphicFramePr>
        <p:xfrm>
          <a:off x="323528" y="980728"/>
          <a:ext cx="813690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150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密钥的产生</a:t>
            </a:r>
            <a:endParaRPr lang="zh-CN" altLang="en-US" dirty="0"/>
          </a:p>
        </p:txBody>
      </p:sp>
      <p:sp>
        <p:nvSpPr>
          <p:cNvPr id="3" name="内容占位符 2"/>
          <p:cNvSpPr>
            <a:spLocks noGrp="1"/>
          </p:cNvSpPr>
          <p:nvPr>
            <p:ph idx="1"/>
          </p:nvPr>
        </p:nvSpPr>
        <p:spPr>
          <a:xfrm>
            <a:off x="357158" y="1500174"/>
            <a:ext cx="4500594" cy="4929222"/>
          </a:xfrm>
        </p:spPr>
        <p:txBody>
          <a:bodyPr>
            <a:normAutofit/>
          </a:bodyPr>
          <a:lstStyle/>
          <a:p>
            <a:r>
              <a:rPr lang="zh-CN" altLang="en-US" dirty="0" smtClean="0"/>
              <a:t>输入</a:t>
            </a:r>
            <a:r>
              <a:rPr lang="en-US" altLang="zh-CN" dirty="0" smtClean="0"/>
              <a:t>64</a:t>
            </a:r>
            <a:r>
              <a:rPr lang="zh-CN" altLang="en-US" dirty="0" smtClean="0"/>
              <a:t>位密钥，保留</a:t>
            </a:r>
            <a:r>
              <a:rPr lang="en-US" altLang="zh-CN" dirty="0" smtClean="0"/>
              <a:t>56</a:t>
            </a:r>
            <a:r>
              <a:rPr lang="zh-CN" altLang="en-US" dirty="0" smtClean="0"/>
              <a:t>位</a:t>
            </a:r>
            <a:endParaRPr lang="en-US" altLang="zh-CN" dirty="0" smtClean="0"/>
          </a:p>
          <a:p>
            <a:pPr lvl="1"/>
            <a:r>
              <a:rPr lang="zh-CN" altLang="en-US" dirty="0" smtClean="0"/>
              <a:t>置换选择</a:t>
            </a:r>
            <a:r>
              <a:rPr lang="en-US" altLang="zh-CN" dirty="0" smtClean="0"/>
              <a:t>PC1</a:t>
            </a:r>
            <a:r>
              <a:rPr lang="zh-CN" altLang="en-US" dirty="0" smtClean="0"/>
              <a:t>将</a:t>
            </a:r>
            <a:r>
              <a:rPr lang="en-US" altLang="zh-CN" dirty="0" smtClean="0"/>
              <a:t>64</a:t>
            </a:r>
            <a:r>
              <a:rPr lang="zh-CN" altLang="en-US" dirty="0" smtClean="0"/>
              <a:t>位原始密钥置换输出</a:t>
            </a:r>
            <a:r>
              <a:rPr lang="en-US" altLang="zh-CN" dirty="0" smtClean="0"/>
              <a:t>56</a:t>
            </a:r>
            <a:r>
              <a:rPr lang="zh-CN" altLang="en-US" dirty="0" smtClean="0"/>
              <a:t>位</a:t>
            </a:r>
            <a:endParaRPr lang="en-US" altLang="zh-CN" dirty="0" smtClean="0"/>
          </a:p>
          <a:p>
            <a:endParaRPr lang="en-US" altLang="zh-CN" dirty="0" smtClean="0"/>
          </a:p>
          <a:p>
            <a:pPr lvl="1"/>
            <a:r>
              <a:rPr lang="zh-CN" altLang="en-US" dirty="0" smtClean="0">
                <a:solidFill>
                  <a:srgbClr val="FF0000"/>
                </a:solidFill>
              </a:rPr>
              <a:t>注意：</a:t>
            </a:r>
            <a:r>
              <a:rPr lang="zh-CN" altLang="en-US" dirty="0" smtClean="0"/>
              <a:t>若用大写英文字母作为密钥，常用它们的</a:t>
            </a:r>
            <a:r>
              <a:rPr lang="en-US" altLang="zh-CN" dirty="0" smtClean="0"/>
              <a:t>ASCII</a:t>
            </a:r>
            <a:r>
              <a:rPr lang="zh-CN" altLang="en-US" dirty="0" smtClean="0"/>
              <a:t>码作为二进制密钥。这是危险的，因为它们的</a:t>
            </a:r>
            <a:r>
              <a:rPr lang="en-US" altLang="zh-CN" dirty="0" smtClean="0">
                <a:solidFill>
                  <a:srgbClr val="FF0000"/>
                </a:solidFill>
              </a:rPr>
              <a:t>ASCII</a:t>
            </a:r>
            <a:r>
              <a:rPr lang="zh-CN" altLang="en-US" dirty="0" smtClean="0">
                <a:solidFill>
                  <a:srgbClr val="FF0000"/>
                </a:solidFill>
              </a:rPr>
              <a:t>码最高位均为</a:t>
            </a:r>
            <a:r>
              <a:rPr lang="en-US" altLang="zh-CN" dirty="0" smtClean="0">
                <a:solidFill>
                  <a:srgbClr val="FF0000"/>
                </a:solidFill>
              </a:rPr>
              <a:t>0</a:t>
            </a:r>
            <a:r>
              <a:rPr lang="zh-CN" altLang="en-US" dirty="0" smtClean="0"/>
              <a:t>，而</a:t>
            </a:r>
            <a:r>
              <a:rPr lang="en-US" altLang="zh-CN" dirty="0" smtClean="0"/>
              <a:t>DES</a:t>
            </a:r>
            <a:r>
              <a:rPr lang="zh-CN" altLang="en-US" dirty="0" smtClean="0"/>
              <a:t>舍弃的是最低位！</a:t>
            </a:r>
            <a:endParaRPr lang="en-US" altLang="zh-CN" dirty="0" smtClean="0"/>
          </a:p>
        </p:txBody>
      </p:sp>
      <p:pic>
        <p:nvPicPr>
          <p:cNvPr id="215041"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5004048" y="1268760"/>
            <a:ext cx="3979463" cy="4714908"/>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32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7158" y="1500174"/>
            <a:ext cx="5143536" cy="5214974"/>
          </a:xfrm>
        </p:spPr>
        <p:txBody>
          <a:bodyPr>
            <a:normAutofit/>
          </a:bodyPr>
          <a:lstStyle/>
          <a:p>
            <a:pPr lvl="1"/>
            <a:r>
              <a:rPr lang="en-US" altLang="zh-CN" dirty="0" smtClean="0"/>
              <a:t>56</a:t>
            </a:r>
            <a:r>
              <a:rPr lang="zh-CN" altLang="en-US" dirty="0" smtClean="0"/>
              <a:t>位密钥分为两组，每轮迭代分别循环左移</a:t>
            </a:r>
            <a:r>
              <a:rPr lang="en-US" altLang="zh-CN" dirty="0" smtClean="0"/>
              <a:t>1</a:t>
            </a:r>
            <a:r>
              <a:rPr lang="zh-CN" altLang="en-US" dirty="0" smtClean="0"/>
              <a:t>位或</a:t>
            </a:r>
            <a:r>
              <a:rPr lang="en-US" altLang="zh-CN" dirty="0" smtClean="0"/>
              <a:t>2</a:t>
            </a:r>
            <a:r>
              <a:rPr lang="zh-CN" altLang="en-US" dirty="0" smtClean="0"/>
              <a:t>位，作为下一轮的密钥输入</a:t>
            </a:r>
            <a:endParaRPr lang="en-US" altLang="zh-CN" dirty="0" smtClean="0"/>
          </a:p>
          <a:p>
            <a:pPr lvl="1"/>
            <a:r>
              <a:rPr lang="zh-CN" altLang="en-US" dirty="0" smtClean="0"/>
              <a:t>移位产生的值经置换选择</a:t>
            </a:r>
            <a:r>
              <a:rPr lang="en-US" altLang="zh-CN" dirty="0" smtClean="0"/>
              <a:t>2</a:t>
            </a:r>
            <a:r>
              <a:rPr lang="zh-CN" altLang="en-US" dirty="0" smtClean="0"/>
              <a:t>，输出</a:t>
            </a:r>
            <a:r>
              <a:rPr lang="en-US" altLang="zh-CN" dirty="0" smtClean="0"/>
              <a:t>48</a:t>
            </a:r>
            <a:r>
              <a:rPr lang="zh-CN" altLang="en-US" dirty="0" smtClean="0"/>
              <a:t>位作为轮函数子密钥</a:t>
            </a:r>
          </a:p>
        </p:txBody>
      </p:sp>
      <p:pic>
        <p:nvPicPr>
          <p:cNvPr id="214017"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285720" y="3561052"/>
            <a:ext cx="5892116" cy="2588960"/>
          </a:xfrm>
          <a:prstGeom prst="rect">
            <a:avLst/>
          </a:prstGeom>
          <a:noFill/>
        </p:spPr>
      </p:pic>
      <p:grpSp>
        <p:nvGrpSpPr>
          <p:cNvPr id="94" name="组合 93"/>
          <p:cNvGrpSpPr/>
          <p:nvPr/>
        </p:nvGrpSpPr>
        <p:grpSpPr>
          <a:xfrm>
            <a:off x="6231604" y="1196752"/>
            <a:ext cx="2687808" cy="4512736"/>
            <a:chOff x="6054528" y="1500174"/>
            <a:chExt cx="2687808" cy="4512736"/>
          </a:xfrm>
        </p:grpSpPr>
        <p:sp>
          <p:nvSpPr>
            <p:cNvPr id="11" name="矩形 10"/>
            <p:cNvSpPr/>
            <p:nvPr/>
          </p:nvSpPr>
          <p:spPr>
            <a:xfrm>
              <a:off x="7103861" y="2500307"/>
              <a:ext cx="726449" cy="285751"/>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LS-1</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2" name="流程图: 手动操作 11"/>
            <p:cNvSpPr/>
            <p:nvPr/>
          </p:nvSpPr>
          <p:spPr>
            <a:xfrm>
              <a:off x="7143767" y="3714752"/>
              <a:ext cx="1428760" cy="285752"/>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PC2</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5" name="直接箭头连接符 14"/>
            <p:cNvCxnSpPr/>
            <p:nvPr/>
          </p:nvCxnSpPr>
          <p:spPr>
            <a:xfrm rot="5400000">
              <a:off x="7858149" y="3571877"/>
              <a:ext cx="2857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264306" y="2796318"/>
              <a:ext cx="0" cy="64294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2" idx="2"/>
              <a:endCxn id="20" idx="3"/>
            </p:cNvCxnSpPr>
            <p:nvPr/>
          </p:nvCxnSpPr>
          <p:spPr>
            <a:xfrm rot="5400000">
              <a:off x="7042600" y="3441061"/>
              <a:ext cx="256104" cy="1374991"/>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7" idx="2"/>
              <a:endCxn id="24" idx="0"/>
            </p:cNvCxnSpPr>
            <p:nvPr/>
          </p:nvCxnSpPr>
          <p:spPr>
            <a:xfrm flipH="1">
              <a:off x="8252906" y="1869506"/>
              <a:ext cx="3252" cy="630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54528" y="4071942"/>
              <a:ext cx="428628"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22" name="TextBox 21"/>
            <p:cNvSpPr txBox="1"/>
            <p:nvPr/>
          </p:nvSpPr>
          <p:spPr>
            <a:xfrm>
              <a:off x="7164635" y="1500174"/>
              <a:ext cx="61141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24" name="矩形 23"/>
            <p:cNvSpPr/>
            <p:nvPr/>
          </p:nvSpPr>
          <p:spPr>
            <a:xfrm>
              <a:off x="7889681" y="2500306"/>
              <a:ext cx="726449"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LS-1</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27" name="直接箭头连接符 26"/>
            <p:cNvCxnSpPr>
              <a:stCxn id="22" idx="2"/>
              <a:endCxn id="11" idx="0"/>
            </p:cNvCxnSpPr>
            <p:nvPr/>
          </p:nvCxnSpPr>
          <p:spPr>
            <a:xfrm flipH="1">
              <a:off x="7467086" y="1869506"/>
              <a:ext cx="3254" cy="6308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7572397" y="3571877"/>
              <a:ext cx="2857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472218" y="2796318"/>
              <a:ext cx="0" cy="64807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0800000">
              <a:off x="7000892" y="3429000"/>
              <a:ext cx="71438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0800000">
              <a:off x="8001024" y="3429000"/>
              <a:ext cx="71438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肘形连接符 16"/>
            <p:cNvCxnSpPr>
              <a:endCxn id="90" idx="0"/>
            </p:cNvCxnSpPr>
            <p:nvPr/>
          </p:nvCxnSpPr>
          <p:spPr>
            <a:xfrm rot="16200000" flipH="1">
              <a:off x="6107919" y="4321977"/>
              <a:ext cx="2214576" cy="42862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16"/>
            <p:cNvCxnSpPr>
              <a:endCxn id="91" idx="0"/>
            </p:cNvCxnSpPr>
            <p:nvPr/>
          </p:nvCxnSpPr>
          <p:spPr>
            <a:xfrm rot="5400000">
              <a:off x="7358082" y="4286256"/>
              <a:ext cx="2214578" cy="50006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7391825" y="207167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8174388" y="207167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7391825"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8183913"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6643702" y="419905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358082" y="500063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8143900" y="500063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81743" y="1928802"/>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46" name="TextBox 45"/>
            <p:cNvSpPr txBox="1"/>
            <p:nvPr/>
          </p:nvSpPr>
          <p:spPr>
            <a:xfrm>
              <a:off x="8251795" y="1928802"/>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1" name="TextBox 50"/>
            <p:cNvSpPr txBox="1"/>
            <p:nvPr/>
          </p:nvSpPr>
          <p:spPr>
            <a:xfrm>
              <a:off x="6500826" y="3916924"/>
              <a:ext cx="484299"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48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3" name="TextBox 52"/>
            <p:cNvSpPr txBox="1"/>
            <p:nvPr/>
          </p:nvSpPr>
          <p:spPr>
            <a:xfrm>
              <a:off x="7472218" y="2916792"/>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4" name="TextBox 53"/>
            <p:cNvSpPr txBox="1"/>
            <p:nvPr/>
          </p:nvSpPr>
          <p:spPr>
            <a:xfrm>
              <a:off x="8258036" y="2916792"/>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5" name="TextBox 54"/>
            <p:cNvSpPr txBox="1"/>
            <p:nvPr/>
          </p:nvSpPr>
          <p:spPr>
            <a:xfrm>
              <a:off x="7445286" y="4857760"/>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6" name="TextBox 55"/>
            <p:cNvSpPr txBox="1"/>
            <p:nvPr/>
          </p:nvSpPr>
          <p:spPr>
            <a:xfrm>
              <a:off x="8231104" y="4857760"/>
              <a:ext cx="4843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28</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7" name="TextBox 56"/>
            <p:cNvSpPr txBox="1"/>
            <p:nvPr/>
          </p:nvSpPr>
          <p:spPr>
            <a:xfrm>
              <a:off x="7950453" y="1500174"/>
              <a:ext cx="61141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D</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90" name="TextBox 89"/>
            <p:cNvSpPr txBox="1"/>
            <p:nvPr/>
          </p:nvSpPr>
          <p:spPr>
            <a:xfrm>
              <a:off x="7215206" y="5643578"/>
              <a:ext cx="428628"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91" name="TextBox 90"/>
            <p:cNvSpPr txBox="1"/>
            <p:nvPr/>
          </p:nvSpPr>
          <p:spPr>
            <a:xfrm>
              <a:off x="8001024" y="5643578"/>
              <a:ext cx="428628"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D</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21</a:t>
            </a:fld>
            <a:endParaRPr lang="en-US" altLang="zh-CN" dirty="0"/>
          </a:p>
        </p:txBody>
      </p:sp>
      <p:sp>
        <p:nvSpPr>
          <p:cNvPr id="52" name="流程图: 合并 5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98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解密</a:t>
            </a:r>
            <a:endParaRPr lang="zh-CN" altLang="en-US" dirty="0"/>
          </a:p>
        </p:txBody>
      </p:sp>
      <p:sp>
        <p:nvSpPr>
          <p:cNvPr id="3" name="内容占位符 2"/>
          <p:cNvSpPr>
            <a:spLocks noGrp="1"/>
          </p:cNvSpPr>
          <p:nvPr>
            <p:ph idx="1"/>
          </p:nvPr>
        </p:nvSpPr>
        <p:spPr/>
        <p:txBody>
          <a:bodyPr/>
          <a:lstStyle/>
          <a:p>
            <a:r>
              <a:rPr lang="zh-CN" altLang="en-US" dirty="0" smtClean="0"/>
              <a:t>解密是加密的逆过程</a:t>
            </a:r>
            <a:endParaRPr lang="en-US" altLang="zh-CN" dirty="0" smtClean="0"/>
          </a:p>
          <a:p>
            <a:r>
              <a:rPr lang="zh-CN" altLang="en-US" dirty="0" smtClean="0"/>
              <a:t>对</a:t>
            </a:r>
            <a:r>
              <a:rPr lang="en-US" altLang="zh-CN" dirty="0" err="1" smtClean="0"/>
              <a:t>Feistel</a:t>
            </a:r>
            <a:r>
              <a:rPr lang="zh-CN" altLang="en-US" dirty="0" smtClean="0"/>
              <a:t>框架密码，采用相同算法，但是子密钥使用的次序正好相反：</a:t>
            </a:r>
            <a:endParaRPr lang="en-US" altLang="zh-CN" dirty="0" smtClean="0"/>
          </a:p>
          <a:p>
            <a:pPr lvl="1"/>
            <a:r>
              <a:rPr lang="en-US" altLang="zh-CN" dirty="0" smtClean="0"/>
              <a:t>IP</a:t>
            </a:r>
            <a:r>
              <a:rPr lang="zh-CN" altLang="en-US" dirty="0" smtClean="0"/>
              <a:t>变换抵消加密的最后一步</a:t>
            </a:r>
            <a:r>
              <a:rPr lang="en-US" altLang="zh-CN" dirty="0" smtClean="0"/>
              <a:t>IP</a:t>
            </a:r>
            <a:r>
              <a:rPr lang="en-US" altLang="zh-CN" baseline="30000" dirty="0" smtClean="0"/>
              <a:t>-1</a:t>
            </a:r>
            <a:r>
              <a:rPr lang="zh-CN" altLang="en-US" dirty="0" smtClean="0"/>
              <a:t>；</a:t>
            </a:r>
            <a:endParaRPr lang="en-US" altLang="zh-CN" dirty="0" smtClean="0"/>
          </a:p>
          <a:p>
            <a:pPr lvl="1"/>
            <a:r>
              <a:rPr lang="zh-CN" altLang="en-US" dirty="0" smtClean="0"/>
              <a:t>第一轮使用密钥</a:t>
            </a:r>
            <a:r>
              <a:rPr lang="en-US" altLang="zh-CN" dirty="0" smtClean="0"/>
              <a:t>K</a:t>
            </a:r>
            <a:r>
              <a:rPr lang="en-US" altLang="zh-CN" baseline="-25000" dirty="0" smtClean="0"/>
              <a:t>16</a:t>
            </a:r>
            <a:r>
              <a:rPr lang="zh-CN" altLang="en-US" dirty="0" smtClean="0"/>
              <a:t>；</a:t>
            </a:r>
            <a:endParaRPr lang="en-US" altLang="zh-CN" dirty="0" smtClean="0"/>
          </a:p>
          <a:p>
            <a:pPr lvl="1"/>
            <a:r>
              <a:rPr lang="zh-CN" altLang="en-US" dirty="0" smtClean="0"/>
              <a:t>第二轮使用密钥</a:t>
            </a:r>
            <a:r>
              <a:rPr lang="en-US" altLang="zh-CN" dirty="0" smtClean="0"/>
              <a:t>K</a:t>
            </a:r>
            <a:r>
              <a:rPr lang="en-US" altLang="zh-CN" baseline="-25000" dirty="0" smtClean="0"/>
              <a:t>15</a:t>
            </a:r>
            <a:r>
              <a:rPr lang="zh-CN" altLang="en-US" dirty="0" smtClean="0"/>
              <a:t>；</a:t>
            </a:r>
            <a:endParaRPr lang="en-US" altLang="zh-CN" dirty="0" smtClean="0"/>
          </a:p>
          <a:p>
            <a:pPr lvl="1"/>
            <a:r>
              <a:rPr lang="en-US" altLang="zh-CN" dirty="0" smtClean="0"/>
              <a:t>……</a:t>
            </a:r>
          </a:p>
          <a:p>
            <a:pPr lvl="1"/>
            <a:r>
              <a:rPr lang="zh-CN" altLang="en-US" dirty="0" smtClean="0"/>
              <a:t>第十六轮使用密钥</a:t>
            </a:r>
            <a:r>
              <a:rPr lang="en-US" altLang="zh-CN" dirty="0" smtClean="0"/>
              <a:t>K</a:t>
            </a:r>
            <a:r>
              <a:rPr lang="en-US" altLang="zh-CN" baseline="-25000" dirty="0" smtClean="0"/>
              <a:t>1</a:t>
            </a:r>
            <a:r>
              <a:rPr lang="zh-CN" altLang="en-US" dirty="0" smtClean="0"/>
              <a:t>；</a:t>
            </a:r>
            <a:endParaRPr lang="en-US" altLang="zh-CN" dirty="0" smtClean="0"/>
          </a:p>
          <a:p>
            <a:pPr lvl="1"/>
            <a:r>
              <a:rPr lang="en-US" altLang="zh-CN" dirty="0" smtClean="0"/>
              <a:t>IP</a:t>
            </a:r>
            <a:r>
              <a:rPr lang="en-US" altLang="zh-CN" baseline="30000" dirty="0" smtClean="0"/>
              <a:t>-1</a:t>
            </a:r>
            <a:r>
              <a:rPr lang="zh-CN" altLang="en-US" dirty="0" smtClean="0"/>
              <a:t>变换抵消加密的第一步</a:t>
            </a:r>
            <a:r>
              <a:rPr lang="en-US" altLang="zh-CN" dirty="0" smtClean="0"/>
              <a:t>IP</a:t>
            </a:r>
            <a:r>
              <a:rPr lang="zh-CN" altLang="en-US" dirty="0" smtClean="0"/>
              <a:t>；</a:t>
            </a:r>
            <a:endParaRPr lang="en-US" altLang="zh-CN" dirty="0" smtClean="0"/>
          </a:p>
          <a:p>
            <a:pPr lvl="1"/>
            <a:r>
              <a:rPr lang="zh-CN" altLang="en-US" dirty="0" smtClean="0"/>
              <a:t>获得解密明文。</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07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a:t>
            </a:r>
            <a:r>
              <a:rPr lang="en-US" altLang="zh-CN" dirty="0" smtClean="0"/>
              <a:t>DES</a:t>
            </a:r>
            <a:r>
              <a:rPr lang="zh-CN" altLang="en-US" dirty="0" smtClean="0"/>
              <a:t>的安全性</a:t>
            </a:r>
            <a:endParaRPr lang="zh-CN" altLang="en-US" dirty="0"/>
          </a:p>
        </p:txBody>
      </p:sp>
      <p:sp>
        <p:nvSpPr>
          <p:cNvPr id="3" name="内容占位符 2"/>
          <p:cNvSpPr>
            <a:spLocks noGrp="1"/>
          </p:cNvSpPr>
          <p:nvPr>
            <p:ph idx="1"/>
          </p:nvPr>
        </p:nvSpPr>
        <p:spPr>
          <a:xfrm>
            <a:off x="457200" y="1124744"/>
            <a:ext cx="8363272" cy="5199856"/>
          </a:xfrm>
        </p:spPr>
        <p:txBody>
          <a:bodyPr>
            <a:normAutofit fontScale="92500"/>
          </a:bodyPr>
          <a:lstStyle/>
          <a:p>
            <a:r>
              <a:rPr lang="zh-CN" altLang="en-US" dirty="0" smtClean="0"/>
              <a:t>密钥的长度问题</a:t>
            </a:r>
          </a:p>
          <a:p>
            <a:pPr lvl="1"/>
            <a:r>
              <a:rPr lang="en-US" altLang="zh-CN" dirty="0" smtClean="0"/>
              <a:t>56bits</a:t>
            </a:r>
            <a:r>
              <a:rPr lang="zh-CN" altLang="en-US" dirty="0" smtClean="0"/>
              <a:t>密钥有</a:t>
            </a:r>
            <a:r>
              <a:rPr lang="en-US" altLang="zh-CN" dirty="0" smtClean="0"/>
              <a:t>2</a:t>
            </a:r>
            <a:r>
              <a:rPr lang="en-US" altLang="zh-CN" baseline="30000" dirty="0" smtClean="0"/>
              <a:t>56</a:t>
            </a:r>
            <a:r>
              <a:rPr lang="en-US" altLang="zh-CN" dirty="0" smtClean="0"/>
              <a:t> = 72,057,584,037,927,936 ≈ 7.2</a:t>
            </a:r>
            <a:r>
              <a:rPr lang="zh-CN" altLang="en-US" dirty="0" smtClean="0"/>
              <a:t>亿亿之多</a:t>
            </a:r>
          </a:p>
          <a:p>
            <a:pPr lvl="1"/>
            <a:r>
              <a:rPr lang="zh-CN" altLang="en-US" dirty="0" smtClean="0"/>
              <a:t>蛮力搜索</a:t>
            </a:r>
            <a:r>
              <a:rPr lang="en-US" altLang="zh-CN" dirty="0" smtClean="0"/>
              <a:t>( brute force search )</a:t>
            </a:r>
            <a:r>
              <a:rPr lang="zh-CN" altLang="en-US" dirty="0" smtClean="0"/>
              <a:t> 似乎很困难，</a:t>
            </a:r>
            <a:r>
              <a:rPr lang="en-US" altLang="zh-CN" dirty="0" smtClean="0"/>
              <a:t>20</a:t>
            </a:r>
            <a:r>
              <a:rPr lang="zh-CN" altLang="en-US" dirty="0" smtClean="0"/>
              <a:t>世纪</a:t>
            </a:r>
            <a:r>
              <a:rPr lang="en-US" altLang="zh-CN" dirty="0" smtClean="0"/>
              <a:t>70</a:t>
            </a:r>
            <a:r>
              <a:rPr lang="zh-CN" altLang="en-US" dirty="0" smtClean="0"/>
              <a:t>年代估计要</a:t>
            </a:r>
            <a:r>
              <a:rPr lang="en-US" altLang="zh-CN" dirty="0" smtClean="0"/>
              <a:t>1000</a:t>
            </a:r>
            <a:r>
              <a:rPr lang="zh-CN" altLang="en-US" dirty="0" smtClean="0"/>
              <a:t>－</a:t>
            </a:r>
            <a:r>
              <a:rPr lang="en-US" altLang="zh-CN" dirty="0" smtClean="0"/>
              <a:t>2000</a:t>
            </a:r>
            <a:r>
              <a:rPr lang="zh-CN" altLang="en-US" dirty="0" smtClean="0"/>
              <a:t>年</a:t>
            </a:r>
          </a:p>
          <a:p>
            <a:pPr lvl="1"/>
            <a:r>
              <a:rPr lang="zh-CN" altLang="en-US" dirty="0" smtClean="0"/>
              <a:t>技术进步使蛮力搜索成为可能</a:t>
            </a:r>
          </a:p>
          <a:p>
            <a:pPr lvl="2"/>
            <a:r>
              <a:rPr lang="en-US" altLang="zh-CN" dirty="0" smtClean="0"/>
              <a:t>1997</a:t>
            </a:r>
            <a:r>
              <a:rPr lang="zh-CN" altLang="en-US" dirty="0" smtClean="0"/>
              <a:t>年网络合作破译耗时</a:t>
            </a:r>
            <a:r>
              <a:rPr lang="en-US" altLang="zh-CN" dirty="0" smtClean="0"/>
              <a:t>96</a:t>
            </a:r>
            <a:r>
              <a:rPr lang="zh-CN" altLang="en-US" dirty="0" smtClean="0"/>
              <a:t>天。</a:t>
            </a:r>
          </a:p>
          <a:p>
            <a:pPr lvl="2"/>
            <a:r>
              <a:rPr lang="en-AU" altLang="zh-CN" dirty="0" smtClean="0"/>
              <a:t>1998</a:t>
            </a:r>
            <a:r>
              <a:rPr lang="zh-CN" altLang="en-AU" dirty="0" smtClean="0"/>
              <a:t>年在一台专用机上</a:t>
            </a:r>
            <a:r>
              <a:rPr lang="en-AU" altLang="zh-CN" dirty="0" smtClean="0"/>
              <a:t>(EFF)</a:t>
            </a:r>
            <a:r>
              <a:rPr lang="zh-CN" altLang="en-AU" dirty="0" smtClean="0"/>
              <a:t>只要三天时间即可 </a:t>
            </a:r>
          </a:p>
          <a:p>
            <a:pPr lvl="2"/>
            <a:r>
              <a:rPr lang="en-AU" altLang="zh-CN" dirty="0" smtClean="0"/>
              <a:t>1999</a:t>
            </a:r>
            <a:r>
              <a:rPr lang="zh-CN" altLang="en-AU" dirty="0" smtClean="0"/>
              <a:t>年在超级计算机上只要</a:t>
            </a:r>
            <a:r>
              <a:rPr lang="en-AU" altLang="zh-CN" dirty="0" smtClean="0"/>
              <a:t>22</a:t>
            </a:r>
            <a:r>
              <a:rPr lang="zh-CN" altLang="en-AU" dirty="0" smtClean="0"/>
              <a:t>小时</a:t>
            </a:r>
            <a:r>
              <a:rPr lang="en-AU" altLang="zh-CN" dirty="0" smtClean="0"/>
              <a:t>!</a:t>
            </a:r>
          </a:p>
          <a:p>
            <a:pPr lvl="1"/>
            <a:r>
              <a:rPr lang="zh-CN" altLang="en-US" dirty="0" smtClean="0"/>
              <a:t>蛮力搜索需要明文可判决</a:t>
            </a:r>
            <a:endParaRPr lang="en-AU" altLang="zh-CN" dirty="0" smtClean="0"/>
          </a:p>
          <a:p>
            <a:pPr marL="342900" lvl="1" indent="-342900">
              <a:buFont typeface="Wingdings" pitchFamily="2" charset="2"/>
              <a:buChar char="Ø"/>
            </a:pPr>
            <a:endParaRPr lang="en-US" altLang="zh-CN" sz="2800" dirty="0" smtClean="0"/>
          </a:p>
          <a:p>
            <a:pPr marL="342900" lvl="1" indent="-342900">
              <a:buFont typeface="Wingdings" pitchFamily="2" charset="2"/>
              <a:buChar char="Ø"/>
            </a:pPr>
            <a:r>
              <a:rPr lang="en-US" altLang="zh-CN" sz="2800" dirty="0" smtClean="0"/>
              <a:t>S-box</a:t>
            </a:r>
            <a:r>
              <a:rPr lang="zh-CN" altLang="en-US" sz="2800" dirty="0" smtClean="0"/>
              <a:t>问题</a:t>
            </a:r>
            <a:endParaRPr lang="en-US" altLang="zh-CN" sz="2800" dirty="0" smtClean="0"/>
          </a:p>
          <a:p>
            <a:pPr marL="742950" lvl="2" indent="-342900">
              <a:buFont typeface="Wingdings" pitchFamily="2" charset="2"/>
              <a:buChar char="Ø"/>
            </a:pPr>
            <a:r>
              <a:rPr lang="zh-CN" altLang="en-US" sz="2200" dirty="0" smtClean="0"/>
              <a:t>其设计标准没有公开</a:t>
            </a:r>
            <a:endParaRPr lang="en-US" altLang="zh-CN" sz="2200" dirty="0" smtClean="0"/>
          </a:p>
          <a:p>
            <a:pPr marL="742950" lvl="2" indent="-342900">
              <a:buFont typeface="Wingdings" pitchFamily="2" charset="2"/>
              <a:buChar char="Ø"/>
            </a:pPr>
            <a:r>
              <a:rPr lang="zh-CN" altLang="en-US" sz="2200" dirty="0" smtClean="0"/>
              <a:t>迄今没有发现</a:t>
            </a:r>
            <a:r>
              <a:rPr lang="en-US" altLang="zh-CN" sz="2200" dirty="0" smtClean="0"/>
              <a:t>S</a:t>
            </a:r>
            <a:r>
              <a:rPr lang="zh-CN" altLang="en-US" sz="2200" dirty="0" smtClean="0"/>
              <a:t>盒存在致命弱点</a:t>
            </a: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002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nSpc>
                <a:spcPct val="120000"/>
              </a:lnSpc>
            </a:pPr>
            <a:r>
              <a:rPr lang="zh-CN" altLang="en-US" dirty="0" smtClean="0"/>
              <a:t>至少有</a:t>
            </a:r>
            <a:r>
              <a:rPr lang="en-US" altLang="zh-CN" dirty="0" smtClean="0"/>
              <a:t>4</a:t>
            </a:r>
            <a:r>
              <a:rPr lang="zh-CN" altLang="en-US" dirty="0" smtClean="0"/>
              <a:t>个“弱密钥”：</a:t>
            </a:r>
            <a:r>
              <a:rPr lang="en-US" altLang="zh-CN" dirty="0" smtClean="0"/>
              <a:t>E(</a:t>
            </a:r>
            <a:r>
              <a:rPr lang="en-US" altLang="zh-CN" dirty="0" err="1" smtClean="0"/>
              <a:t>k,E</a:t>
            </a:r>
            <a:r>
              <a:rPr lang="en-US" altLang="zh-CN" dirty="0" smtClean="0"/>
              <a:t>(</a:t>
            </a:r>
            <a:r>
              <a:rPr lang="en-US" altLang="zh-CN" dirty="0" err="1" smtClean="0"/>
              <a:t>k,m</a:t>
            </a:r>
            <a:r>
              <a:rPr lang="en-US" altLang="zh-CN" dirty="0" smtClean="0"/>
              <a:t>))=m</a:t>
            </a:r>
          </a:p>
          <a:p>
            <a:pPr lvl="1">
              <a:lnSpc>
                <a:spcPct val="120000"/>
              </a:lnSpc>
              <a:buNone/>
            </a:pPr>
            <a:r>
              <a:rPr lang="en-US" altLang="zh-CN" sz="2000" dirty="0" smtClean="0">
                <a:latin typeface="Consolas" panose="020B0609020204030204" pitchFamily="49" charset="0"/>
              </a:rPr>
              <a:t>	0101010101010101, 1F1F1F1F0E0E0E0E</a:t>
            </a:r>
          </a:p>
          <a:p>
            <a:pPr lvl="1">
              <a:lnSpc>
                <a:spcPct val="120000"/>
              </a:lnSpc>
              <a:buNone/>
            </a:pPr>
            <a:r>
              <a:rPr lang="en-US" altLang="zh-CN" sz="2000" dirty="0" smtClean="0">
                <a:latin typeface="Consolas" panose="020B0609020204030204" pitchFamily="49" charset="0"/>
              </a:rPr>
              <a:t>	E0E0E0E0F1F1F1F1, FEFEFEFEFEFEFEFE</a:t>
            </a:r>
          </a:p>
          <a:p>
            <a:pPr>
              <a:lnSpc>
                <a:spcPct val="120000"/>
              </a:lnSpc>
            </a:pPr>
            <a:r>
              <a:rPr lang="zh-CN" altLang="en-US" dirty="0" smtClean="0"/>
              <a:t>至少有</a:t>
            </a:r>
            <a:r>
              <a:rPr lang="en-US" altLang="zh-CN" dirty="0" smtClean="0"/>
              <a:t>6</a:t>
            </a:r>
            <a:r>
              <a:rPr lang="zh-CN" altLang="en-US" dirty="0" smtClean="0"/>
              <a:t>对“半弱密钥”：</a:t>
            </a:r>
            <a:r>
              <a:rPr lang="en-US" altLang="zh-CN" dirty="0" smtClean="0"/>
              <a:t>E(</a:t>
            </a:r>
            <a:r>
              <a:rPr lang="en-US" altLang="zh-CN" dirty="0" err="1" smtClean="0"/>
              <a:t>k,E</a:t>
            </a:r>
            <a:r>
              <a:rPr lang="en-US" altLang="zh-CN" dirty="0" smtClean="0"/>
              <a:t>(</a:t>
            </a:r>
            <a:r>
              <a:rPr lang="en-US" altLang="zh-CN" dirty="0" err="1" smtClean="0"/>
              <a:t>k',m</a:t>
            </a:r>
            <a:r>
              <a:rPr lang="en-US" altLang="zh-CN" dirty="0" smtClean="0"/>
              <a:t>))=m</a:t>
            </a:r>
          </a:p>
          <a:p>
            <a:pPr lvl="1">
              <a:lnSpc>
                <a:spcPct val="120000"/>
              </a:lnSpc>
              <a:buNone/>
            </a:pPr>
            <a:r>
              <a:rPr lang="en-US" altLang="zh-CN" sz="2000" dirty="0" smtClean="0">
                <a:latin typeface="Consolas" panose="020B0609020204030204" pitchFamily="49" charset="0"/>
              </a:rPr>
              <a:t>	01FE01FE01FE01FE </a:t>
            </a:r>
            <a:r>
              <a:rPr lang="en-US" altLang="zh-CN" sz="2000" dirty="0" smtClean="0">
                <a:latin typeface="Consolas" panose="020B0609020204030204" pitchFamily="49" charset="0"/>
                <a:cs typeface="Times New Roman"/>
              </a:rPr>
              <a:t>↔ FE01FE01FE01FE01</a:t>
            </a:r>
          </a:p>
          <a:p>
            <a:pPr lvl="1">
              <a:lnSpc>
                <a:spcPct val="120000"/>
              </a:lnSpc>
              <a:buNone/>
            </a:pPr>
            <a:r>
              <a:rPr lang="en-US" altLang="zh-CN" sz="2000" dirty="0" smtClean="0">
                <a:latin typeface="Consolas" panose="020B0609020204030204" pitchFamily="49" charset="0"/>
                <a:cs typeface="Times New Roman"/>
              </a:rPr>
              <a:t>	1FE01FE00EF10EF1 ↔ E01FE01FF10EF10E</a:t>
            </a:r>
          </a:p>
          <a:p>
            <a:pPr lvl="1">
              <a:lnSpc>
                <a:spcPct val="120000"/>
              </a:lnSpc>
              <a:buNone/>
            </a:pPr>
            <a:r>
              <a:rPr lang="en-US" altLang="zh-CN" sz="2000" dirty="0" smtClean="0">
                <a:latin typeface="Consolas" panose="020B0609020204030204" pitchFamily="49" charset="0"/>
                <a:cs typeface="Times New Roman"/>
              </a:rPr>
              <a:t>	01E001E001F101F1 ↔ E001E001F101F101</a:t>
            </a:r>
          </a:p>
          <a:p>
            <a:pPr lvl="1">
              <a:lnSpc>
                <a:spcPct val="120000"/>
              </a:lnSpc>
              <a:buNone/>
            </a:pPr>
            <a:r>
              <a:rPr lang="en-US" altLang="zh-CN" sz="2000" dirty="0" smtClean="0">
                <a:latin typeface="Consolas" panose="020B0609020204030204" pitchFamily="49" charset="0"/>
                <a:cs typeface="Times New Roman"/>
              </a:rPr>
              <a:t>	1FFE1FFE0EFE0EFE ↔ FE1FFE1FFE0EFE0E</a:t>
            </a:r>
          </a:p>
          <a:p>
            <a:pPr lvl="1">
              <a:lnSpc>
                <a:spcPct val="120000"/>
              </a:lnSpc>
              <a:buNone/>
            </a:pPr>
            <a:r>
              <a:rPr lang="en-US" altLang="zh-CN" sz="2000" dirty="0" smtClean="0">
                <a:latin typeface="Consolas" panose="020B0609020204030204" pitchFamily="49" charset="0"/>
                <a:cs typeface="Times New Roman"/>
              </a:rPr>
              <a:t>	011F011F010E010E ↔ 1F011F010E010E01</a:t>
            </a:r>
          </a:p>
          <a:p>
            <a:pPr lvl="1">
              <a:lnSpc>
                <a:spcPct val="120000"/>
              </a:lnSpc>
              <a:buNone/>
            </a:pPr>
            <a:r>
              <a:rPr lang="en-US" altLang="zh-CN" sz="2000" dirty="0" smtClean="0">
                <a:latin typeface="Consolas" panose="020B0609020204030204" pitchFamily="49" charset="0"/>
                <a:cs typeface="Times New Roman"/>
              </a:rPr>
              <a:t>	E0FEE0FEF1FEF1FE ↔ FEE0FEE0FEF1FEF1</a:t>
            </a:r>
          </a:p>
          <a:p>
            <a:pPr>
              <a:lnSpc>
                <a:spcPct val="120000"/>
              </a:lnSpc>
            </a:pPr>
            <a:r>
              <a:rPr lang="zh-CN" altLang="en-US" dirty="0" smtClean="0"/>
              <a:t>这里每字节的最低位用作奇偶校验位</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00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雪崩效应 </a:t>
            </a:r>
            <a:r>
              <a:rPr lang="en-US" altLang="zh-CN" dirty="0" smtClean="0"/>
              <a:t>Avalanche Effect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solidFill>
                  <a:srgbClr val="FF0000"/>
                </a:solidFill>
              </a:rPr>
              <a:t>雪崩效应</a:t>
            </a:r>
            <a:r>
              <a:rPr lang="zh-CN" altLang="en-US" dirty="0" smtClean="0"/>
              <a:t>：</a:t>
            </a:r>
            <a:endParaRPr lang="en-US" altLang="zh-CN" dirty="0" smtClean="0"/>
          </a:p>
          <a:p>
            <a:pPr lvl="1"/>
            <a:r>
              <a:rPr lang="zh-CN" altLang="en-US" dirty="0" smtClean="0"/>
              <a:t>明文或密钥的一比特的变化，引起密文许多比特的改变</a:t>
            </a:r>
            <a:endParaRPr lang="en-US" altLang="zh-CN" dirty="0" smtClean="0"/>
          </a:p>
          <a:p>
            <a:pPr lvl="1"/>
            <a:r>
              <a:rPr lang="zh-CN" altLang="en-US" dirty="0" smtClean="0"/>
              <a:t>加密算法的关键性能之一</a:t>
            </a:r>
            <a:endParaRPr lang="en-US" altLang="zh-CN" dirty="0" smtClean="0"/>
          </a:p>
          <a:p>
            <a:pPr lvl="1"/>
            <a:r>
              <a:rPr lang="zh-CN" altLang="en-US" dirty="0" smtClean="0"/>
              <a:t>希望明文或密钥的</a:t>
            </a:r>
            <a:r>
              <a:rPr lang="en-US" altLang="zh-CN" dirty="0" smtClean="0"/>
              <a:t>1</a:t>
            </a:r>
            <a:r>
              <a:rPr lang="zh-CN" altLang="en-US" dirty="0" smtClean="0"/>
              <a:t>比特变化，会使半数密文比特发生变化；否则，可能存在方法减小待搜索的明文和密钥空间</a:t>
            </a:r>
            <a:endParaRPr lang="en-US" altLang="zh-CN" dirty="0" smtClean="0"/>
          </a:p>
          <a:p>
            <a:pPr lvl="1"/>
            <a:endParaRPr lang="en-US" altLang="zh-CN" dirty="0" smtClean="0"/>
          </a:p>
          <a:p>
            <a:r>
              <a:rPr lang="en-US" altLang="zh-CN" dirty="0" smtClean="0"/>
              <a:t>DES</a:t>
            </a:r>
            <a:r>
              <a:rPr lang="zh-CN" altLang="en-US" dirty="0" smtClean="0"/>
              <a:t>密码有良好的雪崩效应</a:t>
            </a:r>
            <a:endParaRPr lang="en-US" altLang="zh-CN" dirty="0" smtClean="0"/>
          </a:p>
          <a:p>
            <a:pPr lvl="1"/>
            <a:r>
              <a:rPr lang="zh-CN" altLang="en-US" dirty="0" smtClean="0"/>
              <a:t>如果用同样密钥加密只差一比特的两个明文：</a:t>
            </a:r>
          </a:p>
          <a:p>
            <a:pPr lvl="1">
              <a:buNone/>
            </a:pPr>
            <a:r>
              <a:rPr lang="zh-CN" altLang="en-US" dirty="0" smtClean="0">
                <a:latin typeface="Consolas" panose="020B0609020204030204" pitchFamily="49" charset="0"/>
              </a:rPr>
              <a:t>       </a:t>
            </a:r>
            <a:r>
              <a:rPr lang="en-US" altLang="zh-CN" dirty="0" smtClean="0">
                <a:latin typeface="Consolas" panose="020B0609020204030204" pitchFamily="49" charset="0"/>
              </a:rPr>
              <a:t>0000000000000000......00000000</a:t>
            </a:r>
          </a:p>
          <a:p>
            <a:pPr lvl="1">
              <a:buNone/>
            </a:pPr>
            <a:r>
              <a:rPr lang="en-US" altLang="zh-CN" dirty="0" smtClean="0">
                <a:latin typeface="Consolas" panose="020B0609020204030204" pitchFamily="49" charset="0"/>
              </a:rPr>
              <a:t>       1000000000000000......00000000</a:t>
            </a:r>
          </a:p>
          <a:p>
            <a:pPr lvl="2"/>
            <a:r>
              <a:rPr lang="en-US" altLang="zh-CN" dirty="0" smtClean="0"/>
              <a:t>2</a:t>
            </a:r>
            <a:r>
              <a:rPr lang="zh-CN" altLang="en-US" dirty="0" smtClean="0"/>
              <a:t>轮迭代后密文有</a:t>
            </a:r>
            <a:r>
              <a:rPr lang="en-US" altLang="zh-CN" dirty="0" smtClean="0"/>
              <a:t>21</a:t>
            </a:r>
            <a:r>
              <a:rPr lang="zh-CN" altLang="en-US" dirty="0" smtClean="0"/>
              <a:t>个比特不同，</a:t>
            </a:r>
            <a:r>
              <a:rPr lang="en-US" altLang="zh-CN" dirty="0" smtClean="0"/>
              <a:t>16</a:t>
            </a:r>
            <a:r>
              <a:rPr lang="zh-CN" altLang="en-US" dirty="0" smtClean="0"/>
              <a:t>轮迭代后有</a:t>
            </a:r>
            <a:r>
              <a:rPr lang="en-US" altLang="zh-CN" dirty="0" smtClean="0"/>
              <a:t>34</a:t>
            </a:r>
            <a:r>
              <a:rPr lang="zh-CN" altLang="en-US" dirty="0" smtClean="0"/>
              <a:t>个比特不同</a:t>
            </a:r>
          </a:p>
          <a:p>
            <a:pPr lvl="1"/>
            <a:r>
              <a:rPr lang="zh-CN" altLang="en-US" dirty="0" smtClean="0"/>
              <a:t>如果用只差一比特的两个密钥加密同样明文：</a:t>
            </a:r>
            <a:endParaRPr lang="en-US" altLang="zh-CN" dirty="0" smtClean="0"/>
          </a:p>
          <a:p>
            <a:pPr lvl="2"/>
            <a:r>
              <a:rPr lang="en-US" altLang="zh-CN" dirty="0" smtClean="0"/>
              <a:t>2</a:t>
            </a:r>
            <a:r>
              <a:rPr lang="zh-CN" altLang="en-US" dirty="0" smtClean="0"/>
              <a:t>轮迭代后密文有</a:t>
            </a:r>
            <a:r>
              <a:rPr lang="en-US" altLang="zh-CN" dirty="0" smtClean="0"/>
              <a:t>14</a:t>
            </a:r>
            <a:r>
              <a:rPr lang="zh-CN" altLang="en-US" dirty="0" smtClean="0"/>
              <a:t>个比特不同，</a:t>
            </a:r>
            <a:r>
              <a:rPr lang="en-US" altLang="zh-CN" dirty="0" smtClean="0"/>
              <a:t>16</a:t>
            </a:r>
            <a:r>
              <a:rPr lang="zh-CN" altLang="en-US" dirty="0" smtClean="0"/>
              <a:t>轮迭代后有</a:t>
            </a:r>
            <a:r>
              <a:rPr lang="en-US" altLang="zh-CN" dirty="0" smtClean="0"/>
              <a:t>35</a:t>
            </a:r>
            <a:r>
              <a:rPr lang="zh-CN" altLang="en-US" dirty="0" smtClean="0"/>
              <a:t>个比特不同</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2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26</a:t>
            </a:fld>
            <a:endParaRPr lang="zh-CN" altLang="en-US"/>
          </a:p>
        </p:txBody>
      </p:sp>
      <p:pic>
        <p:nvPicPr>
          <p:cNvPr id="210945" name="Picture 1" descr="C:\Documents and Settings\Eric Lee\桌面\未标题-1.gif"/>
          <p:cNvPicPr>
            <a:picLocks noChangeAspect="1" noChangeArrowheads="1"/>
          </p:cNvPicPr>
          <p:nvPr/>
        </p:nvPicPr>
        <p:blipFill>
          <a:blip r:embed="rId2" cstate="print"/>
          <a:srcRect/>
          <a:stretch>
            <a:fillRect/>
          </a:stretch>
        </p:blipFill>
        <p:spPr bwMode="auto">
          <a:xfrm>
            <a:off x="1979712" y="548680"/>
            <a:ext cx="5723131" cy="5857916"/>
          </a:xfrm>
          <a:prstGeom prst="rect">
            <a:avLst/>
          </a:prstGeom>
          <a:noFill/>
          <a:ln>
            <a:noFill/>
          </a:ln>
        </p:spPr>
      </p:pic>
      <p:sp>
        <p:nvSpPr>
          <p:cNvPr id="9" name="流程图: 合并 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258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dirty="0" smtClean="0"/>
              <a:t>计时攻击</a:t>
            </a:r>
          </a:p>
          <a:p>
            <a:pPr lvl="1"/>
            <a:r>
              <a:rPr lang="zh-CN" altLang="en-US" dirty="0" smtClean="0"/>
              <a:t>依据加密或解密算法对于不同输入所花的时间上的细微差别，进行分析</a:t>
            </a:r>
            <a:endParaRPr lang="en-US" altLang="zh-CN" dirty="0" smtClean="0"/>
          </a:p>
          <a:p>
            <a:pPr lvl="1"/>
            <a:r>
              <a:rPr lang="zh-CN" altLang="en-US" dirty="0" smtClean="0"/>
              <a:t>多用于公开密钥算法</a:t>
            </a:r>
          </a:p>
          <a:p>
            <a:pPr lvl="1"/>
            <a:r>
              <a:rPr lang="en-US" altLang="zh-CN" dirty="0" smtClean="0"/>
              <a:t>DES</a:t>
            </a:r>
            <a:r>
              <a:rPr lang="zh-CN" altLang="en-US" dirty="0" smtClean="0"/>
              <a:t>能够很好地抵抗计时攻击</a:t>
            </a:r>
            <a:endParaRPr lang="en-US" altLang="zh-CN" dirty="0" smtClean="0"/>
          </a:p>
          <a:p>
            <a:pPr lvl="1"/>
            <a:endParaRPr lang="zh-CN" altLang="en-US" dirty="0" smtClean="0"/>
          </a:p>
          <a:p>
            <a:r>
              <a:rPr lang="zh-CN" altLang="en-US" dirty="0" smtClean="0"/>
              <a:t>能量攻击</a:t>
            </a:r>
            <a:endParaRPr lang="en-US" altLang="zh-CN" dirty="0" smtClean="0"/>
          </a:p>
          <a:p>
            <a:pPr lvl="1"/>
            <a:r>
              <a:rPr lang="zh-CN" altLang="en-US" dirty="0" smtClean="0"/>
              <a:t>通过分析电子设备执行计算过程中的能量消耗来寻找有关密钥的信息</a:t>
            </a:r>
            <a:endParaRPr lang="en-US" altLang="zh-CN" dirty="0" smtClean="0"/>
          </a:p>
          <a:p>
            <a:pPr lvl="1"/>
            <a:r>
              <a:rPr lang="zh-CN" altLang="en-US" dirty="0" smtClean="0"/>
              <a:t>指令执行时（例如在智能卡中）所消耗的能量与其执行的指令和数据的存取有关</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73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en-US"/>
          </a:p>
        </p:txBody>
      </p:sp>
      <p:sp>
        <p:nvSpPr>
          <p:cNvPr id="7" name="内容占位符 6"/>
          <p:cNvSpPr>
            <a:spLocks noGrp="1"/>
          </p:cNvSpPr>
          <p:nvPr>
            <p:ph idx="1"/>
          </p:nvPr>
        </p:nvSpPr>
        <p:spPr/>
        <p:txBody>
          <a:bodyPr/>
          <a:lstStyle/>
          <a:p>
            <a:pPr lvl="1"/>
            <a:r>
              <a:rPr lang="zh-CN" altLang="en-US" dirty="0" smtClean="0"/>
              <a:t>能量攻击可分为简单能量分析攻击</a:t>
            </a:r>
            <a:r>
              <a:rPr lang="en-US" dirty="0" err="1" smtClean="0"/>
              <a:t>SPA（Simple</a:t>
            </a:r>
            <a:r>
              <a:rPr lang="en-US" dirty="0" smtClean="0"/>
              <a:t> Power Analysis）</a:t>
            </a:r>
            <a:r>
              <a:rPr lang="zh-CN" altLang="en-US" dirty="0" smtClean="0"/>
              <a:t>和差分能量分析攻击</a:t>
            </a:r>
            <a:r>
              <a:rPr lang="en-US" dirty="0" err="1" smtClean="0"/>
              <a:t>DPA（Differential</a:t>
            </a:r>
            <a:r>
              <a:rPr lang="en-US" dirty="0" smtClean="0"/>
              <a:t> Power Analysis）</a:t>
            </a:r>
          </a:p>
          <a:p>
            <a:pPr lvl="1"/>
            <a:r>
              <a:rPr lang="zh-CN" altLang="en-US" dirty="0" smtClean="0"/>
              <a:t>通过观测密码算法在执行过程（例如在智能卡中）中任何特定时间所消耗的能量来获得一些有用的信息。</a:t>
            </a:r>
            <a:endParaRPr lang="en-US" altLang="zh-CN" dirty="0" smtClean="0"/>
          </a:p>
          <a:p>
            <a:pPr lvl="2"/>
            <a:r>
              <a:rPr lang="zh-CN" altLang="en-US" dirty="0" smtClean="0"/>
              <a:t>执行乘法比执行加法消耗更多的能量</a:t>
            </a:r>
            <a:endParaRPr lang="en-US" altLang="zh-CN" dirty="0" smtClean="0"/>
          </a:p>
          <a:p>
            <a:pPr lvl="2"/>
            <a:r>
              <a:rPr lang="zh-CN" altLang="en-US" dirty="0" smtClean="0"/>
              <a:t>向存储器中写</a:t>
            </a:r>
            <a:r>
              <a:rPr lang="en-US" altLang="zh-CN" dirty="0" smtClean="0"/>
              <a:t>1</a:t>
            </a:r>
            <a:r>
              <a:rPr lang="zh-CN" altLang="en-US" dirty="0" smtClean="0"/>
              <a:t>比写</a:t>
            </a:r>
            <a:r>
              <a:rPr lang="en-US" altLang="zh-CN" dirty="0" smtClean="0"/>
              <a:t>0</a:t>
            </a:r>
            <a:r>
              <a:rPr lang="zh-CN" altLang="en-US" dirty="0" smtClean="0"/>
              <a:t>消耗更多的能量</a:t>
            </a:r>
            <a:endParaRPr lang="en-US" altLang="zh-CN" dirty="0" smtClean="0"/>
          </a:p>
          <a:p>
            <a:endParaRPr lang="en-US" dirty="0"/>
          </a:p>
        </p:txBody>
      </p:sp>
      <p:sp>
        <p:nvSpPr>
          <p:cNvPr id="8" name="标题 5"/>
          <p:cNvSpPr txBox="1">
            <a:spLocks/>
          </p:cNvSpPr>
          <p:nvPr/>
        </p:nvSpPr>
        <p:spPr>
          <a:xfrm>
            <a:off x="2483768" y="5877272"/>
            <a:ext cx="4392488" cy="432048"/>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i="0" u="none" strike="noStrike" kern="1200" cap="none" spc="0" normalizeH="0" baseline="0" noProof="0" dirty="0" smtClean="0">
                <a:ln>
                  <a:noFill/>
                </a:ln>
                <a:solidFill>
                  <a:schemeClr val="tx1"/>
                </a:solidFill>
                <a:effectLst/>
                <a:uLnTx/>
                <a:uFillTx/>
                <a:latin typeface="+mn-ea"/>
                <a:cs typeface="+mj-cs"/>
              </a:rPr>
              <a:t>某智能卡用</a:t>
            </a:r>
            <a:r>
              <a:rPr kumimoji="0" lang="en-US" altLang="zh-CN" sz="20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DES</a:t>
            </a:r>
            <a:r>
              <a:rPr kumimoji="0" lang="zh-CN" altLang="en-US" sz="2000" i="0" u="none" strike="noStrike" kern="1200" cap="none" spc="0" normalizeH="0" baseline="0" noProof="0" dirty="0" smtClean="0">
                <a:ln>
                  <a:noFill/>
                </a:ln>
                <a:solidFill>
                  <a:schemeClr val="tx1"/>
                </a:solidFill>
                <a:effectLst/>
                <a:uLnTx/>
                <a:uFillTx/>
                <a:latin typeface="+mn-ea"/>
                <a:cs typeface="+mj-cs"/>
              </a:rPr>
              <a:t>算法加密时的能量追踪图</a:t>
            </a:r>
            <a:endParaRPr kumimoji="0" lang="zh-CN" altLang="en-US" sz="2000" i="0" u="none" strike="noStrike" kern="1200" cap="none" spc="0" normalizeH="0" baseline="0" noProof="0" dirty="0">
              <a:ln>
                <a:noFill/>
              </a:ln>
              <a:solidFill>
                <a:schemeClr val="tx1"/>
              </a:solidFill>
              <a:effectLst/>
              <a:uLnTx/>
              <a:uFillTx/>
              <a:latin typeface="+mn-ea"/>
              <a:cs typeface="+mj-cs"/>
            </a:endParaRPr>
          </a:p>
        </p:txBody>
      </p:sp>
      <p:pic>
        <p:nvPicPr>
          <p:cNvPr id="9" name="Picture 2" descr="K:\2006124123350488.gif"/>
          <p:cNvPicPr>
            <a:picLocks noChangeAspect="1" noChangeArrowheads="1"/>
          </p:cNvPicPr>
          <p:nvPr/>
        </p:nvPicPr>
        <p:blipFill>
          <a:blip r:embed="rId2" cstate="print"/>
          <a:srcRect/>
          <a:stretch>
            <a:fillRect/>
          </a:stretch>
        </p:blipFill>
        <p:spPr bwMode="auto">
          <a:xfrm>
            <a:off x="323528" y="4077072"/>
            <a:ext cx="8403661" cy="1872208"/>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28</a:t>
            </a:fld>
            <a:endParaRPr lang="en-US" altLang="zh-CN" dirty="0"/>
          </a:p>
        </p:txBody>
      </p:sp>
      <p:sp>
        <p:nvSpPr>
          <p:cNvPr id="15" name="流程图: 合并 1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872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的密码分析</a:t>
            </a:r>
            <a:endParaRPr lang="zh-CN" altLang="en-US" dirty="0"/>
          </a:p>
        </p:txBody>
      </p:sp>
      <p:sp>
        <p:nvSpPr>
          <p:cNvPr id="3" name="内容占位符 2"/>
          <p:cNvSpPr>
            <a:spLocks noGrp="1"/>
          </p:cNvSpPr>
          <p:nvPr>
            <p:ph idx="1"/>
          </p:nvPr>
        </p:nvSpPr>
        <p:spPr/>
        <p:txBody>
          <a:bodyPr>
            <a:normAutofit/>
          </a:bodyPr>
          <a:lstStyle/>
          <a:p>
            <a:r>
              <a:rPr lang="zh-CN" altLang="en-US" dirty="0" smtClean="0"/>
              <a:t>密码分析攻击问题</a:t>
            </a:r>
          </a:p>
          <a:p>
            <a:pPr lvl="1"/>
            <a:r>
              <a:rPr lang="zh-CN" altLang="en-US" dirty="0" smtClean="0"/>
              <a:t>主要利用了加密器的一些深层结构</a:t>
            </a:r>
          </a:p>
          <a:p>
            <a:pPr lvl="2"/>
            <a:r>
              <a:rPr lang="zh-CN" altLang="en-US" dirty="0" smtClean="0"/>
              <a:t>搜集加密信息</a:t>
            </a:r>
          </a:p>
          <a:p>
            <a:pPr lvl="2"/>
            <a:r>
              <a:rPr lang="zh-CN" altLang="en-US" dirty="0" smtClean="0"/>
              <a:t>最终设法恢复部分或全部子密钥的位</a:t>
            </a:r>
          </a:p>
          <a:p>
            <a:pPr lvl="2"/>
            <a:r>
              <a:rPr lang="zh-CN" altLang="en-US" dirty="0" smtClean="0"/>
              <a:t>如果必要的话对其余部分再辅以穷举搜索</a:t>
            </a:r>
          </a:p>
          <a:p>
            <a:pPr lvl="1"/>
            <a:endParaRPr lang="en-US" altLang="zh-CN" dirty="0" smtClean="0"/>
          </a:p>
          <a:p>
            <a:pPr lvl="1"/>
            <a:r>
              <a:rPr lang="zh-CN" altLang="en-US" dirty="0" smtClean="0"/>
              <a:t>这些攻击本质上是统计分析，包括</a:t>
            </a:r>
          </a:p>
          <a:p>
            <a:pPr lvl="2"/>
            <a:r>
              <a:rPr lang="zh-CN" altLang="en-US" dirty="0" smtClean="0"/>
              <a:t>差分分析、线性分析、相关密钥攻击</a:t>
            </a:r>
            <a:endParaRPr lang="en-US" altLang="zh-CN" dirty="0" smtClean="0"/>
          </a:p>
          <a:p>
            <a:pPr lvl="1"/>
            <a:endParaRPr lang="en-US" altLang="zh-CN" dirty="0" smtClean="0"/>
          </a:p>
          <a:p>
            <a:pPr lvl="1"/>
            <a:r>
              <a:rPr lang="en-US" altLang="zh-CN" dirty="0" smtClean="0"/>
              <a:t>DES</a:t>
            </a:r>
            <a:r>
              <a:rPr lang="zh-CN" altLang="en-US" dirty="0" smtClean="0"/>
              <a:t>不能抵御差分分析、线性分析</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452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第一节 </a:t>
            </a:r>
            <a:r>
              <a:rPr lang="zh-CN" altLang="zh-CN" dirty="0" smtClean="0"/>
              <a:t>数据加密标准</a:t>
            </a:r>
            <a:r>
              <a:rPr lang="en-US" altLang="zh-CN" dirty="0"/>
              <a:t>DES</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3</a:t>
            </a:fld>
            <a:endParaRPr lang="en-US" altLang="zh-CN" dirty="0"/>
          </a:p>
        </p:txBody>
      </p:sp>
    </p:spTree>
    <p:extLst>
      <p:ext uri="{BB962C8B-B14F-4D97-AF65-F5344CB8AC3E}">
        <p14:creationId xmlns:p14="http://schemas.microsoft.com/office/powerpoint/2010/main" val="2342143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zh-CN" altLang="en-US" sz="3200" dirty="0" smtClean="0"/>
              <a:t>差分密码分析 </a:t>
            </a:r>
            <a:r>
              <a:rPr lang="en-AU" altLang="zh-CN" sz="3200" dirty="0" smtClean="0">
                <a:ea typeface="宋体" charset="-122"/>
              </a:rPr>
              <a:t>Differential Cryptanalysis</a:t>
            </a:r>
            <a:endParaRPr lang="zh-CN" altLang="en-US" sz="3200" dirty="0"/>
          </a:p>
        </p:txBody>
      </p:sp>
      <p:sp>
        <p:nvSpPr>
          <p:cNvPr id="3" name="内容占位符 2"/>
          <p:cNvSpPr>
            <a:spLocks noGrp="1"/>
          </p:cNvSpPr>
          <p:nvPr>
            <p:ph idx="1"/>
          </p:nvPr>
        </p:nvSpPr>
        <p:spPr/>
        <p:txBody>
          <a:bodyPr>
            <a:normAutofit/>
          </a:bodyPr>
          <a:lstStyle/>
          <a:p>
            <a:pPr marL="342900" lvl="1" indent="-342900">
              <a:buFont typeface="Wingdings" pitchFamily="2" charset="2"/>
              <a:buChar char="Ø"/>
            </a:pPr>
            <a:r>
              <a:rPr lang="zh-CN" altLang="en-US" sz="2800" dirty="0" smtClean="0"/>
              <a:t>历史</a:t>
            </a:r>
            <a:endParaRPr lang="en-US" altLang="zh-CN" sz="2800" dirty="0" smtClean="0"/>
          </a:p>
          <a:p>
            <a:pPr marL="742950" lvl="2" indent="-342900">
              <a:buFont typeface="Wingdings" pitchFamily="2" charset="2"/>
              <a:buChar char="Ø"/>
            </a:pPr>
            <a:r>
              <a:rPr lang="en-US" altLang="zh-CN" sz="2400" dirty="0" smtClean="0"/>
              <a:t>1990</a:t>
            </a:r>
            <a:r>
              <a:rPr lang="zh-CN" altLang="en-US" sz="2400" dirty="0" smtClean="0"/>
              <a:t>年，</a:t>
            </a:r>
            <a:r>
              <a:rPr lang="en-US" altLang="zh-CN" sz="2400" dirty="0" smtClean="0"/>
              <a:t>Murphy</a:t>
            </a:r>
            <a:r>
              <a:rPr lang="zh-CN" altLang="en-US" sz="2400" dirty="0" smtClean="0"/>
              <a:t>、</a:t>
            </a:r>
            <a:r>
              <a:rPr lang="en-US" altLang="zh-CN" sz="2400" dirty="0" err="1" smtClean="0"/>
              <a:t>Biham</a:t>
            </a:r>
            <a:r>
              <a:rPr lang="zh-CN" altLang="en-US" sz="2400" dirty="0" smtClean="0"/>
              <a:t>和</a:t>
            </a:r>
            <a:r>
              <a:rPr lang="en-US" altLang="zh-CN" sz="2400" dirty="0" smtClean="0"/>
              <a:t>Shamir</a:t>
            </a:r>
            <a:r>
              <a:rPr lang="zh-CN" altLang="en-US" sz="2400" dirty="0" smtClean="0"/>
              <a:t>首次提出用差分密码分析攻击分组密码和散列函数，是第一种可以以少于</a:t>
            </a:r>
            <a:r>
              <a:rPr lang="en-US" altLang="zh-CN" sz="2400" dirty="0" smtClean="0"/>
              <a:t>2</a:t>
            </a:r>
            <a:r>
              <a:rPr lang="en-US" altLang="zh-CN" sz="2400" baseline="30000" dirty="0" smtClean="0"/>
              <a:t>55</a:t>
            </a:r>
            <a:r>
              <a:rPr lang="zh-CN" altLang="en-US" sz="2400" dirty="0" smtClean="0"/>
              <a:t>的复杂性对</a:t>
            </a:r>
            <a:r>
              <a:rPr lang="en-US" altLang="zh-CN" sz="2400" dirty="0" smtClean="0"/>
              <a:t>DES</a:t>
            </a:r>
            <a:r>
              <a:rPr lang="zh-CN" altLang="en-US" sz="2400" dirty="0" smtClean="0"/>
              <a:t>进行破译的方法</a:t>
            </a:r>
            <a:endParaRPr lang="en-US" altLang="zh-CN" sz="2400" dirty="0" smtClean="0"/>
          </a:p>
          <a:p>
            <a:pPr marL="742950" lvl="2" indent="-342900">
              <a:buFont typeface="Wingdings" pitchFamily="2" charset="2"/>
              <a:buChar char="Ø"/>
            </a:pPr>
            <a:r>
              <a:rPr lang="zh-CN" altLang="en-US" sz="2400" dirty="0" smtClean="0"/>
              <a:t>需要</a:t>
            </a:r>
            <a:r>
              <a:rPr lang="en-US" altLang="zh-CN" sz="2400" dirty="0" smtClean="0"/>
              <a:t>2</a:t>
            </a:r>
            <a:r>
              <a:rPr lang="en-US" altLang="zh-CN" sz="2400" baseline="30000" dirty="0" smtClean="0"/>
              <a:t>47</a:t>
            </a:r>
            <a:r>
              <a:rPr lang="zh-CN" altLang="en-US" sz="2400" dirty="0" smtClean="0"/>
              <a:t>个选择明文及对应密文</a:t>
            </a:r>
            <a:endParaRPr lang="en-US" altLang="zh-CN" sz="2400" dirty="0" smtClean="0"/>
          </a:p>
          <a:p>
            <a:pPr marL="742950" lvl="2" indent="-342900">
              <a:buFont typeface="Wingdings" pitchFamily="2" charset="2"/>
              <a:buChar char="Ø"/>
            </a:pPr>
            <a:r>
              <a:rPr lang="en-US" altLang="zh-CN" sz="2400" dirty="0" smtClean="0"/>
              <a:t>1974</a:t>
            </a:r>
            <a:r>
              <a:rPr lang="zh-CN" altLang="en-US" sz="2400" dirty="0" smtClean="0"/>
              <a:t>年</a:t>
            </a:r>
            <a:r>
              <a:rPr lang="en-US" altLang="zh-CN" sz="2400" dirty="0" smtClean="0"/>
              <a:t>IBM</a:t>
            </a:r>
            <a:r>
              <a:rPr lang="zh-CN" altLang="en-US" sz="2400" dirty="0" smtClean="0"/>
              <a:t>的</a:t>
            </a:r>
            <a:r>
              <a:rPr lang="en-US" altLang="zh-CN" sz="2400" dirty="0" smtClean="0"/>
              <a:t>DES</a:t>
            </a:r>
            <a:r>
              <a:rPr lang="zh-CN" altLang="en-US" sz="2400" dirty="0" smtClean="0"/>
              <a:t>研究团队就发现了差分攻击，并在</a:t>
            </a:r>
            <a:r>
              <a:rPr lang="en-US" altLang="zh-CN" sz="2400" dirty="0" smtClean="0"/>
              <a:t>S</a:t>
            </a:r>
            <a:r>
              <a:rPr lang="zh-CN" altLang="en-US" sz="2400" dirty="0" smtClean="0"/>
              <a:t>盒子和置换</a:t>
            </a:r>
            <a:r>
              <a:rPr lang="en-US" altLang="zh-CN" sz="2400" dirty="0" smtClean="0"/>
              <a:t>P</a:t>
            </a:r>
            <a:r>
              <a:rPr lang="zh-CN" altLang="en-US" sz="2400" dirty="0" smtClean="0"/>
              <a:t>的设计中加以考虑</a:t>
            </a:r>
            <a:endParaRPr lang="en-US" altLang="zh-CN" sz="2400" dirty="0" smtClean="0"/>
          </a:p>
          <a:p>
            <a:pPr marL="342900" lvl="1" indent="-342900">
              <a:buFont typeface="Wingdings" pitchFamily="2" charset="2"/>
              <a:buChar char="Ø"/>
            </a:pPr>
            <a:endParaRPr lang="en-US" altLang="zh-CN" sz="2400" dirty="0" smtClean="0"/>
          </a:p>
          <a:p>
            <a:pPr marL="342900" lvl="1" indent="-342900">
              <a:buFont typeface="Wingdings" pitchFamily="2" charset="2"/>
              <a:buChar char="Ø"/>
            </a:pPr>
            <a:r>
              <a:rPr lang="zh-CN" altLang="en-US" sz="2800" dirty="0" smtClean="0"/>
              <a:t>差分密码分析攻击</a:t>
            </a:r>
            <a:endParaRPr lang="en-US" altLang="zh-CN" sz="2800" dirty="0" smtClean="0"/>
          </a:p>
          <a:p>
            <a:pPr marL="742950" lvl="2" indent="-342900">
              <a:buFont typeface="Wingdings" pitchFamily="2" charset="2"/>
              <a:buChar char="Ø"/>
            </a:pPr>
            <a:r>
              <a:rPr lang="zh-CN" altLang="en-US" sz="2400" dirty="0" smtClean="0"/>
              <a:t>分析明文对的差异和密文对的差异之间的关系</a:t>
            </a:r>
            <a:endParaRPr lang="en-US" altLang="zh-CN" sz="2400" dirty="0" smtClean="0"/>
          </a:p>
          <a:p>
            <a:pPr marL="742950" lvl="2" indent="-342900">
              <a:buFont typeface="Wingdings" pitchFamily="2" charset="2"/>
              <a:buChar char="Ø"/>
            </a:pPr>
            <a:r>
              <a:rPr lang="zh-CN" altLang="en-US" sz="2400" dirty="0" smtClean="0"/>
              <a:t>确定轮运算的子密钥，从而恢复某些密钥比特</a:t>
            </a:r>
            <a:endParaRPr lang="en-US" altLang="zh-CN" sz="24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52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差分分析概述</a:t>
            </a:r>
            <a:endParaRPr lang="zh-CN" altLang="en-US" dirty="0"/>
          </a:p>
        </p:txBody>
      </p:sp>
      <p:sp>
        <p:nvSpPr>
          <p:cNvPr id="3" name="内容占位符 2"/>
          <p:cNvSpPr>
            <a:spLocks noGrp="1"/>
          </p:cNvSpPr>
          <p:nvPr>
            <p:ph idx="1"/>
          </p:nvPr>
        </p:nvSpPr>
        <p:spPr/>
        <p:txBody>
          <a:bodyPr>
            <a:noAutofit/>
          </a:bodyPr>
          <a:lstStyle/>
          <a:p>
            <a:pPr>
              <a:lnSpc>
                <a:spcPct val="110000"/>
              </a:lnSpc>
            </a:pPr>
            <a:r>
              <a:rPr lang="zh-CN" altLang="en-US" sz="2400" dirty="0" smtClean="0"/>
              <a:t>定义：对分组长度为</a:t>
            </a:r>
            <a:r>
              <a:rPr lang="en-US" altLang="zh-CN" sz="2400" dirty="0" smtClean="0"/>
              <a:t>n</a:t>
            </a:r>
            <a:r>
              <a:rPr lang="zh-CN" altLang="en-US" sz="2400" dirty="0" smtClean="0"/>
              <a:t>的</a:t>
            </a:r>
            <a:r>
              <a:rPr lang="en-US" altLang="zh-CN" sz="2400" dirty="0" smtClean="0"/>
              <a:t>r</a:t>
            </a:r>
            <a:r>
              <a:rPr lang="zh-CN" altLang="en-US" sz="2400" dirty="0" smtClean="0"/>
              <a:t>轮迭代密码，将两个</a:t>
            </a:r>
            <a:r>
              <a:rPr lang="en-US" altLang="zh-CN" sz="2400" dirty="0" smtClean="0"/>
              <a:t>n</a:t>
            </a:r>
            <a:r>
              <a:rPr lang="zh-CN" altLang="en-US" sz="2400" dirty="0" smtClean="0"/>
              <a:t>比特串</a:t>
            </a:r>
            <a:r>
              <a:rPr lang="en-US" altLang="zh-CN" sz="2400" dirty="0" smtClean="0"/>
              <a:t>Y</a:t>
            </a:r>
            <a:r>
              <a:rPr lang="en-US" altLang="zh-CN" sz="2400" baseline="-25000" dirty="0" smtClean="0"/>
              <a:t>i</a:t>
            </a:r>
            <a:r>
              <a:rPr lang="zh-CN" altLang="en-US" sz="2400" dirty="0" smtClean="0"/>
              <a:t>和</a:t>
            </a:r>
            <a:r>
              <a:rPr lang="en-US" altLang="zh-CN" sz="2400" dirty="0" smtClean="0"/>
              <a:t>Y</a:t>
            </a:r>
            <a:r>
              <a:rPr lang="en-US" altLang="zh-CN" sz="2400" baseline="-25000" dirty="0" smtClean="0"/>
              <a:t>i</a:t>
            </a:r>
            <a:r>
              <a:rPr lang="en-US" altLang="zh-CN" sz="2400" baseline="30000" dirty="0" smtClean="0"/>
              <a:t>*</a:t>
            </a:r>
            <a:r>
              <a:rPr lang="zh-CN" altLang="en-US" sz="2400" dirty="0" smtClean="0"/>
              <a:t>的</a:t>
            </a:r>
            <a:r>
              <a:rPr lang="zh-CN" altLang="en-US" sz="2400" dirty="0" smtClean="0">
                <a:solidFill>
                  <a:srgbClr val="FF0000"/>
                </a:solidFill>
              </a:rPr>
              <a:t>差分</a:t>
            </a:r>
            <a:r>
              <a:rPr lang="zh-CN" altLang="en-US" sz="2400" dirty="0" smtClean="0"/>
              <a:t>定义为</a:t>
            </a:r>
            <a:endParaRPr lang="en-US" altLang="zh-CN" sz="2400" dirty="0" smtClean="0"/>
          </a:p>
          <a:p>
            <a:pPr>
              <a:lnSpc>
                <a:spcPct val="110000"/>
              </a:lnSpc>
            </a:pPr>
            <a:endParaRPr lang="en-US" altLang="zh-CN" sz="2400" dirty="0" smtClean="0"/>
          </a:p>
          <a:p>
            <a:pPr lvl="1">
              <a:lnSpc>
                <a:spcPct val="110000"/>
              </a:lnSpc>
            </a:pPr>
            <a:r>
              <a:rPr lang="zh-CN" altLang="en-US" sz="2000" dirty="0" smtClean="0"/>
              <a:t>⊕表示</a:t>
            </a:r>
            <a:r>
              <a:rPr lang="en-US" altLang="zh-CN" sz="2000" dirty="0" smtClean="0"/>
              <a:t>n</a:t>
            </a:r>
            <a:r>
              <a:rPr lang="zh-CN" altLang="en-US" sz="2000" dirty="0" smtClean="0"/>
              <a:t>比特串集上的一个特定群运算</a:t>
            </a:r>
            <a:endParaRPr lang="en-US" altLang="zh-CN" sz="2000" dirty="0" smtClean="0"/>
          </a:p>
          <a:p>
            <a:pPr lvl="1">
              <a:lnSpc>
                <a:spcPct val="110000"/>
              </a:lnSpc>
            </a:pPr>
            <a:r>
              <a:rPr lang="en-US" altLang="zh-CN" sz="2000" dirty="0" smtClean="0"/>
              <a:t>Y</a:t>
            </a:r>
            <a:r>
              <a:rPr lang="en-US" altLang="zh-CN" sz="2000" baseline="-25000" dirty="0" smtClean="0"/>
              <a:t>i</a:t>
            </a:r>
            <a:r>
              <a:rPr lang="en-US" altLang="zh-CN" sz="2000" baseline="30000" dirty="0" smtClean="0"/>
              <a:t>*-1</a:t>
            </a:r>
            <a:r>
              <a:rPr lang="zh-CN" altLang="en-US" sz="2000" dirty="0" smtClean="0"/>
              <a:t>表示</a:t>
            </a:r>
            <a:r>
              <a:rPr lang="en-US" altLang="zh-CN" sz="2000" dirty="0" smtClean="0"/>
              <a:t>Y</a:t>
            </a:r>
            <a:r>
              <a:rPr lang="en-US" altLang="zh-CN" sz="2000" baseline="-25000" dirty="0" smtClean="0"/>
              <a:t>i</a:t>
            </a:r>
            <a:r>
              <a:rPr lang="en-US" altLang="zh-CN" sz="2000" baseline="30000" dirty="0" smtClean="0"/>
              <a:t>*</a:t>
            </a:r>
            <a:r>
              <a:rPr lang="zh-CN" altLang="en-US" sz="2000" dirty="0" smtClean="0"/>
              <a:t>在此群中的逆元</a:t>
            </a:r>
            <a:endParaRPr lang="en-US" altLang="zh-CN" sz="2000" dirty="0" smtClean="0"/>
          </a:p>
          <a:p>
            <a:pPr lvl="1">
              <a:lnSpc>
                <a:spcPct val="110000"/>
              </a:lnSpc>
            </a:pPr>
            <a:r>
              <a:rPr lang="zh-CN" altLang="en-US" sz="2000" dirty="0" smtClean="0"/>
              <a:t>通常取加法运算群，此时差分等价于异或</a:t>
            </a:r>
            <a:endParaRPr lang="en-US" altLang="zh-CN" sz="2000" dirty="0" smtClean="0"/>
          </a:p>
          <a:p>
            <a:pPr>
              <a:lnSpc>
                <a:spcPct val="110000"/>
              </a:lnSpc>
            </a:pPr>
            <a:endParaRPr lang="en-US" altLang="zh-CN" sz="2400" dirty="0" smtClean="0"/>
          </a:p>
          <a:p>
            <a:pPr>
              <a:lnSpc>
                <a:spcPct val="110000"/>
              </a:lnSpc>
            </a:pPr>
            <a:r>
              <a:rPr lang="zh-CN" altLang="en-US" sz="2400" dirty="0" smtClean="0"/>
              <a:t>差分序列：</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0</a:t>
            </a:r>
            <a:r>
              <a:rPr lang="en-US" altLang="zh-CN" sz="2400" dirty="0" smtClean="0">
                <a:cs typeface="Times New Roman" pitchFamily="18" charset="0"/>
              </a:rPr>
              <a:t>,</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1</a:t>
            </a:r>
            <a:r>
              <a:rPr lang="en-US" altLang="zh-CN" sz="2400" dirty="0" smtClean="0">
                <a:cs typeface="Times New Roman" pitchFamily="18" charset="0"/>
              </a:rPr>
              <a:t>,</a:t>
            </a:r>
            <a:r>
              <a:rPr lang="el-GR" altLang="zh-CN" sz="2400" dirty="0" smtClean="0">
                <a:cs typeface="Times New Roman" pitchFamily="18" charset="0"/>
              </a:rPr>
              <a:t> </a:t>
            </a:r>
            <a:r>
              <a:rPr lang="en-US" altLang="zh-CN" sz="2400" dirty="0" smtClean="0">
                <a:cs typeface="Times New Roman" pitchFamily="18" charset="0"/>
              </a:rPr>
              <a:t>…,</a:t>
            </a:r>
            <a:r>
              <a:rPr lang="el-GR" altLang="zh-CN" sz="2400" dirty="0" smtClean="0">
                <a:cs typeface="Times New Roman" pitchFamily="18" charset="0"/>
              </a:rPr>
              <a:t>Δ</a:t>
            </a:r>
            <a:r>
              <a:rPr lang="en-US" altLang="zh-CN" sz="2400" dirty="0" smtClean="0">
                <a:cs typeface="Times New Roman" pitchFamily="18" charset="0"/>
              </a:rPr>
              <a:t>Y</a:t>
            </a:r>
            <a:r>
              <a:rPr lang="en-US" altLang="zh-CN" sz="2400" baseline="-25000" dirty="0" smtClean="0">
                <a:cs typeface="Times New Roman" pitchFamily="18" charset="0"/>
              </a:rPr>
              <a:t>i</a:t>
            </a:r>
            <a:r>
              <a:rPr lang="en-US" altLang="zh-CN" sz="2400" dirty="0" smtClean="0">
                <a:cs typeface="Times New Roman" pitchFamily="18" charset="0"/>
              </a:rPr>
              <a:t>,…,</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r</a:t>
            </a:r>
          </a:p>
          <a:p>
            <a:pPr lvl="1">
              <a:lnSpc>
                <a:spcPct val="110000"/>
              </a:lnSpc>
            </a:pPr>
            <a:r>
              <a:rPr lang="el-GR" altLang="zh-CN" sz="2000" dirty="0" smtClean="0">
                <a:cs typeface="Times New Roman" pitchFamily="18" charset="0"/>
              </a:rPr>
              <a:t>Δ</a:t>
            </a:r>
            <a:r>
              <a:rPr lang="en-US" altLang="zh-CN" sz="2000" dirty="0" smtClean="0">
                <a:cs typeface="Times New Roman" pitchFamily="18" charset="0"/>
              </a:rPr>
              <a:t>Y</a:t>
            </a:r>
            <a:r>
              <a:rPr lang="en-US" altLang="zh-CN" sz="2000" baseline="-25000" dirty="0" smtClean="0">
                <a:cs typeface="Times New Roman" pitchFamily="18" charset="0"/>
              </a:rPr>
              <a:t>0</a:t>
            </a:r>
            <a:r>
              <a:rPr lang="zh-CN" altLang="en-US" sz="2000" dirty="0" smtClean="0">
                <a:cs typeface="Times New Roman" pitchFamily="18" charset="0"/>
              </a:rPr>
              <a:t>是明文对</a:t>
            </a:r>
            <a:r>
              <a:rPr lang="en-US" altLang="zh-CN" sz="2000" dirty="0" smtClean="0">
                <a:cs typeface="Times New Roman" pitchFamily="18" charset="0"/>
              </a:rPr>
              <a:t>Y</a:t>
            </a:r>
            <a:r>
              <a:rPr lang="en-US" altLang="zh-CN" sz="2000" baseline="-25000" dirty="0" smtClean="0">
                <a:cs typeface="Times New Roman" pitchFamily="18" charset="0"/>
              </a:rPr>
              <a:t>0</a:t>
            </a:r>
            <a:r>
              <a:rPr lang="zh-CN" altLang="en-US" sz="2000" dirty="0" smtClean="0">
                <a:cs typeface="Times New Roman" pitchFamily="18" charset="0"/>
              </a:rPr>
              <a:t>和</a:t>
            </a:r>
            <a:r>
              <a:rPr lang="en-US" altLang="zh-CN" sz="2000" dirty="0" smtClean="0">
                <a:cs typeface="Times New Roman" pitchFamily="18" charset="0"/>
              </a:rPr>
              <a:t>Y</a:t>
            </a:r>
            <a:r>
              <a:rPr lang="en-US" altLang="zh-CN" sz="2000" baseline="-25000" dirty="0" smtClean="0">
                <a:cs typeface="Times New Roman" pitchFamily="18" charset="0"/>
              </a:rPr>
              <a:t>0</a:t>
            </a:r>
            <a:r>
              <a:rPr lang="en-US" altLang="zh-CN" sz="2000" baseline="30000" dirty="0" smtClean="0">
                <a:cs typeface="Times New Roman" pitchFamily="18" charset="0"/>
              </a:rPr>
              <a:t>*</a:t>
            </a:r>
            <a:r>
              <a:rPr lang="zh-CN" altLang="en-US" sz="2000" dirty="0" smtClean="0">
                <a:cs typeface="Times New Roman" pitchFamily="18" charset="0"/>
              </a:rPr>
              <a:t>的差分</a:t>
            </a:r>
            <a:endParaRPr lang="en-US" altLang="zh-CN" sz="2000" dirty="0" smtClean="0">
              <a:cs typeface="Times New Roman" pitchFamily="18" charset="0"/>
            </a:endParaRPr>
          </a:p>
          <a:p>
            <a:pPr lvl="1">
              <a:lnSpc>
                <a:spcPct val="110000"/>
              </a:lnSpc>
            </a:pPr>
            <a:r>
              <a:rPr lang="en-US" altLang="zh-CN" sz="2000" dirty="0" smtClean="0">
                <a:cs typeface="Times New Roman" pitchFamily="18" charset="0"/>
              </a:rPr>
              <a:t>Y</a:t>
            </a:r>
            <a:r>
              <a:rPr lang="en-US" altLang="zh-CN" sz="2000" baseline="-25000" dirty="0" smtClean="0">
                <a:cs typeface="Times New Roman" pitchFamily="18" charset="0"/>
              </a:rPr>
              <a:t>i</a:t>
            </a:r>
            <a:r>
              <a:rPr lang="zh-CN" altLang="en-US" sz="2000" dirty="0" smtClean="0">
                <a:cs typeface="Times New Roman" pitchFamily="18" charset="0"/>
              </a:rPr>
              <a:t>和</a:t>
            </a:r>
            <a:r>
              <a:rPr lang="en-US" altLang="zh-CN" sz="2000" dirty="0" smtClean="0">
                <a:cs typeface="Times New Roman" pitchFamily="18" charset="0"/>
              </a:rPr>
              <a:t>Y</a:t>
            </a:r>
            <a:r>
              <a:rPr lang="en-US" altLang="zh-CN" sz="2000" baseline="-25000" dirty="0" smtClean="0">
                <a:cs typeface="Times New Roman" pitchFamily="18" charset="0"/>
              </a:rPr>
              <a:t>i</a:t>
            </a:r>
            <a:r>
              <a:rPr lang="en-US" altLang="zh-CN" sz="2000" baseline="30000" dirty="0" smtClean="0">
                <a:cs typeface="Times New Roman" pitchFamily="18" charset="0"/>
              </a:rPr>
              <a:t>*</a:t>
            </a:r>
            <a:r>
              <a:rPr lang="zh-CN" altLang="en-US" sz="2000" dirty="0" smtClean="0">
                <a:cs typeface="Times New Roman" pitchFamily="18" charset="0"/>
              </a:rPr>
              <a:t>即是第</a:t>
            </a:r>
            <a:r>
              <a:rPr lang="en-US" altLang="zh-CN" sz="2000" dirty="0" err="1" smtClean="0">
                <a:cs typeface="Times New Roman" pitchFamily="18" charset="0"/>
              </a:rPr>
              <a:t>i</a:t>
            </a:r>
            <a:r>
              <a:rPr lang="zh-CN" altLang="en-US" sz="2000" dirty="0" smtClean="0">
                <a:cs typeface="Times New Roman" pitchFamily="18" charset="0"/>
              </a:rPr>
              <a:t>轮的输出，也是第</a:t>
            </a:r>
            <a:r>
              <a:rPr lang="en-US" altLang="zh-CN" sz="2000" dirty="0" smtClean="0">
                <a:cs typeface="Times New Roman" pitchFamily="18" charset="0"/>
              </a:rPr>
              <a:t>i+1</a:t>
            </a:r>
            <a:r>
              <a:rPr lang="zh-CN" altLang="en-US" sz="2000" dirty="0" smtClean="0">
                <a:cs typeface="Times New Roman" pitchFamily="18" charset="0"/>
              </a:rPr>
              <a:t>轮的输入</a:t>
            </a:r>
            <a:endParaRPr lang="en-US" altLang="zh-CN" sz="2000" dirty="0" smtClean="0">
              <a:cs typeface="Times New Roman" pitchFamily="18" charset="0"/>
            </a:endParaRPr>
          </a:p>
          <a:p>
            <a:pPr lvl="1">
              <a:lnSpc>
                <a:spcPct val="110000"/>
              </a:lnSpc>
            </a:pPr>
            <a:r>
              <a:rPr lang="zh-CN" altLang="en-US" sz="2000" dirty="0" smtClean="0">
                <a:cs typeface="Times New Roman" pitchFamily="18" charset="0"/>
              </a:rPr>
              <a:t>第</a:t>
            </a:r>
            <a:r>
              <a:rPr lang="en-US" altLang="zh-CN" sz="2000" dirty="0" err="1" smtClean="0">
                <a:cs typeface="Times New Roman" pitchFamily="18" charset="0"/>
              </a:rPr>
              <a:t>i</a:t>
            </a:r>
            <a:r>
              <a:rPr lang="zh-CN" altLang="en-US" sz="2000" dirty="0" smtClean="0">
                <a:cs typeface="Times New Roman" pitchFamily="18" charset="0"/>
              </a:rPr>
              <a:t>轮的子密钥是</a:t>
            </a:r>
            <a:r>
              <a:rPr lang="en-US" altLang="zh-CN" sz="2000" dirty="0" err="1" smtClean="0">
                <a:cs typeface="Times New Roman" pitchFamily="18" charset="0"/>
              </a:rPr>
              <a:t>K</a:t>
            </a:r>
            <a:r>
              <a:rPr lang="en-US" altLang="zh-CN" sz="2000" baseline="-25000" dirty="0" err="1" smtClean="0">
                <a:cs typeface="Times New Roman" pitchFamily="18" charset="0"/>
              </a:rPr>
              <a:t>i</a:t>
            </a:r>
            <a:r>
              <a:rPr lang="zh-CN" altLang="en-US" sz="2000" dirty="0" smtClean="0">
                <a:cs typeface="Times New Roman" pitchFamily="18" charset="0"/>
              </a:rPr>
              <a:t>，轮函数为</a:t>
            </a:r>
            <a:r>
              <a:rPr lang="en-US" altLang="zh-CN" sz="2000" dirty="0" smtClean="0">
                <a:cs typeface="Times New Roman" pitchFamily="18" charset="0"/>
              </a:rPr>
              <a:t>F</a:t>
            </a:r>
            <a:r>
              <a:rPr lang="zh-CN" altLang="en-US" sz="2000" dirty="0" smtClean="0">
                <a:cs typeface="Times New Roman" pitchFamily="18" charset="0"/>
              </a:rPr>
              <a:t>，则</a:t>
            </a:r>
            <a:r>
              <a:rPr lang="en-US" altLang="zh-CN" sz="2000" dirty="0" smtClean="0">
                <a:cs typeface="Times New Roman" pitchFamily="18" charset="0"/>
              </a:rPr>
              <a:t>Y</a:t>
            </a:r>
            <a:r>
              <a:rPr lang="en-US" altLang="zh-CN" sz="2000" baseline="-25000" dirty="0" smtClean="0">
                <a:cs typeface="Times New Roman" pitchFamily="18" charset="0"/>
              </a:rPr>
              <a:t>i</a:t>
            </a:r>
            <a:r>
              <a:rPr lang="en-US" altLang="zh-CN" sz="2000" dirty="0" smtClean="0">
                <a:cs typeface="Times New Roman" pitchFamily="18" charset="0"/>
              </a:rPr>
              <a:t>=F(Y</a:t>
            </a:r>
            <a:r>
              <a:rPr lang="en-US" altLang="zh-CN" sz="2000" baseline="-25000" dirty="0" smtClean="0">
                <a:cs typeface="Times New Roman" pitchFamily="18" charset="0"/>
              </a:rPr>
              <a:t>i-1</a:t>
            </a:r>
            <a:r>
              <a:rPr lang="en-US" altLang="zh-CN" sz="2000" dirty="0" smtClean="0">
                <a:cs typeface="Times New Roman" pitchFamily="18" charset="0"/>
              </a:rPr>
              <a:t>,K</a:t>
            </a:r>
            <a:r>
              <a:rPr lang="en-US" altLang="zh-CN" sz="2000" baseline="-25000" dirty="0" smtClean="0">
                <a:cs typeface="Times New Roman" pitchFamily="18" charset="0"/>
              </a:rPr>
              <a:t>i</a:t>
            </a:r>
            <a:r>
              <a:rPr lang="en-US" altLang="zh-CN" sz="2000" dirty="0" smtClean="0">
                <a:cs typeface="Times New Roman" pitchFamily="18" charset="0"/>
              </a:rPr>
              <a:t>)</a:t>
            </a:r>
          </a:p>
          <a:p>
            <a:pPr lvl="2">
              <a:lnSpc>
                <a:spcPct val="110000"/>
              </a:lnSpc>
            </a:pPr>
            <a:r>
              <a:rPr lang="zh-CN" altLang="en-US" sz="1800" dirty="0" smtClean="0">
                <a:cs typeface="Times New Roman" pitchFamily="18" charset="0"/>
              </a:rPr>
              <a:t>注意，这里不考虑</a:t>
            </a:r>
            <a:r>
              <a:rPr lang="en-US" altLang="zh-CN" sz="1800" dirty="0" smtClean="0">
                <a:cs typeface="Times New Roman" pitchFamily="18" charset="0"/>
              </a:rPr>
              <a:t>DES</a:t>
            </a:r>
            <a:r>
              <a:rPr lang="zh-CN" altLang="en-US" sz="1800" dirty="0" smtClean="0">
                <a:cs typeface="Times New Roman" pitchFamily="18" charset="0"/>
              </a:rPr>
              <a:t>中的左右串互换</a:t>
            </a:r>
            <a:endParaRPr lang="en-US" altLang="zh-CN" sz="1800" dirty="0" smtClean="0"/>
          </a:p>
        </p:txBody>
      </p:sp>
      <p:graphicFrame>
        <p:nvGraphicFramePr>
          <p:cNvPr id="52226" name="Object 2"/>
          <p:cNvGraphicFramePr>
            <a:graphicFrameLocks noChangeAspect="1"/>
          </p:cNvGraphicFramePr>
          <p:nvPr>
            <p:extLst>
              <p:ext uri="{D42A27DB-BD31-4B8C-83A1-F6EECF244321}">
                <p14:modId xmlns:p14="http://schemas.microsoft.com/office/powerpoint/2010/main" val="2105431815"/>
              </p:ext>
            </p:extLst>
          </p:nvPr>
        </p:nvGraphicFramePr>
        <p:xfrm>
          <a:off x="3643306" y="2060848"/>
          <a:ext cx="2214578" cy="535786"/>
        </p:xfrm>
        <a:graphic>
          <a:graphicData uri="http://schemas.openxmlformats.org/presentationml/2006/ole">
            <mc:AlternateContent xmlns:mc="http://schemas.openxmlformats.org/markup-compatibility/2006">
              <mc:Choice xmlns:v="urn:schemas-microsoft-com:vml" Requires="v">
                <p:oleObj spid="_x0000_s3300" name="Equation" r:id="rId3" imgW="838080" imgH="203040" progId="Equation.DSMT4">
                  <p:embed/>
                </p:oleObj>
              </mc:Choice>
              <mc:Fallback>
                <p:oleObj name="Equation" r:id="rId3" imgW="8380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06" y="2060848"/>
                        <a:ext cx="2214578" cy="5357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94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pPr>
              <a:lnSpc>
                <a:spcPct val="110000"/>
              </a:lnSpc>
            </a:pPr>
            <a:r>
              <a:rPr lang="zh-CN" altLang="en-US" sz="2400" dirty="0" smtClean="0"/>
              <a:t>研究表明：对简单轮函数</a:t>
            </a:r>
            <a:r>
              <a:rPr lang="en-US" altLang="zh-CN" sz="2400" dirty="0" smtClean="0"/>
              <a:t>F</a:t>
            </a:r>
            <a:r>
              <a:rPr lang="zh-CN" altLang="en-US" sz="2400" dirty="0" smtClean="0"/>
              <a:t>，当已知一个或多个三元组</a:t>
            </a:r>
            <a:r>
              <a:rPr lang="en-US" altLang="zh-CN" sz="2400" dirty="0" smtClean="0"/>
              <a:t>(</a:t>
            </a:r>
            <a:r>
              <a:rPr lang="el-GR" altLang="zh-CN" sz="2400" dirty="0" smtClean="0">
                <a:cs typeface="Times New Roman" pitchFamily="18" charset="0"/>
              </a:rPr>
              <a:t>Δ</a:t>
            </a:r>
            <a:r>
              <a:rPr lang="en-US" altLang="zh-CN" sz="2400" dirty="0" smtClean="0">
                <a:cs typeface="Times New Roman" pitchFamily="18" charset="0"/>
              </a:rPr>
              <a:t>Y</a:t>
            </a:r>
            <a:r>
              <a:rPr lang="en-US" altLang="zh-CN" sz="2400" baseline="-25000" dirty="0" smtClean="0">
                <a:cs typeface="Times New Roman" pitchFamily="18" charset="0"/>
              </a:rPr>
              <a:t>i-1</a:t>
            </a:r>
            <a:r>
              <a:rPr lang="en-US" altLang="zh-CN" sz="2400" dirty="0" smtClean="0">
                <a:cs typeface="Times New Roman" pitchFamily="18" charset="0"/>
              </a:rPr>
              <a:t>,</a:t>
            </a:r>
            <a:r>
              <a:rPr lang="en-US" altLang="zh-CN" sz="2400" dirty="0" smtClean="0"/>
              <a:t> Y</a:t>
            </a:r>
            <a:r>
              <a:rPr lang="en-US" altLang="zh-CN" sz="2400" baseline="-25000" dirty="0" smtClean="0"/>
              <a:t>i</a:t>
            </a:r>
            <a:r>
              <a:rPr lang="en-US" altLang="zh-CN" sz="2400" dirty="0" smtClean="0">
                <a:cs typeface="Times New Roman" pitchFamily="18" charset="0"/>
              </a:rPr>
              <a:t>,</a:t>
            </a:r>
            <a:r>
              <a:rPr lang="en-US" altLang="zh-CN" sz="2400" dirty="0" smtClean="0"/>
              <a:t> Y</a:t>
            </a:r>
            <a:r>
              <a:rPr lang="en-US" altLang="zh-CN" sz="2400" baseline="-25000" dirty="0" smtClean="0"/>
              <a:t>i</a:t>
            </a:r>
            <a:r>
              <a:rPr lang="en-US" altLang="zh-CN" sz="2400" baseline="30000" dirty="0" smtClean="0"/>
              <a:t>*</a:t>
            </a:r>
            <a:r>
              <a:rPr lang="en-US" altLang="zh-CN" sz="2400" dirty="0" smtClean="0">
                <a:cs typeface="Times New Roman" pitchFamily="18" charset="0"/>
              </a:rPr>
              <a:t>)</a:t>
            </a:r>
            <a:r>
              <a:rPr lang="zh-CN" altLang="en-US" sz="2400" dirty="0" smtClean="0">
                <a:cs typeface="Times New Roman" pitchFamily="18" charset="0"/>
              </a:rPr>
              <a:t>的值时，则确定子密钥</a:t>
            </a:r>
            <a:r>
              <a:rPr lang="en-US" altLang="zh-CN" sz="2400" dirty="0" err="1" smtClean="0">
                <a:cs typeface="Times New Roman" pitchFamily="18" charset="0"/>
              </a:rPr>
              <a:t>K</a:t>
            </a:r>
            <a:r>
              <a:rPr lang="en-US" altLang="zh-CN" sz="2400" baseline="-25000" dirty="0" err="1" smtClean="0">
                <a:cs typeface="Times New Roman" pitchFamily="18" charset="0"/>
              </a:rPr>
              <a:t>i</a:t>
            </a:r>
            <a:r>
              <a:rPr lang="zh-CN" altLang="en-US" sz="2400" dirty="0" smtClean="0">
                <a:cs typeface="Times New Roman" pitchFamily="18" charset="0"/>
              </a:rPr>
              <a:t>是容易的。</a:t>
            </a:r>
            <a:endParaRPr lang="en-US" altLang="zh-CN" sz="2400" dirty="0" smtClean="0">
              <a:cs typeface="Times New Roman" pitchFamily="18" charset="0"/>
            </a:endParaRPr>
          </a:p>
          <a:p>
            <a:pPr lvl="1">
              <a:lnSpc>
                <a:spcPct val="110000"/>
              </a:lnSpc>
            </a:pPr>
            <a:r>
              <a:rPr lang="zh-CN" altLang="en-US" sz="2000" dirty="0" smtClean="0">
                <a:cs typeface="Times New Roman" pitchFamily="18" charset="0"/>
              </a:rPr>
              <a:t>若密文对已知，且最后一轮的输入对的差分能以某种方式得到，则确定最后一轮的子密钥可行</a:t>
            </a:r>
            <a:endParaRPr lang="en-US" altLang="zh-CN" sz="2000" dirty="0" smtClean="0">
              <a:cs typeface="Times New Roman" pitchFamily="18" charset="0"/>
            </a:endParaRPr>
          </a:p>
          <a:p>
            <a:pPr lvl="1">
              <a:lnSpc>
                <a:spcPct val="110000"/>
              </a:lnSpc>
            </a:pPr>
            <a:r>
              <a:rPr lang="zh-CN" altLang="en-US" sz="2000" dirty="0" smtClean="0">
                <a:cs typeface="Times New Roman" pitchFamily="18" charset="0"/>
              </a:rPr>
              <a:t>通过选择具有特定差分值</a:t>
            </a:r>
            <a:r>
              <a:rPr lang="el-GR" altLang="zh-CN" sz="2000" dirty="0" smtClean="0">
                <a:cs typeface="Times New Roman" pitchFamily="18" charset="0"/>
              </a:rPr>
              <a:t>α</a:t>
            </a:r>
            <a:r>
              <a:rPr lang="en-US" altLang="zh-CN" sz="2000" baseline="-25000" dirty="0" smtClean="0">
                <a:cs typeface="Times New Roman" pitchFamily="18" charset="0"/>
              </a:rPr>
              <a:t>0</a:t>
            </a:r>
            <a:r>
              <a:rPr lang="zh-CN" altLang="en-US" sz="2000" dirty="0" smtClean="0">
                <a:cs typeface="Times New Roman" pitchFamily="18" charset="0"/>
              </a:rPr>
              <a:t>的明文对，可以使得最后一轮的输入差分以很高的概率取特定值</a:t>
            </a:r>
            <a:r>
              <a:rPr lang="el-GR" altLang="zh-CN" sz="2000" dirty="0" smtClean="0">
                <a:cs typeface="Times New Roman" pitchFamily="18" charset="0"/>
              </a:rPr>
              <a:t>α</a:t>
            </a:r>
            <a:r>
              <a:rPr lang="en-US" altLang="zh-CN" sz="2000" baseline="-25000" dirty="0" smtClean="0">
                <a:cs typeface="Times New Roman" pitchFamily="18" charset="0"/>
              </a:rPr>
              <a:t>r-1</a:t>
            </a:r>
            <a:endParaRPr lang="zh-CN" altLang="en-US" sz="2000" dirty="0" smtClean="0">
              <a:cs typeface="Times New Roman" pitchFamily="18" charset="0"/>
            </a:endParaRPr>
          </a:p>
          <a:p>
            <a:endParaRPr lang="en-US" dirty="0" smtClean="0"/>
          </a:p>
          <a:p>
            <a:r>
              <a:rPr lang="zh-CN" altLang="en-US" sz="2400" dirty="0" smtClean="0"/>
              <a:t>关键在于：</a:t>
            </a:r>
            <a:endParaRPr lang="en-US" altLang="zh-CN" sz="2400" dirty="0" smtClean="0"/>
          </a:p>
          <a:p>
            <a:pPr lvl="1"/>
            <a:r>
              <a:rPr lang="zh-CN" altLang="en-US" sz="2000" dirty="0" smtClean="0"/>
              <a:t>如何找到特定的</a:t>
            </a:r>
            <a:r>
              <a:rPr lang="zh-CN" altLang="en-US" sz="2000" dirty="0" smtClean="0">
                <a:cs typeface="Times New Roman" pitchFamily="18" charset="0"/>
              </a:rPr>
              <a:t>差分值</a:t>
            </a:r>
            <a:r>
              <a:rPr lang="el-GR" altLang="zh-CN" sz="2000" dirty="0" smtClean="0">
                <a:cs typeface="Times New Roman" pitchFamily="18" charset="0"/>
              </a:rPr>
              <a:t>α</a:t>
            </a:r>
            <a:r>
              <a:rPr lang="en-US" altLang="zh-CN" sz="2000" baseline="-25000" dirty="0" smtClean="0">
                <a:cs typeface="Times New Roman" pitchFamily="18" charset="0"/>
              </a:rPr>
              <a:t>0</a:t>
            </a:r>
            <a:r>
              <a:rPr lang="zh-CN" altLang="en-US" sz="2000" dirty="0" smtClean="0"/>
              <a:t>和</a:t>
            </a:r>
            <a:r>
              <a:rPr lang="el-GR" altLang="zh-CN" sz="2000" dirty="0" smtClean="0">
                <a:cs typeface="Times New Roman" pitchFamily="18" charset="0"/>
              </a:rPr>
              <a:t>α</a:t>
            </a:r>
            <a:r>
              <a:rPr lang="en-US" altLang="zh-CN" sz="2000" baseline="-25000" dirty="0" smtClean="0">
                <a:cs typeface="Times New Roman" pitchFamily="18" charset="0"/>
              </a:rPr>
              <a:t>r-1</a:t>
            </a:r>
            <a:endParaRPr lang="en-US" altLang="zh-CN" sz="2000" dirty="0" smtClean="0"/>
          </a:p>
          <a:p>
            <a:pPr lvl="1"/>
            <a:r>
              <a:rPr lang="zh-CN" altLang="en-US" sz="2000" dirty="0" smtClean="0"/>
              <a:t>如何确定最后一轮的子密钥</a:t>
            </a:r>
            <a:endParaRPr lang="en-US" sz="2000"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234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轮特征</a:t>
            </a:r>
            <a:r>
              <a:rPr lang="el-GR" altLang="zh-CN" dirty="0" smtClean="0">
                <a:cs typeface="Times New Roman" pitchFamily="18" charset="0"/>
              </a:rPr>
              <a:t>Ω</a:t>
            </a:r>
            <a:endParaRPr lang="zh-CN" altLang="en-US" dirty="0"/>
          </a:p>
        </p:txBody>
      </p:sp>
      <p:sp>
        <p:nvSpPr>
          <p:cNvPr id="3" name="内容占位符 2"/>
          <p:cNvSpPr>
            <a:spLocks noGrp="1"/>
          </p:cNvSpPr>
          <p:nvPr>
            <p:ph idx="1"/>
          </p:nvPr>
        </p:nvSpPr>
        <p:spPr>
          <a:xfrm>
            <a:off x="457200" y="1124744"/>
            <a:ext cx="8075240" cy="5199856"/>
          </a:xfrm>
        </p:spPr>
        <p:txBody>
          <a:bodyPr>
            <a:normAutofit/>
          </a:bodyPr>
          <a:lstStyle/>
          <a:p>
            <a:r>
              <a:rPr lang="zh-CN" altLang="en-US" sz="2400" dirty="0" smtClean="0">
                <a:latin typeface="Consolas" panose="020B0609020204030204" pitchFamily="49" charset="0"/>
              </a:rPr>
              <a:t>定义：</a:t>
            </a:r>
            <a:r>
              <a:rPr lang="en-US" altLang="zh-CN" sz="2400" dirty="0" smtClean="0">
                <a:solidFill>
                  <a:srgbClr val="FF0000"/>
                </a:solidFill>
                <a:latin typeface="Consolas" panose="020B0609020204030204" pitchFamily="49" charset="0"/>
              </a:rPr>
              <a:t>r-</a:t>
            </a:r>
            <a:r>
              <a:rPr lang="zh-CN" altLang="en-US" sz="2400" dirty="0" smtClean="0">
                <a:solidFill>
                  <a:srgbClr val="FF0000"/>
                </a:solidFill>
                <a:latin typeface="Consolas" panose="020B0609020204030204" pitchFamily="49" charset="0"/>
              </a:rPr>
              <a:t>轮特征</a:t>
            </a:r>
            <a:r>
              <a:rPr lang="el-GR" altLang="zh-CN" sz="2400" dirty="0" smtClean="0">
                <a:solidFill>
                  <a:srgbClr val="FF0000"/>
                </a:solidFill>
                <a:latin typeface="Consolas" panose="020B0609020204030204" pitchFamily="49" charset="0"/>
                <a:cs typeface="Times New Roman" pitchFamily="18" charset="0"/>
              </a:rPr>
              <a:t>Ω</a:t>
            </a:r>
            <a:r>
              <a:rPr lang="en-US" altLang="zh-CN" sz="2400" dirty="0" smtClean="0">
                <a:solidFill>
                  <a:srgbClr val="FF0000"/>
                </a:solidFill>
                <a:latin typeface="Consolas" panose="020B0609020204030204" pitchFamily="49" charset="0"/>
                <a:cs typeface="Times New Roman" pitchFamily="18" charset="0"/>
              </a:rPr>
              <a:t> </a:t>
            </a:r>
            <a:r>
              <a:rPr lang="zh-CN" altLang="en-US" sz="2400" dirty="0" smtClean="0">
                <a:latin typeface="Consolas" panose="020B0609020204030204" pitchFamily="49" charset="0"/>
                <a:cs typeface="Arial"/>
              </a:rPr>
              <a:t>是一个差分序列 </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0</a:t>
            </a:r>
            <a:r>
              <a:rPr lang="en-US" altLang="zh-CN" sz="2400" dirty="0" smtClean="0">
                <a:latin typeface="Consolas" panose="020B0609020204030204" pitchFamily="49" charset="0"/>
                <a:cs typeface="Arial"/>
              </a:rPr>
              <a:t>,</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1</a:t>
            </a:r>
            <a:r>
              <a:rPr lang="en-US" altLang="zh-CN" sz="2400" dirty="0" smtClean="0">
                <a:latin typeface="Consolas" panose="020B0609020204030204" pitchFamily="49" charset="0"/>
                <a:cs typeface="Arial"/>
              </a:rPr>
              <a:t>,…,</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r</a:t>
            </a:r>
            <a:r>
              <a:rPr lang="zh-CN" altLang="en-US" sz="2400" dirty="0" smtClean="0">
                <a:latin typeface="Consolas" panose="020B0609020204030204" pitchFamily="49" charset="0"/>
                <a:cs typeface="Times New Roman" pitchFamily="18" charset="0"/>
              </a:rPr>
              <a:t>，其中 </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i-1</a:t>
            </a:r>
            <a:r>
              <a:rPr lang="en-US" sz="2400" dirty="0" smtClean="0">
                <a:latin typeface="Consolas" panose="020B0609020204030204" pitchFamily="49" charset="0"/>
              </a:rPr>
              <a:t>/</a:t>
            </a:r>
            <a:r>
              <a:rPr lang="el-GR" sz="2400" dirty="0" smtClean="0">
                <a:latin typeface="Consolas" panose="020B0609020204030204" pitchFamily="49" charset="0"/>
              </a:rPr>
              <a:t>α</a:t>
            </a:r>
            <a:r>
              <a:rPr lang="en-US" sz="2400" baseline="-25000" dirty="0" err="1" smtClean="0">
                <a:latin typeface="Consolas" panose="020B0609020204030204" pitchFamily="49" charset="0"/>
              </a:rPr>
              <a:t>i</a:t>
            </a:r>
            <a:r>
              <a:rPr lang="zh-CN" altLang="en-US" sz="2400" dirty="0" smtClean="0">
                <a:latin typeface="Consolas" panose="020B0609020204030204" pitchFamily="49" charset="0"/>
                <a:cs typeface="Times New Roman" pitchFamily="18" charset="0"/>
              </a:rPr>
              <a:t>（</a:t>
            </a:r>
            <a:r>
              <a:rPr lang="en-US" altLang="zh-CN" sz="2400" dirty="0" smtClean="0">
                <a:latin typeface="Consolas" panose="020B0609020204030204" pitchFamily="49" charset="0"/>
                <a:cs typeface="Times New Roman" pitchFamily="18" charset="0"/>
              </a:rPr>
              <a:t>1≤i≤r</a:t>
            </a:r>
            <a:r>
              <a:rPr lang="zh-CN" altLang="en-US" sz="2400" dirty="0" smtClean="0">
                <a:latin typeface="Consolas" panose="020B0609020204030204" pitchFamily="49" charset="0"/>
                <a:cs typeface="Times New Roman" pitchFamily="18" charset="0"/>
              </a:rPr>
              <a:t>）是第</a:t>
            </a:r>
            <a:r>
              <a:rPr lang="en-US" altLang="zh-CN" sz="2400" dirty="0" err="1" smtClean="0">
                <a:latin typeface="Consolas" panose="020B0609020204030204" pitchFamily="49" charset="0"/>
                <a:cs typeface="Times New Roman" pitchFamily="18" charset="0"/>
              </a:rPr>
              <a:t>i</a:t>
            </a:r>
            <a:r>
              <a:rPr lang="zh-CN" altLang="en-US" sz="2400" dirty="0" smtClean="0">
                <a:latin typeface="Consolas" panose="020B0609020204030204" pitchFamily="49" charset="0"/>
                <a:cs typeface="Times New Roman" pitchFamily="18" charset="0"/>
              </a:rPr>
              <a:t>轮的输入</a:t>
            </a:r>
            <a:r>
              <a:rPr lang="en-US" altLang="zh-CN" sz="2400" dirty="0" smtClean="0">
                <a:latin typeface="Consolas" panose="020B0609020204030204" pitchFamily="49" charset="0"/>
                <a:cs typeface="Times New Roman" pitchFamily="18" charset="0"/>
              </a:rPr>
              <a:t>/</a:t>
            </a:r>
            <a:r>
              <a:rPr lang="zh-CN" altLang="en-US" sz="2400" dirty="0" smtClean="0">
                <a:latin typeface="Consolas" panose="020B0609020204030204" pitchFamily="49" charset="0"/>
                <a:cs typeface="Times New Roman" pitchFamily="18" charset="0"/>
              </a:rPr>
              <a:t>输出对的差分。</a:t>
            </a:r>
            <a:endParaRPr lang="en-US" altLang="zh-CN" sz="2400" dirty="0" smtClean="0">
              <a:latin typeface="Consolas" panose="020B0609020204030204" pitchFamily="49" charset="0"/>
              <a:cs typeface="Times New Roman" pitchFamily="18" charset="0"/>
            </a:endParaRPr>
          </a:p>
          <a:p>
            <a:endParaRPr lang="en-US" altLang="zh-CN" sz="2400" dirty="0" smtClean="0">
              <a:latin typeface="Consolas" panose="020B0609020204030204" pitchFamily="49" charset="0"/>
              <a:cs typeface="Times New Roman" pitchFamily="18" charset="0"/>
            </a:endParaRPr>
          </a:p>
          <a:p>
            <a:r>
              <a:rPr lang="en-US" altLang="zh-CN" sz="2400" dirty="0" smtClean="0">
                <a:solidFill>
                  <a:srgbClr val="FF0000"/>
                </a:solidFill>
                <a:latin typeface="Consolas" panose="020B0609020204030204" pitchFamily="49" charset="0"/>
              </a:rPr>
              <a:t>r-</a:t>
            </a:r>
            <a:r>
              <a:rPr lang="zh-CN" altLang="en-US" sz="2400" dirty="0" smtClean="0">
                <a:solidFill>
                  <a:srgbClr val="FF0000"/>
                </a:solidFill>
                <a:latin typeface="Consolas" panose="020B0609020204030204" pitchFamily="49" charset="0"/>
              </a:rPr>
              <a:t>轮特征</a:t>
            </a:r>
            <a:r>
              <a:rPr lang="el-GR" altLang="zh-CN" sz="2400" dirty="0" smtClean="0">
                <a:solidFill>
                  <a:srgbClr val="FF0000"/>
                </a:solidFill>
                <a:latin typeface="Consolas" panose="020B0609020204030204" pitchFamily="49" charset="0"/>
                <a:cs typeface="Times New Roman" pitchFamily="18" charset="0"/>
              </a:rPr>
              <a:t>Ω</a:t>
            </a:r>
            <a:r>
              <a:rPr lang="zh-CN" altLang="en-US" sz="2400" dirty="0" smtClean="0">
                <a:solidFill>
                  <a:srgbClr val="FF0000"/>
                </a:solidFill>
                <a:latin typeface="Consolas" panose="020B0609020204030204" pitchFamily="49" charset="0"/>
              </a:rPr>
              <a:t>的概率</a:t>
            </a:r>
            <a:r>
              <a:rPr lang="zh-CN" altLang="en-US" sz="2400" dirty="0" smtClean="0">
                <a:latin typeface="Consolas" panose="020B0609020204030204" pitchFamily="49" charset="0"/>
              </a:rPr>
              <a:t>是指在明文和子密钥独立、均匀随机时，输入差分为</a:t>
            </a:r>
            <a:r>
              <a:rPr lang="el-GR" sz="2400" dirty="0" smtClean="0">
                <a:latin typeface="Consolas" panose="020B0609020204030204" pitchFamily="49" charset="0"/>
              </a:rPr>
              <a:t>α</a:t>
            </a:r>
            <a:r>
              <a:rPr lang="en-US" sz="2400" baseline="-25000" dirty="0" smtClean="0">
                <a:latin typeface="Consolas" panose="020B0609020204030204" pitchFamily="49" charset="0"/>
              </a:rPr>
              <a:t>0</a:t>
            </a:r>
            <a:r>
              <a:rPr lang="zh-CN" altLang="en-US" sz="2400" dirty="0" smtClean="0">
                <a:latin typeface="Consolas" panose="020B0609020204030204" pitchFamily="49" charset="0"/>
              </a:rPr>
              <a:t>，各轮的输出差分值为给定值的概率。</a:t>
            </a:r>
            <a:endParaRPr lang="en-US" altLang="zh-CN" sz="2400" dirty="0" smtClean="0">
              <a:latin typeface="Consolas" panose="020B0609020204030204" pitchFamily="49" charset="0"/>
            </a:endParaRPr>
          </a:p>
          <a:p>
            <a:endParaRPr lang="en-US" altLang="zh-CN" sz="2400" dirty="0" smtClean="0">
              <a:latin typeface="Consolas" panose="020B0609020204030204" pitchFamily="49" charset="0"/>
            </a:endParaRPr>
          </a:p>
          <a:p>
            <a:r>
              <a:rPr lang="zh-CN" altLang="en-US" sz="2400" dirty="0" smtClean="0">
                <a:latin typeface="Consolas" panose="020B0609020204030204" pitchFamily="49" charset="0"/>
              </a:rPr>
              <a:t>定义：对</a:t>
            </a:r>
            <a:r>
              <a:rPr lang="en-US" altLang="zh-CN" sz="2400" dirty="0" smtClean="0">
                <a:latin typeface="Consolas" panose="020B0609020204030204" pitchFamily="49" charset="0"/>
              </a:rPr>
              <a:t>r-</a:t>
            </a:r>
            <a:r>
              <a:rPr lang="zh-CN" altLang="en-US" sz="2400" dirty="0" smtClean="0">
                <a:latin typeface="Consolas" panose="020B0609020204030204" pitchFamily="49" charset="0"/>
              </a:rPr>
              <a:t>轮特征</a:t>
            </a:r>
            <a:r>
              <a:rPr lang="el-GR" altLang="zh-CN" sz="2400" dirty="0" smtClean="0">
                <a:latin typeface="Consolas" panose="020B0609020204030204" pitchFamily="49" charset="0"/>
                <a:cs typeface="Times New Roman" pitchFamily="18" charset="0"/>
              </a:rPr>
              <a:t>Ω</a:t>
            </a:r>
            <a:r>
              <a:rPr lang="en-US" altLang="zh-CN" sz="2400" dirty="0" smtClean="0">
                <a:latin typeface="Consolas" panose="020B0609020204030204" pitchFamily="49" charset="0"/>
                <a:cs typeface="Times New Roman" pitchFamily="18" charset="0"/>
              </a:rPr>
              <a:t>=</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0</a:t>
            </a:r>
            <a:r>
              <a:rPr lang="en-US" altLang="zh-CN" sz="2400" dirty="0" smtClean="0">
                <a:latin typeface="Consolas" panose="020B0609020204030204" pitchFamily="49" charset="0"/>
                <a:cs typeface="Arial"/>
              </a:rPr>
              <a:t>,</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1</a:t>
            </a:r>
            <a:r>
              <a:rPr lang="en-US" altLang="zh-CN" sz="2400" dirty="0" smtClean="0">
                <a:latin typeface="Consolas" panose="020B0609020204030204" pitchFamily="49" charset="0"/>
                <a:cs typeface="Arial"/>
              </a:rPr>
              <a:t>,…,</a:t>
            </a:r>
            <a:r>
              <a:rPr lang="el-GR" altLang="zh-CN" sz="2400" dirty="0" smtClean="0">
                <a:latin typeface="Consolas" panose="020B0609020204030204" pitchFamily="49" charset="0"/>
                <a:cs typeface="Times New Roman" pitchFamily="18" charset="0"/>
              </a:rPr>
              <a:t>α</a:t>
            </a:r>
            <a:r>
              <a:rPr lang="en-US" altLang="zh-CN" sz="2400" baseline="-25000" dirty="0" smtClean="0">
                <a:latin typeface="Consolas" panose="020B0609020204030204" pitchFamily="49" charset="0"/>
                <a:cs typeface="Times New Roman" pitchFamily="18" charset="0"/>
              </a:rPr>
              <a:t>r</a:t>
            </a:r>
            <a:r>
              <a:rPr lang="zh-CN" altLang="en-US" sz="2400" dirty="0" smtClean="0">
                <a:latin typeface="Consolas" panose="020B0609020204030204" pitchFamily="49" charset="0"/>
              </a:rPr>
              <a:t>，若</a:t>
            </a:r>
            <a:r>
              <a:rPr lang="en-US" altLang="zh-CN" sz="2400" dirty="0" smtClean="0">
                <a:latin typeface="Consolas" panose="020B0609020204030204" pitchFamily="49" charset="0"/>
              </a:rPr>
              <a:t>Y</a:t>
            </a:r>
            <a:r>
              <a:rPr lang="en-US" altLang="zh-CN" sz="2400" baseline="-25000" dirty="0" smtClean="0">
                <a:latin typeface="Consolas" panose="020B0609020204030204" pitchFamily="49" charset="0"/>
              </a:rPr>
              <a:t>0</a:t>
            </a:r>
            <a:r>
              <a:rPr lang="zh-CN" altLang="en-US" sz="2400" dirty="0" smtClean="0">
                <a:latin typeface="Consolas" panose="020B0609020204030204" pitchFamily="49" charset="0"/>
              </a:rPr>
              <a:t>和</a:t>
            </a:r>
            <a:r>
              <a:rPr lang="en-US" altLang="zh-CN" sz="2400" dirty="0" smtClean="0">
                <a:latin typeface="Consolas" panose="020B0609020204030204" pitchFamily="49" charset="0"/>
              </a:rPr>
              <a:t>Y</a:t>
            </a:r>
            <a:r>
              <a:rPr lang="en-US" altLang="zh-CN" sz="2400" baseline="-25000" dirty="0" smtClean="0">
                <a:latin typeface="Consolas" panose="020B0609020204030204" pitchFamily="49" charset="0"/>
              </a:rPr>
              <a:t>0</a:t>
            </a:r>
            <a:r>
              <a:rPr lang="en-US" altLang="zh-CN" sz="2400" baseline="30000" dirty="0" smtClean="0">
                <a:latin typeface="Consolas" panose="020B0609020204030204" pitchFamily="49" charset="0"/>
              </a:rPr>
              <a:t>*</a:t>
            </a:r>
            <a:r>
              <a:rPr lang="zh-CN" altLang="en-US" sz="2400" dirty="0" smtClean="0">
                <a:latin typeface="Consolas" panose="020B0609020204030204" pitchFamily="49" charset="0"/>
              </a:rPr>
              <a:t>的差分是</a:t>
            </a:r>
            <a:r>
              <a:rPr lang="el-GR" sz="2400" dirty="0" smtClean="0">
                <a:latin typeface="Consolas" panose="020B0609020204030204" pitchFamily="49" charset="0"/>
              </a:rPr>
              <a:t>α</a:t>
            </a:r>
            <a:r>
              <a:rPr lang="en-US" sz="2400" baseline="-25000" dirty="0" smtClean="0">
                <a:latin typeface="Consolas" panose="020B0609020204030204" pitchFamily="49" charset="0"/>
              </a:rPr>
              <a:t>0</a:t>
            </a:r>
            <a:r>
              <a:rPr lang="zh-CN" altLang="en-US" sz="2400" dirty="0" smtClean="0">
                <a:latin typeface="Consolas" panose="020B0609020204030204" pitchFamily="49" charset="0"/>
              </a:rPr>
              <a:t>，第</a:t>
            </a:r>
            <a:r>
              <a:rPr lang="en-US" altLang="zh-CN" sz="2400" dirty="0" err="1" smtClean="0">
                <a:latin typeface="Consolas" panose="020B0609020204030204" pitchFamily="49" charset="0"/>
              </a:rPr>
              <a:t>i</a:t>
            </a:r>
            <a:r>
              <a:rPr lang="en-US" altLang="zh-CN" sz="2400" dirty="0" smtClean="0">
                <a:latin typeface="Consolas" panose="020B0609020204030204" pitchFamily="49" charset="0"/>
              </a:rPr>
              <a:t>(</a:t>
            </a:r>
            <a:r>
              <a:rPr lang="en-US" altLang="zh-CN" sz="2400" dirty="0" smtClean="0">
                <a:latin typeface="Consolas" panose="020B0609020204030204" pitchFamily="49" charset="0"/>
                <a:cs typeface="Times New Roman" pitchFamily="18" charset="0"/>
              </a:rPr>
              <a:t>1 ≤</a:t>
            </a:r>
            <a:r>
              <a:rPr lang="en-US" altLang="zh-CN" sz="2400" dirty="0" err="1" smtClean="0">
                <a:latin typeface="Consolas" panose="020B0609020204030204" pitchFamily="49" charset="0"/>
                <a:cs typeface="Times New Roman" pitchFamily="18" charset="0"/>
              </a:rPr>
              <a:t>i</a:t>
            </a:r>
            <a:r>
              <a:rPr lang="en-US" altLang="zh-CN" sz="2400" dirty="0" smtClean="0">
                <a:latin typeface="Consolas" panose="020B0609020204030204" pitchFamily="49" charset="0"/>
                <a:cs typeface="Times New Roman" pitchFamily="18" charset="0"/>
              </a:rPr>
              <a:t> ≤r)</a:t>
            </a:r>
            <a:r>
              <a:rPr lang="zh-CN" altLang="en-US" sz="2400" dirty="0" smtClean="0">
                <a:latin typeface="Consolas" panose="020B0609020204030204" pitchFamily="49" charset="0"/>
                <a:cs typeface="Times New Roman" pitchFamily="18" charset="0"/>
              </a:rPr>
              <a:t>轮输出的差分为</a:t>
            </a:r>
            <a:r>
              <a:rPr lang="el-GR" sz="2400" dirty="0" smtClean="0">
                <a:latin typeface="Consolas" panose="020B0609020204030204" pitchFamily="49" charset="0"/>
              </a:rPr>
              <a:t>α</a:t>
            </a:r>
            <a:r>
              <a:rPr lang="en-US" altLang="zh-CN" sz="2400" baseline="-25000" dirty="0" err="1" smtClean="0">
                <a:latin typeface="Consolas" panose="020B0609020204030204" pitchFamily="49" charset="0"/>
              </a:rPr>
              <a:t>i</a:t>
            </a:r>
            <a:r>
              <a:rPr lang="zh-CN" altLang="en-US" sz="2400" dirty="0" smtClean="0">
                <a:latin typeface="Consolas" panose="020B0609020204030204" pitchFamily="49" charset="0"/>
                <a:cs typeface="Times New Roman" pitchFamily="18" charset="0"/>
              </a:rPr>
              <a:t>，则称明文对为特征</a:t>
            </a:r>
            <a:r>
              <a:rPr lang="el-GR" altLang="zh-CN" sz="2400" dirty="0" smtClean="0">
                <a:latin typeface="Consolas" panose="020B0609020204030204" pitchFamily="49" charset="0"/>
                <a:cs typeface="Times New Roman" pitchFamily="18" charset="0"/>
              </a:rPr>
              <a:t>Ω</a:t>
            </a:r>
            <a:r>
              <a:rPr lang="zh-CN" altLang="en-US" sz="2400" dirty="0" smtClean="0">
                <a:latin typeface="Consolas" panose="020B0609020204030204" pitchFamily="49" charset="0"/>
                <a:cs typeface="Times New Roman" pitchFamily="18" charset="0"/>
              </a:rPr>
              <a:t>的一个</a:t>
            </a:r>
            <a:r>
              <a:rPr lang="zh-CN" altLang="en-US" sz="2400" dirty="0" smtClean="0">
                <a:solidFill>
                  <a:srgbClr val="FF0000"/>
                </a:solidFill>
                <a:latin typeface="Consolas" panose="020B0609020204030204" pitchFamily="49" charset="0"/>
                <a:cs typeface="Times New Roman" pitchFamily="18" charset="0"/>
              </a:rPr>
              <a:t>正确对</a:t>
            </a:r>
            <a:r>
              <a:rPr lang="zh-CN" altLang="en-US" sz="2400" dirty="0" smtClean="0">
                <a:latin typeface="Consolas" panose="020B0609020204030204" pitchFamily="49" charset="0"/>
                <a:cs typeface="Times New Roman" pitchFamily="18" charset="0"/>
              </a:rPr>
              <a:t>，否则称为特征</a:t>
            </a:r>
            <a:r>
              <a:rPr lang="el-GR" altLang="zh-CN" sz="2400" dirty="0" smtClean="0">
                <a:latin typeface="Consolas" panose="020B0609020204030204" pitchFamily="49" charset="0"/>
                <a:cs typeface="Times New Roman" pitchFamily="18" charset="0"/>
              </a:rPr>
              <a:t>Ω</a:t>
            </a:r>
            <a:r>
              <a:rPr lang="zh-CN" altLang="en-US" sz="2400" dirty="0" smtClean="0">
                <a:latin typeface="Consolas" panose="020B0609020204030204" pitchFamily="49" charset="0"/>
                <a:cs typeface="Times New Roman" pitchFamily="18" charset="0"/>
              </a:rPr>
              <a:t>的</a:t>
            </a:r>
            <a:r>
              <a:rPr lang="zh-CN" altLang="en-US" sz="2400" dirty="0" smtClean="0">
                <a:solidFill>
                  <a:srgbClr val="FF0000"/>
                </a:solidFill>
                <a:latin typeface="Consolas" panose="020B0609020204030204" pitchFamily="49" charset="0"/>
                <a:cs typeface="Times New Roman" pitchFamily="18" charset="0"/>
              </a:rPr>
              <a:t>错误对</a:t>
            </a:r>
            <a:r>
              <a:rPr lang="zh-CN" altLang="en-US" sz="2400" dirty="0" smtClean="0">
                <a:latin typeface="Consolas" panose="020B0609020204030204" pitchFamily="49" charset="0"/>
                <a:cs typeface="Times New Roman" pitchFamily="18" charset="0"/>
              </a:rPr>
              <a:t>。</a:t>
            </a:r>
            <a:endParaRPr lang="zh-CN" altLang="en-US" sz="2400" dirty="0">
              <a:latin typeface="Consolas" panose="020B0609020204030204" pitchFamily="49"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081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sz="2400" dirty="0" smtClean="0">
                <a:cs typeface="Times New Roman" pitchFamily="18" charset="0"/>
              </a:rPr>
              <a:t>定义：在</a:t>
            </a:r>
            <a:r>
              <a:rPr lang="en-US" altLang="zh-CN" sz="2400" dirty="0" smtClean="0">
                <a:cs typeface="Times New Roman" pitchFamily="18" charset="0"/>
              </a:rPr>
              <a:t>r-</a:t>
            </a:r>
            <a:r>
              <a:rPr lang="zh-CN" altLang="en-US" sz="2400" dirty="0" smtClean="0">
                <a:cs typeface="Times New Roman" pitchFamily="18" charset="0"/>
              </a:rPr>
              <a:t>轮特征</a:t>
            </a:r>
            <a:r>
              <a:rPr lang="el-GR" altLang="zh-CN" sz="2400" dirty="0" smtClean="0">
                <a:latin typeface="+mn-lt"/>
                <a:cs typeface="Times New Roman" pitchFamily="18" charset="0"/>
              </a:rPr>
              <a:t>Ω</a:t>
            </a:r>
            <a:r>
              <a:rPr lang="en-US" altLang="zh-CN" sz="2400" dirty="0" smtClean="0">
                <a:latin typeface="+mn-lt"/>
                <a:cs typeface="Times New Roman" pitchFamily="18" charset="0"/>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0</a:t>
            </a:r>
            <a:r>
              <a:rPr lang="en-US" altLang="zh-CN" sz="2400" dirty="0" smtClean="0">
                <a:latin typeface="+mn-lt"/>
                <a:cs typeface="Arial"/>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1</a:t>
            </a:r>
            <a:r>
              <a:rPr lang="en-US" altLang="zh-CN" sz="2400" dirty="0" smtClean="0">
                <a:latin typeface="+mn-lt"/>
                <a:cs typeface="Arial"/>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r</a:t>
            </a:r>
            <a:r>
              <a:rPr lang="zh-CN" altLang="en-US" sz="2400" dirty="0" smtClean="0">
                <a:cs typeface="Times New Roman" pitchFamily="18" charset="0"/>
              </a:rPr>
              <a:t>中，</a:t>
            </a:r>
            <a:r>
              <a:rPr lang="en-US" altLang="zh-CN" sz="2400" dirty="0" smtClean="0">
                <a:cs typeface="Times New Roman" pitchFamily="18" charset="0"/>
              </a:rPr>
              <a:t> </a:t>
            </a:r>
            <a:r>
              <a:rPr lang="en-US" altLang="zh-CN" sz="2400" dirty="0" smtClean="0">
                <a:latin typeface="+mn-lt"/>
                <a:cs typeface="Times New Roman" pitchFamily="18" charset="0"/>
              </a:rPr>
              <a:t>p</a:t>
            </a:r>
            <a:r>
              <a:rPr lang="en-US" altLang="zh-CN" sz="2400" baseline="-25000" dirty="0" smtClean="0">
                <a:latin typeface="+mn-lt"/>
                <a:cs typeface="Times New Roman" pitchFamily="18" charset="0"/>
              </a:rPr>
              <a:t>i</a:t>
            </a:r>
            <a:r>
              <a:rPr lang="el-GR" altLang="zh-CN" sz="2400" baseline="30000" dirty="0" smtClean="0">
                <a:latin typeface="+mn-lt"/>
                <a:cs typeface="Times New Roman" pitchFamily="18" charset="0"/>
              </a:rPr>
              <a:t>α</a:t>
            </a:r>
            <a:r>
              <a:rPr lang="zh-CN" altLang="en-US" sz="2400" dirty="0" smtClean="0">
                <a:cs typeface="Times New Roman" pitchFamily="18" charset="0"/>
              </a:rPr>
              <a:t>表示在输入差分为</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i-1</a:t>
            </a:r>
            <a:r>
              <a:rPr lang="zh-CN" altLang="en-US" sz="2400" dirty="0" smtClean="0">
                <a:cs typeface="Times New Roman" pitchFamily="18" charset="0"/>
              </a:rPr>
              <a:t>的条件下，轮函数</a:t>
            </a:r>
            <a:r>
              <a:rPr lang="en-US" altLang="zh-CN" sz="2400" dirty="0" smtClean="0">
                <a:cs typeface="Times New Roman" pitchFamily="18" charset="0"/>
              </a:rPr>
              <a:t>F</a:t>
            </a:r>
            <a:r>
              <a:rPr lang="zh-CN" altLang="en-US" sz="2400" dirty="0" smtClean="0">
                <a:cs typeface="Times New Roman" pitchFamily="18" charset="0"/>
              </a:rPr>
              <a:t>的输出差分为</a:t>
            </a:r>
            <a:r>
              <a:rPr lang="el-GR" altLang="zh-CN" sz="2400" dirty="0" smtClean="0">
                <a:latin typeface="+mn-lt"/>
                <a:cs typeface="Times New Roman" pitchFamily="18" charset="0"/>
              </a:rPr>
              <a:t>α</a:t>
            </a:r>
            <a:r>
              <a:rPr lang="en-US" altLang="zh-CN" sz="2400" baseline="-25000" dirty="0" err="1" smtClean="0">
                <a:latin typeface="+mn-lt"/>
                <a:cs typeface="Times New Roman" pitchFamily="18" charset="0"/>
              </a:rPr>
              <a:t>i</a:t>
            </a:r>
            <a:r>
              <a:rPr lang="zh-CN" altLang="en-US" sz="2400" dirty="0" smtClean="0">
                <a:cs typeface="Times New Roman" pitchFamily="18" charset="0"/>
              </a:rPr>
              <a:t>的概率</a:t>
            </a:r>
            <a:endParaRPr lang="en-US" altLang="zh-CN" sz="2400" dirty="0" smtClean="0">
              <a:cs typeface="Times New Roman" pitchFamily="18" charset="0"/>
            </a:endParaRPr>
          </a:p>
          <a:p>
            <a:pPr lvl="1"/>
            <a:endParaRPr lang="en-US" altLang="zh-CN" sz="2000" dirty="0" smtClean="0">
              <a:cs typeface="Times New Roman" pitchFamily="18" charset="0"/>
            </a:endParaRPr>
          </a:p>
          <a:p>
            <a:pPr lvl="1"/>
            <a:endParaRPr lang="en-US" altLang="zh-CN" sz="2000" dirty="0" smtClean="0">
              <a:cs typeface="Times New Roman" pitchFamily="18" charset="0"/>
            </a:endParaRPr>
          </a:p>
          <a:p>
            <a:pPr lvl="1"/>
            <a:r>
              <a:rPr lang="zh-CN" altLang="en-US" sz="2000" dirty="0" smtClean="0">
                <a:cs typeface="Times New Roman" pitchFamily="18" charset="0"/>
              </a:rPr>
              <a:t>轮函数与子密钥有关，此条件概率是对所有可能的子密钥而言的</a:t>
            </a:r>
            <a:endParaRPr lang="en-US" altLang="zh-CN" sz="2000" dirty="0" smtClean="0">
              <a:cs typeface="Times New Roman" pitchFamily="18" charset="0"/>
            </a:endParaRPr>
          </a:p>
          <a:p>
            <a:pPr lvl="1"/>
            <a:endParaRPr lang="en-US" altLang="zh-CN" sz="2000" dirty="0" smtClean="0">
              <a:cs typeface="Times New Roman" pitchFamily="18" charset="0"/>
            </a:endParaRPr>
          </a:p>
          <a:p>
            <a:r>
              <a:rPr lang="zh-CN" altLang="en-US" sz="2400" dirty="0" smtClean="0"/>
              <a:t>定理：假设每一轮的子密钥是统计独立且均匀分布的，则</a:t>
            </a:r>
            <a:r>
              <a:rPr lang="en-US" altLang="zh-CN" sz="2400" dirty="0" smtClean="0">
                <a:solidFill>
                  <a:srgbClr val="FF0000"/>
                </a:solidFill>
              </a:rPr>
              <a:t>r-</a:t>
            </a:r>
            <a:r>
              <a:rPr lang="zh-CN" altLang="en-US" sz="2400" dirty="0" smtClean="0">
                <a:solidFill>
                  <a:srgbClr val="FF0000"/>
                </a:solidFill>
              </a:rPr>
              <a:t>轮特征</a:t>
            </a:r>
            <a:r>
              <a:rPr lang="el-GR" altLang="zh-CN" sz="2400" dirty="0" smtClean="0">
                <a:solidFill>
                  <a:srgbClr val="FF0000"/>
                </a:solidFill>
                <a:latin typeface="+mn-lt"/>
                <a:cs typeface="Times New Roman" pitchFamily="18" charset="0"/>
              </a:rPr>
              <a:t>Ω</a:t>
            </a:r>
            <a:r>
              <a:rPr lang="en-US" altLang="zh-CN" sz="2400" dirty="0" smtClean="0">
                <a:solidFill>
                  <a:srgbClr val="FF0000"/>
                </a:solidFill>
                <a:latin typeface="+mn-lt"/>
                <a:cs typeface="Times New Roman" pitchFamily="18" charset="0"/>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0</a:t>
            </a:r>
            <a:r>
              <a:rPr lang="en-US" altLang="zh-CN" sz="2400" dirty="0" smtClean="0">
                <a:solidFill>
                  <a:srgbClr val="FF0000"/>
                </a:solidFill>
                <a:latin typeface="+mn-lt"/>
                <a:cs typeface="Arial"/>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1</a:t>
            </a:r>
            <a:r>
              <a:rPr lang="en-US" altLang="zh-CN" sz="2400" dirty="0" smtClean="0">
                <a:solidFill>
                  <a:srgbClr val="FF0000"/>
                </a:solidFill>
                <a:latin typeface="+mn-lt"/>
                <a:cs typeface="Arial"/>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r</a:t>
            </a:r>
            <a:r>
              <a:rPr lang="zh-CN" altLang="en-US" sz="2400" dirty="0" smtClean="0">
                <a:solidFill>
                  <a:srgbClr val="FF0000"/>
                </a:solidFill>
              </a:rPr>
              <a:t>的概率</a:t>
            </a:r>
            <a:r>
              <a:rPr lang="zh-CN" altLang="en-US" sz="2400" dirty="0" smtClean="0"/>
              <a:t>恰好是差分为</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0</a:t>
            </a:r>
            <a:r>
              <a:rPr lang="zh-CN" altLang="en-US" sz="2400" dirty="0" smtClean="0">
                <a:latin typeface="Arial"/>
                <a:cs typeface="Arial"/>
              </a:rPr>
              <a:t>的明文对是正确对的概率，其值</a:t>
            </a:r>
            <a:r>
              <a:rPr lang="zh-CN" altLang="en-US" sz="2400" dirty="0" smtClean="0"/>
              <a:t>可用</a:t>
            </a:r>
            <a:r>
              <a:rPr lang="en-US" altLang="zh-CN" sz="2400" dirty="0" smtClean="0">
                <a:latin typeface="+mn-lt"/>
                <a:cs typeface="Times New Roman" pitchFamily="18" charset="0"/>
              </a:rPr>
              <a:t>p</a:t>
            </a:r>
            <a:r>
              <a:rPr lang="en-US" altLang="zh-CN" sz="2400" baseline="-25000" dirty="0" smtClean="0">
                <a:latin typeface="+mn-lt"/>
                <a:cs typeface="Times New Roman" pitchFamily="18" charset="0"/>
              </a:rPr>
              <a:t>1</a:t>
            </a:r>
            <a:r>
              <a:rPr lang="el-GR" altLang="zh-CN" sz="2400" baseline="30000" dirty="0" smtClean="0">
                <a:latin typeface="+mn-lt"/>
                <a:cs typeface="Times New Roman" pitchFamily="18" charset="0"/>
              </a:rPr>
              <a:t>α</a:t>
            </a:r>
            <a:r>
              <a:rPr lang="en-US" altLang="zh-CN" sz="2400" dirty="0" smtClean="0">
                <a:latin typeface="+mn-lt"/>
                <a:cs typeface="Times New Roman" pitchFamily="18" charset="0"/>
              </a:rPr>
              <a:t> p</a:t>
            </a:r>
            <a:r>
              <a:rPr lang="en-US" altLang="zh-CN" sz="2400" baseline="-25000" dirty="0" smtClean="0">
                <a:latin typeface="+mn-lt"/>
                <a:cs typeface="Times New Roman" pitchFamily="18" charset="0"/>
              </a:rPr>
              <a:t>2</a:t>
            </a:r>
            <a:r>
              <a:rPr lang="el-GR" altLang="zh-CN" sz="2400" baseline="30000" dirty="0" smtClean="0">
                <a:latin typeface="+mn-lt"/>
                <a:cs typeface="Times New Roman" pitchFamily="18" charset="0"/>
              </a:rPr>
              <a:t>α</a:t>
            </a:r>
            <a:r>
              <a:rPr lang="en-US" altLang="zh-CN" sz="2400" dirty="0" smtClean="0">
                <a:latin typeface="+mn-lt"/>
                <a:cs typeface="Times New Roman" pitchFamily="18" charset="0"/>
              </a:rPr>
              <a:t> … p</a:t>
            </a:r>
            <a:r>
              <a:rPr lang="en-US" altLang="zh-CN" sz="2400" baseline="-25000" dirty="0" smtClean="0">
                <a:latin typeface="+mn-lt"/>
                <a:cs typeface="Times New Roman" pitchFamily="18" charset="0"/>
              </a:rPr>
              <a:t>r</a:t>
            </a:r>
            <a:r>
              <a:rPr lang="el-GR" altLang="zh-CN" sz="2400" baseline="30000" dirty="0" smtClean="0">
                <a:latin typeface="+mn-lt"/>
                <a:cs typeface="Times New Roman" pitchFamily="18" charset="0"/>
              </a:rPr>
              <a:t>α</a:t>
            </a:r>
            <a:r>
              <a:rPr lang="zh-CN" altLang="en-US" sz="2400" dirty="0" smtClean="0"/>
              <a:t>来近似代替。</a:t>
            </a:r>
          </a:p>
          <a:p>
            <a:pPr lvl="1"/>
            <a:r>
              <a:rPr lang="en-US" altLang="zh-CN" sz="2000" dirty="0" smtClean="0">
                <a:cs typeface="Times New Roman" pitchFamily="18" charset="0"/>
              </a:rPr>
              <a:t>r-</a:t>
            </a:r>
            <a:r>
              <a:rPr lang="zh-CN" altLang="en-US" sz="2000" dirty="0" smtClean="0">
                <a:cs typeface="Times New Roman" pitchFamily="18" charset="0"/>
              </a:rPr>
              <a:t>轮特征可以看作</a:t>
            </a:r>
            <a:r>
              <a:rPr lang="en-US" altLang="zh-CN" sz="2000" dirty="0" smtClean="0">
                <a:cs typeface="Times New Roman" pitchFamily="18" charset="0"/>
              </a:rPr>
              <a:t>r</a:t>
            </a:r>
            <a:r>
              <a:rPr lang="zh-CN" altLang="en-US" sz="2000" dirty="0" smtClean="0">
                <a:cs typeface="Times New Roman" pitchFamily="18" charset="0"/>
              </a:rPr>
              <a:t>个单轮特征的串联</a:t>
            </a:r>
            <a:endParaRPr lang="en-US" altLang="zh-CN" sz="2000" dirty="0" smtClean="0">
              <a:cs typeface="Times New Roman" pitchFamily="18" charset="0"/>
            </a:endParaRPr>
          </a:p>
          <a:p>
            <a:pPr lvl="1"/>
            <a:r>
              <a:rPr lang="zh-CN" altLang="en-US" sz="2000" dirty="0" smtClean="0">
                <a:cs typeface="Times New Roman" pitchFamily="18" charset="0"/>
              </a:rPr>
              <a:t>概率相乘时，注意差分序列的前后衔接</a:t>
            </a:r>
            <a:endParaRPr lang="zh-CN" altLang="en-US" sz="2000" dirty="0" smtClean="0"/>
          </a:p>
          <a:p>
            <a:pPr lvl="1"/>
            <a:r>
              <a:rPr lang="zh-CN" altLang="en-US" sz="2000" dirty="0" smtClean="0">
                <a:cs typeface="Times New Roman" pitchFamily="18" charset="0"/>
              </a:rPr>
              <a:t>实际子密钥由密钥扩展算法从密钥生成，精确值的运算很复杂</a:t>
            </a:r>
            <a:endParaRPr lang="en-US" altLang="zh-CN" sz="2000" dirty="0" smtClean="0">
              <a:cs typeface="Times New Roman" pitchFamily="18" charset="0"/>
            </a:endParaRPr>
          </a:p>
        </p:txBody>
      </p:sp>
      <p:graphicFrame>
        <p:nvGraphicFramePr>
          <p:cNvPr id="53250" name="Object 2"/>
          <p:cNvGraphicFramePr>
            <a:graphicFrameLocks noChangeAspect="1"/>
          </p:cNvGraphicFramePr>
          <p:nvPr>
            <p:extLst>
              <p:ext uri="{D42A27DB-BD31-4B8C-83A1-F6EECF244321}">
                <p14:modId xmlns:p14="http://schemas.microsoft.com/office/powerpoint/2010/main" val="852449642"/>
              </p:ext>
            </p:extLst>
          </p:nvPr>
        </p:nvGraphicFramePr>
        <p:xfrm>
          <a:off x="2699792" y="2060848"/>
          <a:ext cx="3744416" cy="538776"/>
        </p:xfrm>
        <a:graphic>
          <a:graphicData uri="http://schemas.openxmlformats.org/presentationml/2006/ole">
            <mc:AlternateContent xmlns:mc="http://schemas.openxmlformats.org/markup-compatibility/2006">
              <mc:Choice xmlns:v="urn:schemas-microsoft-com:vml" Requires="v">
                <p:oleObj spid="_x0000_s4325" name="Equation" r:id="rId3" imgW="1676160" imgH="241200" progId="Equation.DSMT4">
                  <p:embed/>
                </p:oleObj>
              </mc:Choice>
              <mc:Fallback>
                <p:oleObj name="Equation" r:id="rId3" imgW="167616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744416" cy="538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43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r-</a:t>
            </a:r>
            <a:r>
              <a:rPr lang="zh-CN" altLang="en-US" dirty="0" smtClean="0"/>
              <a:t>轮迭代密码的差分密钥攻击算法</a:t>
            </a:r>
            <a:endParaRPr lang="zh-CN" altLang="en-US" dirty="0"/>
          </a:p>
        </p:txBody>
      </p:sp>
      <p:sp>
        <p:nvSpPr>
          <p:cNvPr id="3" name="内容占位符 2"/>
          <p:cNvSpPr>
            <a:spLocks noGrp="1"/>
          </p:cNvSpPr>
          <p:nvPr>
            <p:ph idx="1"/>
          </p:nvPr>
        </p:nvSpPr>
        <p:spPr/>
        <p:txBody>
          <a:bodyPr>
            <a:normAutofit lnSpcReduction="10000"/>
          </a:bodyPr>
          <a:lstStyle/>
          <a:p>
            <a:pPr marL="361950" indent="-361950"/>
            <a:r>
              <a:rPr lang="zh-CN" altLang="en-US" sz="2400" dirty="0" smtClean="0"/>
              <a:t>第</a:t>
            </a:r>
            <a:r>
              <a:rPr lang="en-US" altLang="zh-CN" sz="2400" dirty="0" smtClean="0"/>
              <a:t>1</a:t>
            </a:r>
            <a:r>
              <a:rPr lang="zh-CN" altLang="en-US" sz="2400" dirty="0" smtClean="0"/>
              <a:t>步：找出一个</a:t>
            </a:r>
            <a:r>
              <a:rPr lang="en-US" altLang="zh-CN" sz="2400" dirty="0" smtClean="0"/>
              <a:t>(r-1)-</a:t>
            </a:r>
            <a:r>
              <a:rPr lang="zh-CN" altLang="en-US" sz="2400" dirty="0" smtClean="0"/>
              <a:t>轮特征</a:t>
            </a:r>
            <a:r>
              <a:rPr lang="el-GR" altLang="zh-CN" sz="2400" dirty="0" smtClean="0">
                <a:cs typeface="Times New Roman" pitchFamily="18" charset="0"/>
              </a:rPr>
              <a:t>Ω</a:t>
            </a:r>
            <a:r>
              <a:rPr lang="en-US" altLang="zh-CN" sz="2400" baseline="-25000" dirty="0" smtClean="0">
                <a:cs typeface="Times New Roman" pitchFamily="18" charset="0"/>
              </a:rPr>
              <a:t>r-1</a:t>
            </a:r>
            <a:r>
              <a:rPr lang="en-US" altLang="zh-CN" sz="2400" dirty="0" smtClean="0">
                <a:cs typeface="Times New Roman" pitchFamily="18" charset="0"/>
              </a:rPr>
              <a:t>=</a:t>
            </a:r>
            <a:r>
              <a:rPr lang="el-GR" altLang="zh-CN" sz="2400" dirty="0" smtClean="0">
                <a:cs typeface="Times New Roman" pitchFamily="18" charset="0"/>
              </a:rPr>
              <a:t>α</a:t>
            </a:r>
            <a:r>
              <a:rPr lang="en-US" altLang="zh-CN" sz="2400" baseline="-25000" dirty="0" smtClean="0">
                <a:cs typeface="Times New Roman" pitchFamily="18" charset="0"/>
              </a:rPr>
              <a:t>0</a:t>
            </a:r>
            <a:r>
              <a:rPr lang="en-US" altLang="zh-CN" sz="2400" dirty="0" smtClean="0">
                <a:cs typeface="Arial"/>
              </a:rPr>
              <a:t>,</a:t>
            </a:r>
            <a:r>
              <a:rPr lang="el-GR" altLang="zh-CN" sz="2400" dirty="0" smtClean="0">
                <a:cs typeface="Times New Roman" pitchFamily="18" charset="0"/>
              </a:rPr>
              <a:t>α</a:t>
            </a:r>
            <a:r>
              <a:rPr lang="en-US" altLang="zh-CN" sz="2400" baseline="-25000" dirty="0" smtClean="0">
                <a:cs typeface="Times New Roman" pitchFamily="18" charset="0"/>
              </a:rPr>
              <a:t>1</a:t>
            </a:r>
            <a:r>
              <a:rPr lang="en-US" altLang="zh-CN" sz="2400" dirty="0" smtClean="0">
                <a:cs typeface="Arial"/>
              </a:rPr>
              <a:t>,…,</a:t>
            </a:r>
            <a:r>
              <a:rPr lang="el-GR" altLang="zh-CN" sz="2400" dirty="0" smtClean="0">
                <a:cs typeface="Times New Roman" pitchFamily="18" charset="0"/>
              </a:rPr>
              <a:t>α</a:t>
            </a:r>
            <a:r>
              <a:rPr lang="en-US" altLang="zh-CN" sz="2400" baseline="-25000" dirty="0" smtClean="0">
                <a:cs typeface="Times New Roman" pitchFamily="18" charset="0"/>
              </a:rPr>
              <a:t>r-1</a:t>
            </a:r>
            <a:r>
              <a:rPr lang="zh-CN" altLang="en-US" sz="2400" dirty="0" smtClean="0">
                <a:cs typeface="Times New Roman" pitchFamily="18" charset="0"/>
              </a:rPr>
              <a:t>，使得它的概率达到最大或几乎最大。</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2</a:t>
            </a:r>
            <a:r>
              <a:rPr lang="zh-CN" altLang="en-US" sz="2400" dirty="0" smtClean="0">
                <a:cs typeface="Times New Roman" pitchFamily="18" charset="0"/>
              </a:rPr>
              <a:t>步：均匀随机地选择明文</a:t>
            </a:r>
            <a:r>
              <a:rPr lang="en-US" sz="2400" dirty="0" smtClean="0"/>
              <a:t>Y</a:t>
            </a:r>
            <a:r>
              <a:rPr lang="en-US" sz="2400" baseline="-25000" dirty="0" smtClean="0"/>
              <a:t>0</a:t>
            </a:r>
            <a:r>
              <a:rPr lang="zh-CN" altLang="en-US" sz="2400" dirty="0" smtClean="0">
                <a:cs typeface="Times New Roman" pitchFamily="18" charset="0"/>
              </a:rPr>
              <a:t>，并计算</a:t>
            </a:r>
            <a:r>
              <a:rPr lang="en-US" sz="2400" dirty="0" smtClean="0"/>
              <a:t>Y</a:t>
            </a:r>
            <a:r>
              <a:rPr lang="en-US" sz="2400" baseline="-25000" dirty="0" smtClean="0"/>
              <a:t>0</a:t>
            </a:r>
            <a:r>
              <a:rPr lang="en-US" sz="2400" baseline="30000" dirty="0" smtClean="0"/>
              <a:t>*</a:t>
            </a:r>
            <a:r>
              <a:rPr lang="zh-CN" altLang="en-US" sz="2400" dirty="0" smtClean="0">
                <a:cs typeface="Times New Roman" pitchFamily="18" charset="0"/>
              </a:rPr>
              <a:t>，使得输入差分为</a:t>
            </a:r>
            <a:r>
              <a:rPr lang="el-GR" sz="2400" dirty="0" smtClean="0"/>
              <a:t>α</a:t>
            </a:r>
            <a:r>
              <a:rPr lang="en-US" sz="2400" baseline="-25000" dirty="0" smtClean="0"/>
              <a:t>0</a:t>
            </a:r>
            <a:r>
              <a:rPr lang="zh-CN" altLang="en-US" sz="2400" dirty="0" smtClean="0">
                <a:cs typeface="Times New Roman" pitchFamily="18" charset="0"/>
              </a:rPr>
              <a:t>，找出</a:t>
            </a:r>
            <a:r>
              <a:rPr lang="en-US" sz="2400" dirty="0" smtClean="0"/>
              <a:t>Y</a:t>
            </a:r>
            <a:r>
              <a:rPr lang="en-US" sz="2400" baseline="-25000" dirty="0" smtClean="0"/>
              <a:t>0</a:t>
            </a:r>
            <a:r>
              <a:rPr lang="zh-CN" altLang="en-US" sz="2400" dirty="0" smtClean="0">
                <a:cs typeface="Times New Roman" pitchFamily="18" charset="0"/>
              </a:rPr>
              <a:t>和</a:t>
            </a:r>
            <a:r>
              <a:rPr lang="en-US" altLang="zh-CN" sz="2400" dirty="0" smtClean="0">
                <a:cs typeface="Times New Roman" pitchFamily="18" charset="0"/>
              </a:rPr>
              <a:t> </a:t>
            </a:r>
            <a:r>
              <a:rPr lang="en-US" sz="2400" dirty="0" smtClean="0"/>
              <a:t>Y</a:t>
            </a:r>
            <a:r>
              <a:rPr lang="en-US" sz="2400" baseline="-25000" dirty="0" smtClean="0"/>
              <a:t>0</a:t>
            </a:r>
            <a:r>
              <a:rPr lang="en-US" sz="2400" baseline="30000" dirty="0" smtClean="0"/>
              <a:t>*</a:t>
            </a:r>
            <a:r>
              <a:rPr lang="zh-CN" altLang="en-US" sz="2400" dirty="0" smtClean="0">
                <a:cs typeface="Times New Roman" pitchFamily="18" charset="0"/>
              </a:rPr>
              <a:t>在实际密钥加密下的密文</a:t>
            </a:r>
            <a:r>
              <a:rPr lang="en-US" sz="2400" dirty="0" smtClean="0"/>
              <a:t>Y</a:t>
            </a:r>
            <a:r>
              <a:rPr lang="en-US" sz="2400" baseline="-25000" dirty="0" smtClean="0"/>
              <a:t>r</a:t>
            </a:r>
            <a:r>
              <a:rPr lang="zh-CN" altLang="en-US" sz="2400" dirty="0" smtClean="0"/>
              <a:t>和</a:t>
            </a:r>
            <a:r>
              <a:rPr lang="en-US" sz="2400" dirty="0" smtClean="0"/>
              <a:t> Y</a:t>
            </a:r>
            <a:r>
              <a:rPr lang="en-US" sz="2400" baseline="-25000" dirty="0" smtClean="0"/>
              <a:t>r</a:t>
            </a:r>
            <a:r>
              <a:rPr lang="en-US" sz="2400" baseline="30000" dirty="0" smtClean="0"/>
              <a:t>*</a:t>
            </a:r>
            <a:r>
              <a:rPr lang="zh-CN" altLang="en-US" sz="2400" dirty="0" smtClean="0">
                <a:cs typeface="Times New Roman" pitchFamily="18" charset="0"/>
              </a:rPr>
              <a:t>。</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3</a:t>
            </a:r>
            <a:r>
              <a:rPr lang="zh-CN" altLang="en-US" sz="2400" dirty="0" smtClean="0">
                <a:cs typeface="Times New Roman" pitchFamily="18" charset="0"/>
              </a:rPr>
              <a:t>步：若最后一轮的子密钥</a:t>
            </a:r>
            <a:r>
              <a:rPr lang="en-US" altLang="zh-CN" sz="2400" dirty="0" smtClean="0">
                <a:cs typeface="Times New Roman" pitchFamily="18" charset="0"/>
              </a:rPr>
              <a:t>K</a:t>
            </a:r>
            <a:r>
              <a:rPr lang="en-US" altLang="zh-CN" sz="2400" baseline="-25000" dirty="0" smtClean="0">
                <a:cs typeface="Times New Roman" pitchFamily="18" charset="0"/>
              </a:rPr>
              <a:t>r</a:t>
            </a:r>
            <a:r>
              <a:rPr lang="zh-CN" altLang="en-US" sz="2400" dirty="0" smtClean="0">
                <a:cs typeface="Times New Roman" pitchFamily="18" charset="0"/>
              </a:rPr>
              <a:t>有</a:t>
            </a:r>
            <a:r>
              <a:rPr lang="en-US" altLang="zh-CN" sz="2400" dirty="0" smtClean="0">
                <a:cs typeface="Times New Roman" pitchFamily="18" charset="0"/>
              </a:rPr>
              <a:t>2</a:t>
            </a:r>
            <a:r>
              <a:rPr lang="en-US" altLang="zh-CN" sz="2400" baseline="30000" dirty="0" smtClean="0">
                <a:cs typeface="Times New Roman" pitchFamily="18" charset="0"/>
              </a:rPr>
              <a:t>m</a:t>
            </a:r>
            <a:r>
              <a:rPr lang="zh-CN" altLang="en-US" sz="2400" dirty="0" smtClean="0">
                <a:cs typeface="Times New Roman" pitchFamily="18" charset="0"/>
              </a:rPr>
              <a:t>个可能值</a:t>
            </a:r>
            <a:r>
              <a:rPr lang="en-US" altLang="zh-CN" sz="2400" dirty="0" err="1" smtClean="0">
                <a:cs typeface="Times New Roman" pitchFamily="18" charset="0"/>
              </a:rPr>
              <a:t>K</a:t>
            </a:r>
            <a:r>
              <a:rPr lang="en-US" altLang="zh-CN" sz="2400" baseline="-25000" dirty="0" err="1" smtClean="0">
                <a:cs typeface="Times New Roman" pitchFamily="18" charset="0"/>
              </a:rPr>
              <a:t>r</a:t>
            </a:r>
            <a:r>
              <a:rPr lang="en-US" altLang="zh-CN" sz="2400" baseline="30000" dirty="0" err="1" smtClean="0">
                <a:cs typeface="Times New Roman" pitchFamily="18" charset="0"/>
              </a:rPr>
              <a:t>j</a:t>
            </a:r>
            <a:r>
              <a:rPr lang="zh-CN" altLang="en-US" sz="2400" dirty="0" smtClean="0">
                <a:cs typeface="Times New Roman" pitchFamily="18" charset="0"/>
              </a:rPr>
              <a:t> </a:t>
            </a:r>
            <a:r>
              <a:rPr lang="en-US" altLang="zh-CN" sz="2400" dirty="0" smtClean="0">
                <a:cs typeface="Times New Roman" pitchFamily="18" charset="0"/>
              </a:rPr>
              <a:t>(1≤j≤2</a:t>
            </a:r>
            <a:r>
              <a:rPr lang="en-US" altLang="zh-CN" sz="2400" baseline="30000" dirty="0" smtClean="0">
                <a:cs typeface="Times New Roman" pitchFamily="18" charset="0"/>
              </a:rPr>
              <a:t>m</a:t>
            </a:r>
            <a:r>
              <a:rPr lang="en-US" altLang="zh-CN" sz="2400" dirty="0" smtClean="0">
                <a:cs typeface="Times New Roman" pitchFamily="18" charset="0"/>
              </a:rPr>
              <a:t>)</a:t>
            </a:r>
            <a:r>
              <a:rPr lang="zh-CN" altLang="en-US" sz="2400" dirty="0" smtClean="0">
                <a:cs typeface="Times New Roman" pitchFamily="18" charset="0"/>
              </a:rPr>
              <a:t>，设置相应的</a:t>
            </a:r>
            <a:r>
              <a:rPr lang="en-US" altLang="zh-CN" sz="2400" dirty="0" smtClean="0">
                <a:cs typeface="Times New Roman" pitchFamily="18" charset="0"/>
              </a:rPr>
              <a:t>2</a:t>
            </a:r>
            <a:r>
              <a:rPr lang="en-US" altLang="zh-CN" sz="2400" baseline="30000" dirty="0" smtClean="0">
                <a:cs typeface="Times New Roman" pitchFamily="18" charset="0"/>
              </a:rPr>
              <a:t>m</a:t>
            </a:r>
            <a:r>
              <a:rPr lang="zh-CN" altLang="en-US" sz="2400" dirty="0" smtClean="0">
                <a:cs typeface="Times New Roman" pitchFamily="18" charset="0"/>
              </a:rPr>
              <a:t>个计数器</a:t>
            </a:r>
            <a:r>
              <a:rPr lang="el-GR" altLang="zh-CN" sz="2400" dirty="0" smtClean="0">
                <a:cs typeface="Times New Roman" pitchFamily="18" charset="0"/>
              </a:rPr>
              <a:t>Λ</a:t>
            </a:r>
            <a:r>
              <a:rPr lang="en-US" altLang="zh-CN" sz="2400" baseline="-25000" dirty="0" smtClean="0">
                <a:cs typeface="Times New Roman" pitchFamily="18" charset="0"/>
              </a:rPr>
              <a:t>j</a:t>
            </a:r>
            <a:r>
              <a:rPr lang="zh-CN" altLang="en-US" sz="2400" dirty="0" smtClean="0">
                <a:cs typeface="Times New Roman" pitchFamily="18" charset="0"/>
              </a:rPr>
              <a:t>。用每个</a:t>
            </a:r>
            <a:r>
              <a:rPr lang="en-US" altLang="zh-CN" sz="2400" dirty="0" err="1" smtClean="0">
                <a:cs typeface="Times New Roman" pitchFamily="18" charset="0"/>
              </a:rPr>
              <a:t>K</a:t>
            </a:r>
            <a:r>
              <a:rPr lang="en-US" altLang="zh-CN" sz="2400" baseline="-25000" dirty="0" err="1" smtClean="0">
                <a:cs typeface="Times New Roman" pitchFamily="18" charset="0"/>
              </a:rPr>
              <a:t>r</a:t>
            </a:r>
            <a:r>
              <a:rPr lang="en-US" altLang="zh-CN" sz="2400" baseline="30000" dirty="0" err="1" smtClean="0">
                <a:cs typeface="Times New Roman" pitchFamily="18" charset="0"/>
              </a:rPr>
              <a:t>j</a:t>
            </a:r>
            <a:r>
              <a:rPr lang="zh-CN" altLang="en-US" sz="2400" dirty="0" smtClean="0">
                <a:cs typeface="Times New Roman" pitchFamily="18" charset="0"/>
              </a:rPr>
              <a:t>解密</a:t>
            </a:r>
            <a:r>
              <a:rPr lang="en-US" sz="2400" dirty="0" smtClean="0"/>
              <a:t>Y</a:t>
            </a:r>
            <a:r>
              <a:rPr lang="en-US" sz="2400" baseline="-25000" dirty="0" smtClean="0"/>
              <a:t>r</a:t>
            </a:r>
            <a:r>
              <a:rPr lang="zh-CN" altLang="en-US" sz="2400" dirty="0" smtClean="0"/>
              <a:t>和</a:t>
            </a:r>
            <a:r>
              <a:rPr lang="en-US" sz="2400" dirty="0" smtClean="0"/>
              <a:t> Y</a:t>
            </a:r>
            <a:r>
              <a:rPr lang="en-US" sz="2400" baseline="-25000" dirty="0" smtClean="0"/>
              <a:t>r</a:t>
            </a:r>
            <a:r>
              <a:rPr lang="en-US" sz="2400" baseline="30000" dirty="0" smtClean="0"/>
              <a:t>* </a:t>
            </a:r>
            <a:r>
              <a:rPr lang="zh-CN" altLang="en-US" sz="2400" dirty="0" smtClean="0">
                <a:cs typeface="Times New Roman" pitchFamily="18" charset="0"/>
              </a:rPr>
              <a:t>，得</a:t>
            </a:r>
            <a:r>
              <a:rPr lang="en-US" sz="2400" dirty="0" smtClean="0"/>
              <a:t>Y</a:t>
            </a:r>
            <a:r>
              <a:rPr lang="en-US" sz="2400" baseline="-25000" dirty="0" smtClean="0"/>
              <a:t>r-1</a:t>
            </a:r>
            <a:r>
              <a:rPr lang="zh-CN" altLang="en-US" sz="2400" dirty="0" smtClean="0"/>
              <a:t>和</a:t>
            </a:r>
            <a:r>
              <a:rPr lang="en-US" sz="2400" dirty="0" smtClean="0"/>
              <a:t> Y</a:t>
            </a:r>
            <a:r>
              <a:rPr lang="en-US" sz="2400" baseline="-25000" dirty="0" smtClean="0"/>
              <a:t>r-1</a:t>
            </a:r>
            <a:r>
              <a:rPr lang="en-US" sz="2400" baseline="30000" dirty="0" smtClean="0"/>
              <a:t>*</a:t>
            </a:r>
            <a:r>
              <a:rPr lang="zh-CN" altLang="en-US" sz="2400" dirty="0" smtClean="0">
                <a:cs typeface="Times New Roman" pitchFamily="18" charset="0"/>
              </a:rPr>
              <a:t>，若</a:t>
            </a:r>
            <a:r>
              <a:rPr lang="zh-CN" altLang="en-US" sz="2400" dirty="0" smtClean="0">
                <a:cs typeface="Times New Roman" pitchFamily="18" charset="0"/>
                <a:sym typeface="Symbol"/>
              </a:rPr>
              <a:t></a:t>
            </a:r>
            <a:r>
              <a:rPr lang="en-US" altLang="zh-CN" sz="2400" dirty="0" smtClean="0">
                <a:cs typeface="Times New Roman" pitchFamily="18" charset="0"/>
                <a:sym typeface="Symbol"/>
              </a:rPr>
              <a:t>(</a:t>
            </a:r>
            <a:r>
              <a:rPr lang="en-US" sz="2400" dirty="0" smtClean="0"/>
              <a:t>Y</a:t>
            </a:r>
            <a:r>
              <a:rPr lang="en-US" sz="2400" baseline="-25000" dirty="0" smtClean="0"/>
              <a:t>r-1</a:t>
            </a:r>
            <a:r>
              <a:rPr lang="en-US" altLang="zh-CN" sz="2400" dirty="0" smtClean="0"/>
              <a:t>)=</a:t>
            </a:r>
            <a:r>
              <a:rPr lang="el-GR" sz="2400" dirty="0" smtClean="0"/>
              <a:t>α</a:t>
            </a:r>
            <a:r>
              <a:rPr lang="en-US" sz="2400" baseline="-25000" dirty="0" smtClean="0"/>
              <a:t>r-1</a:t>
            </a:r>
            <a:r>
              <a:rPr lang="zh-CN" altLang="en-US" sz="2400" dirty="0" smtClean="0">
                <a:cs typeface="Times New Roman" pitchFamily="18" charset="0"/>
              </a:rPr>
              <a:t>，则给相应的计数器</a:t>
            </a:r>
            <a:r>
              <a:rPr lang="el-GR" altLang="zh-CN" sz="2400" dirty="0" smtClean="0">
                <a:cs typeface="Times New Roman" pitchFamily="18" charset="0"/>
              </a:rPr>
              <a:t>Λ</a:t>
            </a:r>
            <a:r>
              <a:rPr lang="en-US" altLang="zh-CN" sz="2400" baseline="-25000" dirty="0" smtClean="0">
                <a:cs typeface="Times New Roman" pitchFamily="18" charset="0"/>
              </a:rPr>
              <a:t>j</a:t>
            </a:r>
            <a:r>
              <a:rPr lang="zh-CN" altLang="en-US" sz="2400" dirty="0" smtClean="0">
                <a:cs typeface="Times New Roman" pitchFamily="18" charset="0"/>
              </a:rPr>
              <a:t>加</a:t>
            </a:r>
            <a:r>
              <a:rPr lang="en-US" altLang="zh-CN" sz="2400" dirty="0" smtClean="0">
                <a:cs typeface="Times New Roman" pitchFamily="18" charset="0"/>
              </a:rPr>
              <a:t>1</a:t>
            </a:r>
            <a:r>
              <a:rPr lang="zh-CN" altLang="en-US" sz="2400" dirty="0" smtClean="0">
                <a:cs typeface="Times New Roman" pitchFamily="18" charset="0"/>
              </a:rPr>
              <a:t>。</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4</a:t>
            </a:r>
            <a:r>
              <a:rPr lang="zh-CN" altLang="en-US" sz="2400" dirty="0" smtClean="0">
                <a:cs typeface="Times New Roman" pitchFamily="18" charset="0"/>
              </a:rPr>
              <a:t>步：重复第</a:t>
            </a:r>
            <a:r>
              <a:rPr lang="en-US" altLang="zh-CN" sz="2400" dirty="0" smtClean="0">
                <a:cs typeface="Times New Roman" pitchFamily="18" charset="0"/>
              </a:rPr>
              <a:t>2</a:t>
            </a:r>
            <a:r>
              <a:rPr lang="zh-CN" altLang="en-US" sz="2400" dirty="0" smtClean="0">
                <a:cs typeface="Times New Roman" pitchFamily="18" charset="0"/>
              </a:rPr>
              <a:t>、</a:t>
            </a:r>
            <a:r>
              <a:rPr lang="en-US" altLang="zh-CN" sz="2400" dirty="0" smtClean="0">
                <a:cs typeface="Times New Roman" pitchFamily="18" charset="0"/>
              </a:rPr>
              <a:t>3</a:t>
            </a:r>
            <a:r>
              <a:rPr lang="zh-CN" altLang="en-US" sz="2400" dirty="0" smtClean="0">
                <a:cs typeface="Times New Roman" pitchFamily="18" charset="0"/>
              </a:rPr>
              <a:t>步，直到一个或几个计数器的值明显高于其它计数器的值，输出相应子密钥。</a:t>
            </a:r>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62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zh-CN" altLang="en-US" sz="3600" dirty="0" smtClean="0"/>
              <a:t>线性密码分析 </a:t>
            </a:r>
            <a:r>
              <a:rPr lang="en-US" altLang="zh-CN" sz="3600" dirty="0" smtClean="0"/>
              <a:t>Linear</a:t>
            </a:r>
            <a:r>
              <a:rPr lang="en-AU" altLang="zh-CN" sz="3600" dirty="0" smtClean="0">
                <a:ea typeface="宋体" charset="-122"/>
              </a:rPr>
              <a:t> Cryptanalysis</a:t>
            </a:r>
            <a:r>
              <a:rPr lang="zh-CN" altLang="en-US" sz="3600" dirty="0" smtClean="0"/>
              <a:t> </a:t>
            </a:r>
            <a:endParaRPr lang="zh-CN" altLang="en-US" sz="3600" dirty="0"/>
          </a:p>
        </p:txBody>
      </p:sp>
      <p:sp>
        <p:nvSpPr>
          <p:cNvPr id="3" name="内容占位符 2"/>
          <p:cNvSpPr>
            <a:spLocks noGrp="1"/>
          </p:cNvSpPr>
          <p:nvPr>
            <p:ph idx="1"/>
          </p:nvPr>
        </p:nvSpPr>
        <p:spPr/>
        <p:txBody>
          <a:bodyPr>
            <a:noAutofit/>
          </a:bodyPr>
          <a:lstStyle/>
          <a:p>
            <a:r>
              <a:rPr lang="en-AU" altLang="zh-CN" dirty="0" smtClean="0">
                <a:cs typeface="Times New Roman" pitchFamily="18" charset="0"/>
              </a:rPr>
              <a:t>Matsui</a:t>
            </a:r>
            <a:r>
              <a:rPr lang="zh-CN" altLang="en-US" dirty="0" smtClean="0">
                <a:cs typeface="Times New Roman" pitchFamily="18" charset="0"/>
              </a:rPr>
              <a:t>在</a:t>
            </a:r>
            <a:r>
              <a:rPr lang="en-AU" altLang="zh-CN" dirty="0" smtClean="0">
                <a:cs typeface="Times New Roman" pitchFamily="18" charset="0"/>
              </a:rPr>
              <a:t>1993</a:t>
            </a:r>
            <a:r>
              <a:rPr lang="zh-CN" altLang="en-AU" dirty="0" smtClean="0">
                <a:cs typeface="Times New Roman" pitchFamily="18" charset="0"/>
              </a:rPr>
              <a:t>年提出</a:t>
            </a:r>
            <a:endParaRPr lang="en-US" altLang="zh-CN" dirty="0">
              <a:cs typeface="Times New Roman" pitchFamily="18" charset="0"/>
            </a:endParaRPr>
          </a:p>
          <a:p>
            <a:r>
              <a:rPr lang="zh-CN" altLang="en-US" dirty="0" smtClean="0">
                <a:cs typeface="Times New Roman" pitchFamily="18" charset="0"/>
              </a:rPr>
              <a:t>攻击</a:t>
            </a:r>
            <a:r>
              <a:rPr lang="en-US" altLang="zh-CN" dirty="0" smtClean="0">
                <a:cs typeface="Times New Roman" pitchFamily="18" charset="0"/>
              </a:rPr>
              <a:t>16</a:t>
            </a:r>
            <a:r>
              <a:rPr lang="zh-CN" altLang="en-US" dirty="0" smtClean="0">
                <a:cs typeface="Times New Roman" pitchFamily="18" charset="0"/>
              </a:rPr>
              <a:t>轮</a:t>
            </a:r>
            <a:r>
              <a:rPr lang="en-US" altLang="zh-CN" dirty="0" smtClean="0">
                <a:cs typeface="Times New Roman" pitchFamily="18" charset="0"/>
              </a:rPr>
              <a:t>DES</a:t>
            </a:r>
            <a:r>
              <a:rPr lang="zh-CN" altLang="en-US" dirty="0" smtClean="0">
                <a:cs typeface="Times New Roman" pitchFamily="18" charset="0"/>
              </a:rPr>
              <a:t>需</a:t>
            </a:r>
            <a:r>
              <a:rPr lang="en-AU" altLang="zh-CN" dirty="0" smtClean="0">
                <a:cs typeface="Times New Roman" pitchFamily="18" charset="0"/>
              </a:rPr>
              <a:t>2</a:t>
            </a:r>
            <a:r>
              <a:rPr lang="en-AU" altLang="zh-CN" baseline="30000" dirty="0" smtClean="0">
                <a:cs typeface="Times New Roman" pitchFamily="18" charset="0"/>
              </a:rPr>
              <a:t>4</a:t>
            </a:r>
            <a:r>
              <a:rPr lang="en-US" altLang="zh-CN" baseline="30000" dirty="0" smtClean="0">
                <a:cs typeface="Times New Roman" pitchFamily="18" charset="0"/>
              </a:rPr>
              <a:t>3</a:t>
            </a:r>
            <a:r>
              <a:rPr lang="zh-CN" altLang="en-AU" dirty="0" smtClean="0">
                <a:cs typeface="Times New Roman" pitchFamily="18" charset="0"/>
              </a:rPr>
              <a:t>个已知明文</a:t>
            </a:r>
            <a:endParaRPr lang="en-US" altLang="zh-CN" dirty="0" smtClean="0">
              <a:cs typeface="Times New Roman" pitchFamily="18" charset="0"/>
            </a:endParaRPr>
          </a:p>
          <a:p>
            <a:r>
              <a:rPr lang="zh-CN" altLang="en-US" dirty="0" smtClean="0">
                <a:cs typeface="Times New Roman" pitchFamily="18" charset="0"/>
              </a:rPr>
              <a:t>基本原理：寻找密码算法的有效线性近似表达式</a:t>
            </a:r>
            <a:endParaRPr lang="en-US" altLang="zh-CN" dirty="0" smtClean="0">
              <a:cs typeface="Times New Roman" pitchFamily="18" charset="0"/>
            </a:endParaRPr>
          </a:p>
          <a:p>
            <a:pPr lvl="1"/>
            <a:r>
              <a:rPr lang="zh-CN" altLang="en-AU" sz="2400" dirty="0" smtClean="0">
                <a:cs typeface="Times New Roman" pitchFamily="18" charset="0"/>
              </a:rPr>
              <a:t>令明文分组为</a:t>
            </a:r>
            <a:r>
              <a:rPr lang="en-AU" altLang="zh-CN" sz="2400" dirty="0" smtClean="0">
                <a:cs typeface="Times New Roman" pitchFamily="18" charset="0"/>
              </a:rPr>
              <a:t>P[1],</a:t>
            </a:r>
            <a:r>
              <a:rPr lang="en-US" altLang="zh-CN" sz="2400" dirty="0" smtClean="0">
                <a:cs typeface="Times New Roman" pitchFamily="18" charset="0"/>
              </a:rPr>
              <a:t>…</a:t>
            </a:r>
            <a:r>
              <a:rPr lang="en-AU" altLang="zh-CN" sz="2400" dirty="0" smtClean="0">
                <a:cs typeface="Times New Roman" pitchFamily="18" charset="0"/>
              </a:rPr>
              <a:t>,P[n],</a:t>
            </a:r>
            <a:r>
              <a:rPr lang="zh-CN" altLang="en-AU" sz="2400" dirty="0" smtClean="0">
                <a:cs typeface="Times New Roman" pitchFamily="18" charset="0"/>
              </a:rPr>
              <a:t>密文分组为</a:t>
            </a:r>
            <a:r>
              <a:rPr lang="en-AU" altLang="zh-CN" sz="2400" dirty="0" smtClean="0">
                <a:cs typeface="Times New Roman" pitchFamily="18" charset="0"/>
              </a:rPr>
              <a:t>C[1],…,C[n],</a:t>
            </a:r>
            <a:r>
              <a:rPr lang="zh-CN" altLang="en-AU" sz="2400" dirty="0" smtClean="0">
                <a:cs typeface="Times New Roman" pitchFamily="18" charset="0"/>
              </a:rPr>
              <a:t>密钥为</a:t>
            </a:r>
            <a:r>
              <a:rPr lang="en-AU" altLang="zh-CN" sz="2400" dirty="0" smtClean="0">
                <a:cs typeface="Times New Roman" pitchFamily="18" charset="0"/>
              </a:rPr>
              <a:t>K[1],…,K[m]</a:t>
            </a:r>
          </a:p>
          <a:p>
            <a:pPr lvl="1"/>
            <a:r>
              <a:rPr lang="zh-CN" altLang="en-AU" sz="2400" dirty="0" smtClean="0">
                <a:cs typeface="Times New Roman" pitchFamily="18" charset="0"/>
              </a:rPr>
              <a:t>线性密码分析的目标是找到如下有效线性方程：</a:t>
            </a:r>
          </a:p>
          <a:p>
            <a:pPr marL="1071563" lvl="1" indent="0">
              <a:buNone/>
            </a:pPr>
            <a:r>
              <a:rPr lang="en-AU" altLang="zh-CN" dirty="0" smtClean="0">
                <a:solidFill>
                  <a:srgbClr val="FF0000"/>
                </a:solidFill>
                <a:cs typeface="Times New Roman" panose="02020603050405020304" pitchFamily="18" charset="0"/>
              </a:rPr>
              <a:t>P[</a:t>
            </a:r>
            <a:r>
              <a:rPr lang="el-GR" altLang="zh-CN" dirty="0" smtClean="0">
                <a:solidFill>
                  <a:srgbClr val="FF0000"/>
                </a:solidFill>
                <a:cs typeface="Times New Roman" panose="02020603050405020304" pitchFamily="18" charset="0"/>
              </a:rPr>
              <a:t>α</a:t>
            </a:r>
            <a:r>
              <a:rPr lang="en-AU" altLang="zh-CN" baseline="-25000" dirty="0" smtClean="0">
                <a:solidFill>
                  <a:srgbClr val="FF0000"/>
                </a:solidFill>
                <a:cs typeface="Times New Roman" panose="02020603050405020304" pitchFamily="18" charset="0"/>
              </a:rPr>
              <a:t>1</a:t>
            </a:r>
            <a:r>
              <a:rPr lang="en-AU" altLang="zh-CN" dirty="0" smtClean="0">
                <a:solidFill>
                  <a:srgbClr val="FF0000"/>
                </a:solidFill>
                <a:cs typeface="Times New Roman" panose="02020603050405020304" pitchFamily="18" charset="0"/>
              </a:rPr>
              <a:t>,</a:t>
            </a:r>
            <a:r>
              <a:rPr lang="el-GR" altLang="zh-CN" dirty="0" smtClean="0">
                <a:solidFill>
                  <a:srgbClr val="FF0000"/>
                </a:solidFill>
                <a:cs typeface="Times New Roman" panose="02020603050405020304" pitchFamily="18" charset="0"/>
              </a:rPr>
              <a:t>α</a:t>
            </a:r>
            <a:r>
              <a:rPr lang="en-AU" altLang="zh-CN" baseline="-25000" dirty="0" smtClean="0">
                <a:solidFill>
                  <a:srgbClr val="FF0000"/>
                </a:solidFill>
                <a:cs typeface="Times New Roman" panose="02020603050405020304" pitchFamily="18" charset="0"/>
              </a:rPr>
              <a:t>2</a:t>
            </a:r>
            <a:r>
              <a:rPr lang="en-AU" altLang="zh-CN" dirty="0" smtClean="0">
                <a:solidFill>
                  <a:srgbClr val="FF0000"/>
                </a:solidFill>
                <a:cs typeface="Times New Roman" panose="02020603050405020304" pitchFamily="18" charset="0"/>
              </a:rPr>
              <a:t>,</a:t>
            </a:r>
            <a:r>
              <a:rPr lang="en-AU" altLang="zh-CN" dirty="0" smtClean="0">
                <a:solidFill>
                  <a:srgbClr val="FF0000"/>
                </a:solidFill>
                <a:cs typeface="Times New Roman" panose="02020603050405020304" pitchFamily="18" charset="0"/>
                <a:sym typeface="Symbol"/>
              </a:rPr>
              <a:t>…,</a:t>
            </a:r>
            <a:r>
              <a:rPr lang="el-GR" altLang="zh-CN" dirty="0" smtClean="0">
                <a:solidFill>
                  <a:srgbClr val="FF0000"/>
                </a:solidFill>
                <a:cs typeface="Times New Roman" panose="02020603050405020304" pitchFamily="18" charset="0"/>
              </a:rPr>
              <a:t>α</a:t>
            </a:r>
            <a:r>
              <a:rPr lang="en-AU" altLang="zh-CN" baseline="-25000" dirty="0" smtClean="0">
                <a:solidFill>
                  <a:srgbClr val="FF0000"/>
                </a:solidFill>
                <a:cs typeface="Times New Roman" panose="02020603050405020304" pitchFamily="18" charset="0"/>
              </a:rPr>
              <a:t>a</a:t>
            </a:r>
            <a:r>
              <a:rPr lang="en-AU" altLang="zh-CN" dirty="0" smtClean="0">
                <a:solidFill>
                  <a:srgbClr val="FF0000"/>
                </a:solidFill>
                <a:cs typeface="Times New Roman" panose="02020603050405020304" pitchFamily="18" charset="0"/>
              </a:rPr>
              <a:t>]</a:t>
            </a:r>
            <a:r>
              <a:rPr lang="en-US" altLang="zh-CN" dirty="0" smtClean="0">
                <a:solidFill>
                  <a:srgbClr val="FF0000"/>
                </a:solidFill>
                <a:cs typeface="Times New Roman" panose="02020603050405020304" pitchFamily="18" charset="0"/>
              </a:rPr>
              <a:t> </a:t>
            </a:r>
            <a:r>
              <a:rPr lang="en-AU" altLang="zh-CN" dirty="0" smtClean="0">
                <a:solidFill>
                  <a:srgbClr val="FF0000"/>
                </a:solidFill>
                <a:cs typeface="Times New Roman" panose="02020603050405020304" pitchFamily="18" charset="0"/>
                <a:sym typeface="Symbol"/>
              </a:rPr>
              <a:t> </a:t>
            </a:r>
            <a:r>
              <a:rPr lang="en-AU" altLang="zh-CN" dirty="0" smtClean="0">
                <a:solidFill>
                  <a:srgbClr val="FF0000"/>
                </a:solidFill>
                <a:cs typeface="Times New Roman" panose="02020603050405020304" pitchFamily="18" charset="0"/>
              </a:rPr>
              <a:t>C[</a:t>
            </a:r>
            <a:r>
              <a:rPr lang="el-GR" altLang="zh-CN" dirty="0" smtClean="0">
                <a:solidFill>
                  <a:srgbClr val="FF0000"/>
                </a:solidFill>
                <a:cs typeface="Times New Roman" panose="02020603050405020304" pitchFamily="18" charset="0"/>
              </a:rPr>
              <a:t>β</a:t>
            </a:r>
            <a:r>
              <a:rPr lang="en-AU" altLang="zh-CN" baseline="-25000" dirty="0" smtClean="0">
                <a:solidFill>
                  <a:srgbClr val="FF0000"/>
                </a:solidFill>
                <a:cs typeface="Times New Roman" panose="02020603050405020304" pitchFamily="18" charset="0"/>
              </a:rPr>
              <a:t>1</a:t>
            </a:r>
            <a:r>
              <a:rPr lang="en-AU" altLang="zh-CN" dirty="0" smtClean="0">
                <a:solidFill>
                  <a:srgbClr val="FF0000"/>
                </a:solidFill>
                <a:cs typeface="Times New Roman" panose="02020603050405020304" pitchFamily="18" charset="0"/>
                <a:sym typeface="Symbol"/>
              </a:rPr>
              <a:t>,</a:t>
            </a:r>
            <a:r>
              <a:rPr lang="el-GR" altLang="zh-CN" dirty="0" smtClean="0">
                <a:solidFill>
                  <a:srgbClr val="FF0000"/>
                </a:solidFill>
                <a:cs typeface="Times New Roman" panose="02020603050405020304" pitchFamily="18" charset="0"/>
              </a:rPr>
              <a:t>β</a:t>
            </a:r>
            <a:r>
              <a:rPr lang="en-AU" altLang="zh-CN" baseline="-25000" dirty="0" smtClean="0">
                <a:solidFill>
                  <a:srgbClr val="FF0000"/>
                </a:solidFill>
                <a:cs typeface="Times New Roman" panose="02020603050405020304" pitchFamily="18" charset="0"/>
              </a:rPr>
              <a:t>2</a:t>
            </a:r>
            <a:r>
              <a:rPr lang="en-AU" altLang="zh-CN" dirty="0" smtClean="0">
                <a:solidFill>
                  <a:srgbClr val="FF0000"/>
                </a:solidFill>
                <a:cs typeface="Times New Roman" panose="02020603050405020304" pitchFamily="18" charset="0"/>
                <a:sym typeface="Symbol"/>
              </a:rPr>
              <a:t>,</a:t>
            </a:r>
            <a:r>
              <a:rPr lang="en-AU" altLang="zh-CN" dirty="0" smtClean="0">
                <a:solidFill>
                  <a:srgbClr val="FF0000"/>
                </a:solidFill>
                <a:cs typeface="Times New Roman" panose="02020603050405020304" pitchFamily="18" charset="0"/>
              </a:rPr>
              <a:t>...,</a:t>
            </a:r>
            <a:r>
              <a:rPr lang="el-GR" altLang="zh-CN" dirty="0" smtClean="0">
                <a:solidFill>
                  <a:srgbClr val="FF0000"/>
                </a:solidFill>
                <a:cs typeface="Times New Roman" panose="02020603050405020304" pitchFamily="18" charset="0"/>
              </a:rPr>
              <a:t>β</a:t>
            </a:r>
            <a:r>
              <a:rPr lang="en-AU" altLang="zh-CN" baseline="-25000" dirty="0" smtClean="0">
                <a:solidFill>
                  <a:srgbClr val="FF0000"/>
                </a:solidFill>
                <a:cs typeface="Times New Roman" panose="02020603050405020304" pitchFamily="18" charset="0"/>
              </a:rPr>
              <a:t>b</a:t>
            </a:r>
            <a:r>
              <a:rPr lang="en-AU" altLang="zh-CN" dirty="0" smtClean="0">
                <a:solidFill>
                  <a:srgbClr val="FF0000"/>
                </a:solidFill>
                <a:cs typeface="Times New Roman" panose="02020603050405020304" pitchFamily="18" charset="0"/>
              </a:rPr>
              <a:t>]</a:t>
            </a:r>
            <a:r>
              <a:rPr lang="en-US" altLang="zh-CN" dirty="0" smtClean="0">
                <a:solidFill>
                  <a:srgbClr val="FF0000"/>
                </a:solidFill>
                <a:cs typeface="Times New Roman" panose="02020603050405020304" pitchFamily="18" charset="0"/>
              </a:rPr>
              <a:t> </a:t>
            </a:r>
            <a:r>
              <a:rPr lang="en-AU" altLang="zh-CN" dirty="0" smtClean="0">
                <a:solidFill>
                  <a:srgbClr val="FF0000"/>
                </a:solidFill>
                <a:cs typeface="Times New Roman" panose="02020603050405020304" pitchFamily="18" charset="0"/>
              </a:rPr>
              <a:t>= K[</a:t>
            </a:r>
            <a:r>
              <a:rPr lang="el-GR" altLang="zh-CN" dirty="0" smtClean="0">
                <a:solidFill>
                  <a:srgbClr val="FF0000"/>
                </a:solidFill>
                <a:cs typeface="Times New Roman" panose="02020603050405020304" pitchFamily="18" charset="0"/>
              </a:rPr>
              <a:t>γ</a:t>
            </a:r>
            <a:r>
              <a:rPr lang="en-AU" altLang="zh-CN" baseline="-25000" dirty="0" smtClean="0">
                <a:solidFill>
                  <a:srgbClr val="FF0000"/>
                </a:solidFill>
                <a:cs typeface="Times New Roman" panose="02020603050405020304" pitchFamily="18" charset="0"/>
              </a:rPr>
              <a:t>1</a:t>
            </a:r>
            <a:r>
              <a:rPr lang="en-AU" altLang="zh-CN" dirty="0" smtClean="0">
                <a:solidFill>
                  <a:srgbClr val="FF0000"/>
                </a:solidFill>
                <a:cs typeface="Times New Roman" panose="02020603050405020304" pitchFamily="18" charset="0"/>
                <a:sym typeface="Symbol"/>
              </a:rPr>
              <a:t>,</a:t>
            </a:r>
            <a:r>
              <a:rPr lang="el-GR" altLang="zh-CN" dirty="0" smtClean="0">
                <a:solidFill>
                  <a:srgbClr val="FF0000"/>
                </a:solidFill>
                <a:cs typeface="Times New Roman" panose="02020603050405020304" pitchFamily="18" charset="0"/>
              </a:rPr>
              <a:t>γ</a:t>
            </a:r>
            <a:r>
              <a:rPr lang="en-AU" altLang="zh-CN" baseline="-25000" dirty="0" smtClean="0">
                <a:solidFill>
                  <a:srgbClr val="FF0000"/>
                </a:solidFill>
                <a:cs typeface="Times New Roman" panose="02020603050405020304" pitchFamily="18" charset="0"/>
              </a:rPr>
              <a:t>2</a:t>
            </a:r>
            <a:r>
              <a:rPr lang="en-AU" altLang="zh-CN" dirty="0" smtClean="0">
                <a:solidFill>
                  <a:srgbClr val="FF0000"/>
                </a:solidFill>
                <a:cs typeface="Times New Roman" panose="02020603050405020304" pitchFamily="18" charset="0"/>
                <a:sym typeface="Symbol"/>
              </a:rPr>
              <a:t>,…,</a:t>
            </a:r>
            <a:r>
              <a:rPr lang="el-GR" altLang="zh-CN" dirty="0" smtClean="0">
                <a:solidFill>
                  <a:srgbClr val="FF0000"/>
                </a:solidFill>
                <a:cs typeface="Times New Roman" panose="02020603050405020304" pitchFamily="18" charset="0"/>
              </a:rPr>
              <a:t>γ</a:t>
            </a:r>
            <a:r>
              <a:rPr lang="en-AU" altLang="zh-CN" baseline="-25000" dirty="0" smtClean="0">
                <a:solidFill>
                  <a:srgbClr val="FF0000"/>
                </a:solidFill>
                <a:cs typeface="Times New Roman" panose="02020603050405020304" pitchFamily="18" charset="0"/>
              </a:rPr>
              <a:t>c</a:t>
            </a:r>
            <a:r>
              <a:rPr lang="en-AU" altLang="zh-CN" dirty="0" smtClean="0">
                <a:solidFill>
                  <a:srgbClr val="FF0000"/>
                </a:solidFill>
                <a:cs typeface="Times New Roman" panose="02020603050405020304" pitchFamily="18" charset="0"/>
              </a:rPr>
              <a:t>]</a:t>
            </a:r>
          </a:p>
          <a:p>
            <a:pPr lvl="2"/>
            <a:r>
              <a:rPr lang="zh-CN" altLang="en-AU" sz="2000" dirty="0" smtClean="0">
                <a:cs typeface="Times New Roman" pitchFamily="18" charset="0"/>
              </a:rPr>
              <a:t>其中，</a:t>
            </a:r>
            <a:r>
              <a:rPr lang="en-AU" altLang="zh-CN" sz="2000" dirty="0" smtClean="0">
                <a:cs typeface="Times New Roman" pitchFamily="18" charset="0"/>
              </a:rPr>
              <a:t>1≤a</a:t>
            </a:r>
            <a:r>
              <a:rPr lang="zh-CN" altLang="en-AU" sz="2000" dirty="0" smtClean="0">
                <a:cs typeface="Times New Roman" pitchFamily="18" charset="0"/>
              </a:rPr>
              <a:t>，</a:t>
            </a:r>
            <a:r>
              <a:rPr lang="en-AU" altLang="zh-CN" sz="2000" dirty="0" err="1" smtClean="0">
                <a:cs typeface="Times New Roman" pitchFamily="18" charset="0"/>
              </a:rPr>
              <a:t>b≤n</a:t>
            </a:r>
            <a:r>
              <a:rPr lang="zh-CN" altLang="en-AU" sz="2000" dirty="0" smtClean="0">
                <a:cs typeface="Times New Roman" pitchFamily="18" charset="0"/>
              </a:rPr>
              <a:t>，</a:t>
            </a:r>
            <a:r>
              <a:rPr lang="en-AU" altLang="zh-CN" sz="2000" dirty="0" smtClean="0">
                <a:cs typeface="Times New Roman" pitchFamily="18" charset="0"/>
              </a:rPr>
              <a:t>1≤c≤m</a:t>
            </a:r>
            <a:r>
              <a:rPr lang="zh-CN" altLang="en-AU" sz="2000" dirty="0" smtClean="0">
                <a:cs typeface="Times New Roman" pitchFamily="18" charset="0"/>
              </a:rPr>
              <a:t>，</a:t>
            </a:r>
            <a:r>
              <a:rPr lang="el-GR" altLang="zh-CN" sz="2000" dirty="0" smtClean="0">
                <a:cs typeface="Times New Roman" pitchFamily="18" charset="0"/>
              </a:rPr>
              <a:t>α</a:t>
            </a:r>
            <a:r>
              <a:rPr lang="en-US" altLang="zh-CN" dirty="0" smtClean="0">
                <a:cs typeface="Times New Roman" pitchFamily="18" charset="0"/>
              </a:rPr>
              <a:t>,</a:t>
            </a:r>
            <a:r>
              <a:rPr lang="el-GR" altLang="zh-CN" sz="2000" dirty="0" smtClean="0">
                <a:cs typeface="Times New Roman" pitchFamily="18" charset="0"/>
              </a:rPr>
              <a:t>β</a:t>
            </a:r>
            <a:r>
              <a:rPr lang="zh-CN" altLang="en-US" sz="2000" dirty="0" smtClean="0">
                <a:cs typeface="Times New Roman" pitchFamily="18" charset="0"/>
              </a:rPr>
              <a:t>和</a:t>
            </a:r>
            <a:r>
              <a:rPr lang="el-GR" altLang="zh-CN" sz="2000" dirty="0" smtClean="0">
                <a:cs typeface="Times New Roman" pitchFamily="18" charset="0"/>
              </a:rPr>
              <a:t>γ</a:t>
            </a:r>
            <a:r>
              <a:rPr lang="zh-CN" altLang="en-US" sz="2000" dirty="0" smtClean="0">
                <a:cs typeface="Times New Roman" pitchFamily="18" charset="0"/>
              </a:rPr>
              <a:t>表示比特位置</a:t>
            </a:r>
            <a:endParaRPr lang="en-US" altLang="zh-CN" sz="2000" dirty="0" smtClean="0">
              <a:cs typeface="Times New Roman" pitchFamily="18" charset="0"/>
            </a:endParaRPr>
          </a:p>
          <a:p>
            <a:pPr lvl="2"/>
            <a:r>
              <a:rPr lang="en-US" altLang="zh-CN" dirty="0" smtClean="0">
                <a:cs typeface="Times New Roman" pitchFamily="18" charset="0"/>
              </a:rPr>
              <a:t>A[</a:t>
            </a:r>
            <a:r>
              <a:rPr lang="en-US" altLang="zh-CN" dirty="0" err="1" smtClean="0">
                <a:cs typeface="Times New Roman" pitchFamily="18" charset="0"/>
              </a:rPr>
              <a:t>i,j</a:t>
            </a:r>
            <a:r>
              <a:rPr lang="en-US" altLang="zh-CN" dirty="0" smtClean="0">
                <a:cs typeface="Times New Roman" pitchFamily="18" charset="0"/>
              </a:rPr>
              <a:t>,…,k] = A[</a:t>
            </a:r>
            <a:r>
              <a:rPr lang="en-US" altLang="zh-CN" dirty="0" err="1" smtClean="0">
                <a:cs typeface="Times New Roman" pitchFamily="18" charset="0"/>
              </a:rPr>
              <a:t>i</a:t>
            </a:r>
            <a:r>
              <a:rPr lang="en-US" altLang="zh-CN" dirty="0" smtClean="0">
                <a:cs typeface="Times New Roman" pitchFamily="18" charset="0"/>
              </a:rPr>
              <a:t>] </a:t>
            </a:r>
            <a:r>
              <a:rPr lang="en-AU" altLang="zh-CN" dirty="0" smtClean="0">
                <a:cs typeface="Times New Roman" pitchFamily="18" charset="0"/>
                <a:sym typeface="Symbol"/>
              </a:rPr>
              <a:t> A[j]  …  A[k]</a:t>
            </a:r>
            <a:endParaRPr lang="en-US" altLang="zh-CN" sz="2000" dirty="0" smtClean="0">
              <a:cs typeface="Times New Roman" pitchFamily="18" charset="0"/>
            </a:endParaRPr>
          </a:p>
          <a:p>
            <a:pPr lvl="2"/>
            <a:r>
              <a:rPr lang="zh-CN" altLang="en-US" sz="2000" dirty="0" smtClean="0">
                <a:cs typeface="Times New Roman" pitchFamily="18" charset="0"/>
              </a:rPr>
              <a:t>方程成立的概率</a:t>
            </a:r>
            <a:r>
              <a:rPr lang="en-US" altLang="zh-CN" sz="2000" dirty="0" smtClean="0">
                <a:cs typeface="Times New Roman" pitchFamily="18" charset="0"/>
              </a:rPr>
              <a:t>p</a:t>
            </a:r>
            <a:r>
              <a:rPr lang="zh-CN" altLang="en-US" sz="2000" dirty="0" smtClean="0">
                <a:cs typeface="Times New Roman" pitchFamily="18" charset="0"/>
              </a:rPr>
              <a:t>离</a:t>
            </a:r>
            <a:r>
              <a:rPr lang="en-US" altLang="zh-CN" sz="2000" dirty="0" smtClean="0">
                <a:cs typeface="Times New Roman" pitchFamily="18" charset="0"/>
              </a:rPr>
              <a:t>0.5</a:t>
            </a:r>
            <a:r>
              <a:rPr lang="zh-CN" altLang="en-US" sz="2000" dirty="0" smtClean="0">
                <a:cs typeface="Times New Roman" pitchFamily="18" charset="0"/>
              </a:rPr>
              <a:t>越远，方程越有效</a:t>
            </a:r>
            <a:r>
              <a:rPr lang="zh-CN" altLang="en-US" dirty="0" smtClean="0">
                <a:cs typeface="Times New Roman" pitchFamily="18" charset="0"/>
              </a:rPr>
              <a:t>。使</a:t>
            </a:r>
            <a:r>
              <a:rPr lang="en-US" altLang="zh-CN" dirty="0" smtClean="0">
                <a:cs typeface="Times New Roman" pitchFamily="18" charset="0"/>
              </a:rPr>
              <a:t>|p-0.5|</a:t>
            </a:r>
            <a:r>
              <a:rPr lang="zh-CN" altLang="en-US" dirty="0" smtClean="0">
                <a:cs typeface="Times New Roman" pitchFamily="18" charset="0"/>
              </a:rPr>
              <a:t>最大的线性表达式称为最佳逼近式，相应的</a:t>
            </a:r>
            <a:r>
              <a:rPr lang="en-US" altLang="zh-CN" dirty="0" smtClean="0">
                <a:cs typeface="Times New Roman" pitchFamily="18" charset="0"/>
              </a:rPr>
              <a:t>p</a:t>
            </a:r>
            <a:r>
              <a:rPr lang="zh-CN" altLang="en-US" dirty="0" smtClean="0">
                <a:cs typeface="Times New Roman" pitchFamily="18" charset="0"/>
              </a:rPr>
              <a:t>称为最佳概率</a:t>
            </a:r>
            <a:endParaRPr lang="zh-CN" altLang="en-US" sz="2000"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211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marL="361950" indent="-361950"/>
            <a:r>
              <a:rPr lang="zh-CN" altLang="en-US" dirty="0" smtClean="0">
                <a:cs typeface="Arial" charset="0"/>
              </a:rPr>
              <a:t>最大似然估计：</a:t>
            </a:r>
            <a:endParaRPr lang="en-AU" altLang="zh-CN" sz="3200" dirty="0">
              <a:cs typeface="Times New Roman" pitchFamily="18" charset="0"/>
            </a:endParaRPr>
          </a:p>
          <a:p>
            <a:pPr marL="0" indent="0">
              <a:buNone/>
            </a:pPr>
            <a:r>
              <a:rPr lang="en-AU" altLang="zh-CN" sz="3200" dirty="0">
                <a:solidFill>
                  <a:srgbClr val="FF0000"/>
                </a:solidFill>
                <a:latin typeface="+mn-lt"/>
                <a:cs typeface="Times New Roman" pitchFamily="18" charset="0"/>
              </a:rPr>
              <a:t> </a:t>
            </a:r>
            <a:r>
              <a:rPr lang="en-AU" altLang="zh-CN" sz="3200" dirty="0" smtClean="0">
                <a:solidFill>
                  <a:srgbClr val="FF0000"/>
                </a:solidFill>
                <a:latin typeface="+mn-lt"/>
                <a:cs typeface="Times New Roman" pitchFamily="18" charset="0"/>
              </a:rPr>
              <a:t>   </a:t>
            </a:r>
            <a:r>
              <a:rPr lang="en-AU" altLang="zh-CN" sz="2800" dirty="0" smtClean="0">
                <a:solidFill>
                  <a:srgbClr val="FF0000"/>
                </a:solidFill>
                <a:latin typeface="Times New Roman" panose="02020603050405020304" pitchFamily="18" charset="0"/>
                <a:cs typeface="Times New Roman" panose="02020603050405020304" pitchFamily="18" charset="0"/>
              </a:rPr>
              <a:t>P[</a:t>
            </a:r>
            <a:r>
              <a:rPr lang="el-GR" altLang="zh-CN" sz="2800" dirty="0" smtClean="0">
                <a:solidFill>
                  <a:srgbClr val="FF0000"/>
                </a:solidFill>
                <a:latin typeface="Times New Roman" panose="02020603050405020304" pitchFamily="18" charset="0"/>
                <a:cs typeface="Times New Roman" panose="02020603050405020304" pitchFamily="18" charset="0"/>
              </a:rPr>
              <a:t>α</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1</a:t>
            </a:r>
            <a:r>
              <a:rPr lang="en-AU" altLang="zh-CN" sz="2800" dirty="0" smtClean="0">
                <a:solidFill>
                  <a:srgbClr val="FF0000"/>
                </a:solidFill>
                <a:latin typeface="Times New Roman" panose="02020603050405020304" pitchFamily="18" charset="0"/>
                <a:cs typeface="Times New Roman" panose="02020603050405020304" pitchFamily="18" charset="0"/>
              </a:rPr>
              <a:t>,</a:t>
            </a:r>
            <a:r>
              <a:rPr lang="el-GR" altLang="zh-CN" sz="2800" dirty="0" smtClean="0">
                <a:solidFill>
                  <a:srgbClr val="FF0000"/>
                </a:solidFill>
                <a:latin typeface="Times New Roman" panose="02020603050405020304" pitchFamily="18" charset="0"/>
                <a:cs typeface="Times New Roman" panose="02020603050405020304" pitchFamily="18" charset="0"/>
              </a:rPr>
              <a:t>α</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2</a:t>
            </a:r>
            <a:r>
              <a:rPr lang="en-AU" altLang="zh-CN" sz="2800" dirty="0" smtClean="0">
                <a:solidFill>
                  <a:srgbClr val="FF0000"/>
                </a:solidFill>
                <a:latin typeface="Times New Roman" panose="02020603050405020304" pitchFamily="18" charset="0"/>
                <a:cs typeface="Times New Roman" panose="02020603050405020304" pitchFamily="18" charset="0"/>
              </a:rPr>
              <a:t>,</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a:t>
            </a:r>
            <a:r>
              <a:rPr lang="el-GR" altLang="zh-CN" sz="2800" dirty="0" smtClean="0">
                <a:solidFill>
                  <a:srgbClr val="FF0000"/>
                </a:solidFill>
                <a:latin typeface="Times New Roman" panose="02020603050405020304" pitchFamily="18" charset="0"/>
                <a:cs typeface="Times New Roman" panose="02020603050405020304" pitchFamily="18" charset="0"/>
              </a:rPr>
              <a:t>α</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a</a:t>
            </a:r>
            <a:r>
              <a:rPr lang="en-AU" altLang="zh-CN" sz="2800" dirty="0" smtClean="0">
                <a:solidFill>
                  <a:srgbClr val="FF0000"/>
                </a:solidFill>
                <a:latin typeface="Times New Roman" panose="02020603050405020304" pitchFamily="18" charset="0"/>
                <a:cs typeface="Times New Roman" panose="02020603050405020304" pitchFamily="18" charset="0"/>
              </a:rPr>
              <a:t>]</a:t>
            </a:r>
            <a:r>
              <a:rPr lang="en-US" altLang="zh-CN" sz="2800" dirty="0" smtClean="0">
                <a:solidFill>
                  <a:srgbClr val="FF0000"/>
                </a:solidFill>
                <a:latin typeface="Times New Roman" panose="02020603050405020304" pitchFamily="18" charset="0"/>
                <a:cs typeface="Times New Roman" panose="02020603050405020304" pitchFamily="18" charset="0"/>
              </a:rPr>
              <a:t> </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 </a:t>
            </a:r>
            <a:r>
              <a:rPr lang="en-AU" altLang="zh-CN" sz="2800" dirty="0" smtClean="0">
                <a:solidFill>
                  <a:srgbClr val="FF0000"/>
                </a:solidFill>
                <a:latin typeface="Times New Roman" panose="02020603050405020304" pitchFamily="18" charset="0"/>
                <a:cs typeface="Times New Roman" panose="02020603050405020304" pitchFamily="18" charset="0"/>
              </a:rPr>
              <a:t>C[</a:t>
            </a:r>
            <a:r>
              <a:rPr lang="el-GR" altLang="zh-CN" sz="2800" dirty="0" smtClean="0">
                <a:solidFill>
                  <a:srgbClr val="FF0000"/>
                </a:solidFill>
                <a:latin typeface="Times New Roman" panose="02020603050405020304" pitchFamily="18" charset="0"/>
                <a:cs typeface="Times New Roman" panose="02020603050405020304" pitchFamily="18" charset="0"/>
              </a:rPr>
              <a:t>β</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1</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a:t>
            </a:r>
            <a:r>
              <a:rPr lang="el-GR" altLang="zh-CN" sz="2800" dirty="0" smtClean="0">
                <a:solidFill>
                  <a:srgbClr val="FF0000"/>
                </a:solidFill>
                <a:latin typeface="Times New Roman" panose="02020603050405020304" pitchFamily="18" charset="0"/>
                <a:cs typeface="Times New Roman" panose="02020603050405020304" pitchFamily="18" charset="0"/>
              </a:rPr>
              <a:t>β</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2</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a:t>
            </a:r>
            <a:r>
              <a:rPr lang="en-AU" altLang="zh-CN" sz="2800" dirty="0" smtClean="0">
                <a:solidFill>
                  <a:srgbClr val="FF0000"/>
                </a:solidFill>
                <a:latin typeface="Times New Roman" panose="02020603050405020304" pitchFamily="18" charset="0"/>
                <a:cs typeface="Times New Roman" panose="02020603050405020304" pitchFamily="18" charset="0"/>
              </a:rPr>
              <a:t>...,</a:t>
            </a:r>
            <a:r>
              <a:rPr lang="el-GR" altLang="zh-CN" sz="2800" dirty="0" smtClean="0">
                <a:solidFill>
                  <a:srgbClr val="FF0000"/>
                </a:solidFill>
                <a:latin typeface="Times New Roman" panose="02020603050405020304" pitchFamily="18" charset="0"/>
                <a:cs typeface="Times New Roman" panose="02020603050405020304" pitchFamily="18" charset="0"/>
              </a:rPr>
              <a:t>β</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b</a:t>
            </a:r>
            <a:r>
              <a:rPr lang="en-AU" altLang="zh-CN" sz="2800" dirty="0" smtClean="0">
                <a:solidFill>
                  <a:srgbClr val="FF0000"/>
                </a:solidFill>
                <a:latin typeface="Times New Roman" panose="02020603050405020304" pitchFamily="18" charset="0"/>
                <a:cs typeface="Times New Roman" panose="02020603050405020304" pitchFamily="18" charset="0"/>
              </a:rPr>
              <a:t>]</a:t>
            </a:r>
            <a:r>
              <a:rPr lang="en-US" altLang="zh-CN" sz="2800" dirty="0" smtClean="0">
                <a:solidFill>
                  <a:srgbClr val="FF0000"/>
                </a:solidFill>
                <a:latin typeface="Times New Roman" panose="02020603050405020304" pitchFamily="18" charset="0"/>
                <a:cs typeface="Times New Roman" panose="02020603050405020304" pitchFamily="18" charset="0"/>
              </a:rPr>
              <a:t> </a:t>
            </a:r>
            <a:r>
              <a:rPr lang="en-AU" altLang="zh-CN" sz="2800" dirty="0" smtClean="0">
                <a:solidFill>
                  <a:srgbClr val="FF0000"/>
                </a:solidFill>
                <a:latin typeface="Times New Roman" panose="02020603050405020304" pitchFamily="18" charset="0"/>
                <a:cs typeface="Times New Roman" panose="02020603050405020304" pitchFamily="18" charset="0"/>
              </a:rPr>
              <a:t>= K[</a:t>
            </a:r>
            <a:r>
              <a:rPr lang="el-GR" altLang="zh-CN" sz="2800" dirty="0" smtClean="0">
                <a:solidFill>
                  <a:srgbClr val="FF0000"/>
                </a:solidFill>
                <a:latin typeface="Times New Roman" panose="02020603050405020304" pitchFamily="18" charset="0"/>
                <a:cs typeface="Times New Roman" panose="02020603050405020304" pitchFamily="18" charset="0"/>
              </a:rPr>
              <a:t>γ</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1</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a:t>
            </a:r>
            <a:r>
              <a:rPr lang="el-GR" altLang="zh-CN" sz="2800" dirty="0" smtClean="0">
                <a:solidFill>
                  <a:srgbClr val="FF0000"/>
                </a:solidFill>
                <a:latin typeface="Times New Roman" panose="02020603050405020304" pitchFamily="18" charset="0"/>
                <a:cs typeface="Times New Roman" panose="02020603050405020304" pitchFamily="18" charset="0"/>
              </a:rPr>
              <a:t>γ</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2</a:t>
            </a:r>
            <a:r>
              <a:rPr lang="en-AU" altLang="zh-CN" sz="2800" dirty="0" smtClean="0">
                <a:solidFill>
                  <a:srgbClr val="FF0000"/>
                </a:solidFill>
                <a:latin typeface="Times New Roman" panose="02020603050405020304" pitchFamily="18" charset="0"/>
                <a:cs typeface="Times New Roman" panose="02020603050405020304" pitchFamily="18" charset="0"/>
                <a:sym typeface="Symbol"/>
              </a:rPr>
              <a:t>,…,</a:t>
            </a:r>
            <a:r>
              <a:rPr lang="el-GR" altLang="zh-CN" sz="2800" dirty="0" smtClean="0">
                <a:solidFill>
                  <a:srgbClr val="FF0000"/>
                </a:solidFill>
                <a:latin typeface="Times New Roman" panose="02020603050405020304" pitchFamily="18" charset="0"/>
                <a:cs typeface="Times New Roman" panose="02020603050405020304" pitchFamily="18" charset="0"/>
              </a:rPr>
              <a:t>γ</a:t>
            </a:r>
            <a:r>
              <a:rPr lang="en-AU" altLang="zh-CN" sz="2800" baseline="-25000" dirty="0" smtClean="0">
                <a:solidFill>
                  <a:srgbClr val="FF0000"/>
                </a:solidFill>
                <a:latin typeface="Times New Roman" panose="02020603050405020304" pitchFamily="18" charset="0"/>
                <a:cs typeface="Times New Roman" panose="02020603050405020304" pitchFamily="18" charset="0"/>
              </a:rPr>
              <a:t>c</a:t>
            </a:r>
            <a:r>
              <a:rPr lang="en-AU" altLang="zh-CN" sz="2800" dirty="0" smtClean="0">
                <a:solidFill>
                  <a:srgbClr val="FF0000"/>
                </a:solidFill>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lvl="1"/>
            <a:r>
              <a:rPr lang="zh-CN" altLang="en-US" dirty="0" smtClean="0">
                <a:cs typeface="Arial" charset="0"/>
              </a:rPr>
              <a:t>假定</a:t>
            </a:r>
            <a:r>
              <a:rPr lang="en-US" altLang="zh-CN" dirty="0" smtClean="0">
                <a:cs typeface="Arial" charset="0"/>
              </a:rPr>
              <a:t>T</a:t>
            </a:r>
            <a:r>
              <a:rPr lang="zh-CN" altLang="en-US" dirty="0" smtClean="0">
                <a:cs typeface="Arial" charset="0"/>
              </a:rPr>
              <a:t>是使等式左边等于</a:t>
            </a:r>
            <a:r>
              <a:rPr lang="en-US" altLang="zh-CN" dirty="0" smtClean="0">
                <a:cs typeface="Arial" charset="0"/>
              </a:rPr>
              <a:t>0</a:t>
            </a:r>
            <a:r>
              <a:rPr lang="zh-CN" altLang="en-US" dirty="0" smtClean="0">
                <a:cs typeface="Arial" charset="0"/>
              </a:rPr>
              <a:t>的明文个数，</a:t>
            </a:r>
            <a:r>
              <a:rPr lang="en-US" altLang="zh-CN" dirty="0" smtClean="0">
                <a:cs typeface="Arial" charset="0"/>
              </a:rPr>
              <a:t>p</a:t>
            </a:r>
            <a:r>
              <a:rPr lang="zh-CN" altLang="en-US" dirty="0" smtClean="0">
                <a:cs typeface="Arial" charset="0"/>
              </a:rPr>
              <a:t>是等式成立的概率，</a:t>
            </a:r>
            <a:r>
              <a:rPr lang="en-US" altLang="zh-CN" dirty="0" smtClean="0">
                <a:cs typeface="Arial" charset="0"/>
              </a:rPr>
              <a:t>N</a:t>
            </a:r>
            <a:r>
              <a:rPr lang="zh-CN" altLang="en-US" dirty="0" smtClean="0">
                <a:cs typeface="Arial" charset="0"/>
              </a:rPr>
              <a:t>是明文的个数</a:t>
            </a:r>
            <a:endParaRPr lang="en-US" altLang="zh-CN" dirty="0" smtClean="0">
              <a:cs typeface="Arial" charset="0"/>
            </a:endParaRPr>
          </a:p>
          <a:p>
            <a:pPr marL="800100" lvl="3" indent="-342900"/>
            <a:r>
              <a:rPr lang="zh-CN" altLang="en-US" sz="2400" dirty="0" smtClean="0"/>
              <a:t>若</a:t>
            </a:r>
            <a:r>
              <a:rPr lang="en-US" altLang="zh-CN" sz="2400" dirty="0" smtClean="0"/>
              <a:t>T&gt;N/2</a:t>
            </a:r>
            <a:r>
              <a:rPr lang="zh-CN" altLang="en-US" sz="2400" dirty="0" smtClean="0"/>
              <a:t>，则当</a:t>
            </a:r>
            <a:r>
              <a:rPr lang="en-US" altLang="zh-CN" sz="2400" dirty="0" smtClean="0"/>
              <a:t>p&gt;1/2</a:t>
            </a:r>
            <a:r>
              <a:rPr lang="zh-CN" altLang="en-US" sz="2400" dirty="0" smtClean="0"/>
              <a:t>时，猜测</a:t>
            </a:r>
            <a:r>
              <a:rPr lang="en-AU" altLang="zh-CN" sz="2400" dirty="0" smtClean="0">
                <a:latin typeface="Times New Roman" panose="02020603050405020304" pitchFamily="18" charset="0"/>
                <a:cs typeface="Times New Roman" panose="02020603050405020304" pitchFamily="18" charset="0"/>
              </a:rPr>
              <a:t>K[</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1</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2</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c</a:t>
            </a:r>
            <a:r>
              <a:rPr lang="en-AU"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=0</a:t>
            </a:r>
          </a:p>
          <a:p>
            <a:pPr marL="800100" lvl="3" indent="-342900">
              <a:buNone/>
            </a:pPr>
            <a:r>
              <a:rPr lang="en-US" altLang="zh-CN" sz="2400" dirty="0" smtClean="0"/>
              <a:t>	           </a:t>
            </a:r>
            <a:r>
              <a:rPr lang="zh-CN" altLang="en-US" sz="2400" dirty="0" smtClean="0"/>
              <a:t>当</a:t>
            </a:r>
            <a:r>
              <a:rPr lang="en-US" altLang="zh-CN" sz="2400" dirty="0" smtClean="0"/>
              <a:t>p&lt;1/2</a:t>
            </a:r>
            <a:r>
              <a:rPr lang="zh-CN" altLang="en-US" sz="2400" dirty="0"/>
              <a:t>时</a:t>
            </a:r>
            <a:r>
              <a:rPr lang="zh-CN" altLang="en-US" sz="2400" dirty="0" smtClean="0"/>
              <a:t>，猜测</a:t>
            </a:r>
            <a:r>
              <a:rPr lang="en-AU" altLang="zh-CN" sz="2400" dirty="0" smtClean="0">
                <a:latin typeface="Times New Roman" panose="02020603050405020304" pitchFamily="18" charset="0"/>
                <a:cs typeface="Times New Roman" panose="02020603050405020304" pitchFamily="18" charset="0"/>
              </a:rPr>
              <a:t>K[</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1</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2</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c</a:t>
            </a:r>
            <a:r>
              <a:rPr lang="en-AU"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a:t>
            </a:r>
            <a:endParaRPr lang="zh-CN" altLang="en-US" sz="2400" dirty="0" smtClean="0">
              <a:latin typeface="Times New Roman" panose="02020603050405020304" pitchFamily="18" charset="0"/>
              <a:cs typeface="Times New Roman" panose="02020603050405020304" pitchFamily="18" charset="0"/>
            </a:endParaRPr>
          </a:p>
          <a:p>
            <a:pPr marL="800100" lvl="3" indent="-342900"/>
            <a:r>
              <a:rPr lang="zh-CN" altLang="en-US" sz="2400" dirty="0" smtClean="0"/>
              <a:t>若</a:t>
            </a:r>
            <a:r>
              <a:rPr lang="en-US" altLang="zh-CN" sz="2400" dirty="0" smtClean="0"/>
              <a:t>T&lt;N/2</a:t>
            </a:r>
            <a:r>
              <a:rPr lang="zh-CN" altLang="en-US" sz="2400" dirty="0" smtClean="0"/>
              <a:t>，则当</a:t>
            </a:r>
            <a:r>
              <a:rPr lang="en-US" altLang="zh-CN" sz="2400" dirty="0" smtClean="0"/>
              <a:t>p&gt;1/2</a:t>
            </a:r>
            <a:r>
              <a:rPr lang="zh-CN" altLang="en-US" sz="2400" dirty="0" smtClean="0"/>
              <a:t>时，猜测</a:t>
            </a:r>
            <a:r>
              <a:rPr lang="en-AU" altLang="zh-CN" sz="2400" dirty="0" smtClean="0">
                <a:latin typeface="Times New Roman" panose="02020603050405020304" pitchFamily="18" charset="0"/>
                <a:cs typeface="Times New Roman" panose="02020603050405020304" pitchFamily="18" charset="0"/>
              </a:rPr>
              <a:t>K[</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1</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2</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c</a:t>
            </a:r>
            <a:r>
              <a:rPr lang="en-AU"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a:t>
            </a:r>
          </a:p>
          <a:p>
            <a:pPr marL="800100" lvl="3" indent="-342900">
              <a:buNone/>
            </a:pPr>
            <a:r>
              <a:rPr lang="en-US" altLang="zh-CN" sz="2400" dirty="0" smtClean="0"/>
              <a:t>			    </a:t>
            </a:r>
            <a:r>
              <a:rPr lang="zh-CN" altLang="en-US" sz="2400" dirty="0" smtClean="0"/>
              <a:t>当</a:t>
            </a:r>
            <a:r>
              <a:rPr lang="en-US" altLang="zh-CN" sz="2400" dirty="0" smtClean="0"/>
              <a:t>p&lt;1/2</a:t>
            </a:r>
            <a:r>
              <a:rPr lang="zh-CN" altLang="en-US" sz="2400" dirty="0" smtClean="0"/>
              <a:t>时，猜测</a:t>
            </a:r>
            <a:r>
              <a:rPr lang="en-AU" altLang="zh-CN" sz="2400" dirty="0" smtClean="0">
                <a:latin typeface="Times New Roman" panose="02020603050405020304" pitchFamily="18" charset="0"/>
                <a:cs typeface="Times New Roman" panose="02020603050405020304" pitchFamily="18" charset="0"/>
              </a:rPr>
              <a:t>K[</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1</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2</a:t>
            </a:r>
            <a:r>
              <a:rPr lang="en-AU" altLang="zh-CN" sz="2400" dirty="0" smtClean="0">
                <a:latin typeface="Times New Roman" panose="02020603050405020304" pitchFamily="18" charset="0"/>
                <a:cs typeface="Times New Roman" panose="02020603050405020304" pitchFamily="18" charset="0"/>
                <a:sym typeface="Symbol"/>
              </a:rPr>
              <a:t>,…,</a:t>
            </a:r>
            <a:r>
              <a:rPr lang="el-GR" altLang="zh-CN" sz="2400" dirty="0" smtClean="0">
                <a:latin typeface="Times New Roman" panose="02020603050405020304" pitchFamily="18" charset="0"/>
                <a:cs typeface="Times New Roman" panose="02020603050405020304" pitchFamily="18" charset="0"/>
              </a:rPr>
              <a:t>γ</a:t>
            </a:r>
            <a:r>
              <a:rPr lang="en-AU" altLang="zh-CN" sz="2400" baseline="-25000" dirty="0" smtClean="0">
                <a:latin typeface="Times New Roman" panose="02020603050405020304" pitchFamily="18" charset="0"/>
                <a:cs typeface="Times New Roman" panose="02020603050405020304" pitchFamily="18" charset="0"/>
              </a:rPr>
              <a:t>c</a:t>
            </a:r>
            <a:r>
              <a:rPr lang="en-AU"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=0</a:t>
            </a:r>
          </a:p>
          <a:p>
            <a:pPr marL="342900" lvl="2" indent="-342900"/>
            <a:endParaRPr lang="en-US" altLang="zh-CN" sz="2800"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76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盒子的线性逼近</a:t>
            </a:r>
            <a:endParaRPr lang="en-US" dirty="0"/>
          </a:p>
        </p:txBody>
      </p:sp>
      <p:sp>
        <p:nvSpPr>
          <p:cNvPr id="3" name="内容占位符 2"/>
          <p:cNvSpPr>
            <a:spLocks noGrp="1"/>
          </p:cNvSpPr>
          <p:nvPr>
            <p:ph idx="1"/>
          </p:nvPr>
        </p:nvSpPr>
        <p:spPr/>
        <p:txBody>
          <a:bodyPr>
            <a:normAutofit/>
          </a:bodyPr>
          <a:lstStyle/>
          <a:p>
            <a:r>
              <a:rPr lang="zh-CN" altLang="en-US" sz="2400" dirty="0" smtClean="0"/>
              <a:t>对于一个给定的</a:t>
            </a:r>
            <a:r>
              <a:rPr lang="en-US" altLang="zh-CN" sz="2400" dirty="0" smtClean="0"/>
              <a:t>S</a:t>
            </a:r>
            <a:r>
              <a:rPr lang="zh-CN" altLang="en-US" sz="2400" dirty="0" smtClean="0"/>
              <a:t>盒子</a:t>
            </a:r>
            <a:r>
              <a:rPr lang="en-US" altLang="zh-CN" sz="2400" dirty="0" smtClean="0"/>
              <a:t>S</a:t>
            </a:r>
            <a:r>
              <a:rPr lang="en-US" altLang="zh-CN" sz="2400" baseline="-25000" dirty="0" smtClean="0"/>
              <a:t>i</a:t>
            </a:r>
            <a:r>
              <a:rPr lang="zh-CN" altLang="en-US" sz="2400" dirty="0" smtClean="0"/>
              <a:t>，定义</a:t>
            </a:r>
            <a:endParaRPr lang="en-US" altLang="zh-CN" sz="2400" dirty="0" smtClean="0"/>
          </a:p>
          <a:p>
            <a:endParaRPr lang="en-US" sz="2400" dirty="0" smtClean="0"/>
          </a:p>
          <a:p>
            <a:endParaRPr lang="en-US" sz="2400" dirty="0" smtClean="0"/>
          </a:p>
          <a:p>
            <a:endParaRPr lang="en-US" sz="2400" dirty="0" smtClean="0"/>
          </a:p>
          <a:p>
            <a:pPr>
              <a:buNone/>
            </a:pPr>
            <a:r>
              <a:rPr lang="en-US" altLang="zh-CN" sz="2400" dirty="0" smtClean="0"/>
              <a:t>	</a:t>
            </a:r>
            <a:r>
              <a:rPr lang="zh-CN" altLang="en-US" sz="2400" dirty="0" smtClean="0"/>
              <a:t>其中</a:t>
            </a:r>
            <a:r>
              <a:rPr lang="en-US" altLang="zh-CN" sz="2400" dirty="0" smtClean="0"/>
              <a:t>1≤i≤8</a:t>
            </a:r>
            <a:r>
              <a:rPr lang="zh-CN" altLang="en-US" sz="2400" dirty="0" smtClean="0"/>
              <a:t>，</a:t>
            </a:r>
            <a:r>
              <a:rPr lang="en-US" altLang="zh-CN" sz="2400" dirty="0" smtClean="0"/>
              <a:t>1≤</a:t>
            </a:r>
            <a:r>
              <a:rPr lang="el-GR" altLang="zh-CN" sz="2400" dirty="0" smtClean="0">
                <a:latin typeface="Times New Roman"/>
                <a:cs typeface="Times New Roman"/>
              </a:rPr>
              <a:t>α</a:t>
            </a:r>
            <a:r>
              <a:rPr lang="en-US" altLang="zh-CN" sz="2400" dirty="0" smtClean="0"/>
              <a:t>≤63</a:t>
            </a:r>
            <a:r>
              <a:rPr lang="zh-CN" altLang="en-US" sz="2400" dirty="0" smtClean="0"/>
              <a:t>，</a:t>
            </a:r>
            <a:r>
              <a:rPr lang="en-US" altLang="zh-CN" sz="2400" dirty="0" smtClean="0"/>
              <a:t>1≤</a:t>
            </a:r>
            <a:r>
              <a:rPr lang="el-GR" altLang="zh-CN" sz="2400" dirty="0" smtClean="0"/>
              <a:t>β</a:t>
            </a:r>
            <a:r>
              <a:rPr lang="en-US" altLang="zh-CN" sz="2400" dirty="0" smtClean="0"/>
              <a:t>≤15</a:t>
            </a:r>
            <a:r>
              <a:rPr lang="zh-CN" altLang="en-US" sz="2400" dirty="0" smtClean="0"/>
              <a:t>。</a:t>
            </a:r>
            <a:endParaRPr lang="en-US" altLang="zh-CN" sz="2400" dirty="0" smtClean="0"/>
          </a:p>
          <a:p>
            <a:pPr lvl="1"/>
            <a:endParaRPr lang="en-US" altLang="zh-CN" sz="2000" dirty="0" smtClean="0"/>
          </a:p>
          <a:p>
            <a:pPr lvl="1"/>
            <a:r>
              <a:rPr lang="zh-CN" altLang="en-US" sz="2000" dirty="0" smtClean="0"/>
              <a:t>式中的条件等式是某种由</a:t>
            </a:r>
            <a:r>
              <a:rPr lang="el-GR" altLang="zh-CN" sz="2000" dirty="0" smtClean="0">
                <a:latin typeface="Times New Roman"/>
                <a:cs typeface="Times New Roman"/>
              </a:rPr>
              <a:t>α</a:t>
            </a:r>
            <a:r>
              <a:rPr lang="zh-CN" altLang="en-US" sz="2000" dirty="0" smtClean="0">
                <a:latin typeface="Times New Roman"/>
                <a:cs typeface="Times New Roman"/>
              </a:rPr>
              <a:t>和</a:t>
            </a:r>
            <a:r>
              <a:rPr lang="el-GR" altLang="zh-CN" sz="2000" dirty="0" smtClean="0">
                <a:latin typeface="Times New Roman"/>
                <a:cs typeface="Times New Roman"/>
              </a:rPr>
              <a:t>β</a:t>
            </a:r>
            <a:r>
              <a:rPr lang="zh-CN" altLang="en-US" sz="2000" dirty="0" smtClean="0">
                <a:latin typeface="Times New Roman"/>
                <a:cs typeface="Times New Roman"/>
              </a:rPr>
              <a:t>决定的</a:t>
            </a:r>
            <a:r>
              <a:rPr lang="zh-CN" altLang="en-US" sz="2000" dirty="0" smtClean="0"/>
              <a:t>线性逼近式</a:t>
            </a:r>
            <a:endParaRPr lang="en-US" altLang="zh-CN" sz="2000" dirty="0" smtClean="0"/>
          </a:p>
          <a:p>
            <a:pPr lvl="1"/>
            <a:r>
              <a:rPr lang="en-US" altLang="zh-CN" sz="2000" dirty="0" err="1" smtClean="0"/>
              <a:t>NS</a:t>
            </a:r>
            <a:r>
              <a:rPr lang="en-US" altLang="zh-CN" sz="2000" baseline="-25000" dirty="0" err="1" smtClean="0"/>
              <a:t>i</a:t>
            </a:r>
            <a:r>
              <a:rPr lang="zh-CN" altLang="en-US" sz="2000" dirty="0" smtClean="0"/>
              <a:t>度量了</a:t>
            </a:r>
            <a:r>
              <a:rPr lang="en-US" altLang="zh-CN" sz="2000" dirty="0" smtClean="0"/>
              <a:t>S</a:t>
            </a:r>
            <a:r>
              <a:rPr lang="en-US" altLang="zh-CN" sz="2000" baseline="-25000" dirty="0" smtClean="0"/>
              <a:t>i</a:t>
            </a:r>
            <a:r>
              <a:rPr lang="zh-CN" altLang="en-US" sz="2000" dirty="0" smtClean="0"/>
              <a:t>盒子的线性逼近式对所有输入</a:t>
            </a:r>
            <a:r>
              <a:rPr lang="en-US" altLang="zh-CN" sz="2000" dirty="0" smtClean="0"/>
              <a:t>x</a:t>
            </a:r>
            <a:r>
              <a:rPr lang="zh-CN" altLang="en-US" sz="2000" dirty="0" smtClean="0"/>
              <a:t>的成立个数，即</a:t>
            </a:r>
            <a:r>
              <a:rPr lang="en-US" altLang="zh-CN" sz="2000" dirty="0" smtClean="0"/>
              <a:t>S</a:t>
            </a:r>
            <a:r>
              <a:rPr lang="en-US" altLang="zh-CN" sz="2000" baseline="-25000" dirty="0" smtClean="0"/>
              <a:t>i</a:t>
            </a:r>
            <a:r>
              <a:rPr lang="zh-CN" altLang="en-US" sz="2000" dirty="0" smtClean="0"/>
              <a:t>盒子的非线性程度</a:t>
            </a:r>
            <a:endParaRPr lang="en-US" altLang="zh-CN" sz="2000" dirty="0" smtClean="0"/>
          </a:p>
          <a:p>
            <a:pPr lvl="1"/>
            <a:r>
              <a:rPr lang="en-US" altLang="zh-CN" sz="2000" dirty="0" smtClean="0"/>
              <a:t>|</a:t>
            </a:r>
            <a:r>
              <a:rPr lang="en-US" altLang="zh-CN" sz="2000" dirty="0" err="1" smtClean="0"/>
              <a:t>NS</a:t>
            </a:r>
            <a:r>
              <a:rPr lang="en-US" altLang="zh-CN" sz="2000" baseline="-25000" dirty="0" err="1" smtClean="0"/>
              <a:t>i</a:t>
            </a:r>
            <a:r>
              <a:rPr lang="en-US" altLang="zh-CN" sz="2000" dirty="0" smtClean="0"/>
              <a:t>(</a:t>
            </a:r>
            <a:r>
              <a:rPr lang="el-GR" altLang="zh-CN" sz="2000" dirty="0" smtClean="0">
                <a:latin typeface="Times New Roman"/>
                <a:cs typeface="Times New Roman"/>
              </a:rPr>
              <a:t>α</a:t>
            </a:r>
            <a:r>
              <a:rPr lang="en-US" altLang="zh-CN" sz="2000" dirty="0" smtClean="0">
                <a:latin typeface="Times New Roman"/>
                <a:cs typeface="Times New Roman"/>
              </a:rPr>
              <a:t>,</a:t>
            </a:r>
            <a:r>
              <a:rPr lang="el-GR" altLang="zh-CN" sz="2000" dirty="0" smtClean="0">
                <a:latin typeface="Times New Roman"/>
                <a:cs typeface="Times New Roman"/>
              </a:rPr>
              <a:t>β</a:t>
            </a:r>
            <a:r>
              <a:rPr lang="en-US" altLang="zh-CN" sz="2000" dirty="0" smtClean="0"/>
              <a:t>)-32|</a:t>
            </a:r>
            <a:r>
              <a:rPr lang="zh-CN" altLang="en-US" sz="2000" dirty="0" smtClean="0"/>
              <a:t>最大的线性逼近式就是</a:t>
            </a:r>
            <a:r>
              <a:rPr lang="en-US" altLang="zh-CN" sz="2000" dirty="0" smtClean="0"/>
              <a:t>S</a:t>
            </a:r>
            <a:r>
              <a:rPr lang="en-US" altLang="zh-CN" sz="2000" baseline="-25000" dirty="0" smtClean="0"/>
              <a:t>i</a:t>
            </a:r>
            <a:r>
              <a:rPr lang="zh-CN" altLang="en-US" sz="2000" dirty="0" smtClean="0"/>
              <a:t>盒子的最佳逼近式。由该式出发，可以推出</a:t>
            </a:r>
            <a:r>
              <a:rPr lang="en-US" altLang="zh-CN" sz="2000" dirty="0" smtClean="0"/>
              <a:t>DES</a:t>
            </a:r>
            <a:r>
              <a:rPr lang="zh-CN" altLang="en-US" sz="2000" dirty="0" smtClean="0"/>
              <a:t>的最佳逼近式。</a:t>
            </a:r>
            <a:endParaRPr lang="en-US" altLang="zh-CN"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048556230"/>
              </p:ext>
            </p:extLst>
          </p:nvPr>
        </p:nvGraphicFramePr>
        <p:xfrm>
          <a:off x="755576" y="1700808"/>
          <a:ext cx="7701755" cy="1007814"/>
        </p:xfrm>
        <a:graphic>
          <a:graphicData uri="http://schemas.openxmlformats.org/presentationml/2006/ole">
            <mc:AlternateContent xmlns:mc="http://schemas.openxmlformats.org/markup-compatibility/2006">
              <mc:Choice xmlns:v="urn:schemas-microsoft-com:vml" Requires="v">
                <p:oleObj spid="_x0000_s5349" name="Equation" r:id="rId4" imgW="3200400" imgH="419040" progId="Equation.DSMT4">
                  <p:embed/>
                </p:oleObj>
              </mc:Choice>
              <mc:Fallback>
                <p:oleObj name="Equation" r:id="rId4" imgW="32004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700808"/>
                        <a:ext cx="7701755" cy="1007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41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a:t>
            </a:r>
            <a:r>
              <a:rPr lang="en-US" altLang="zh-CN" dirty="0" smtClean="0"/>
              <a:t>DES</a:t>
            </a:r>
            <a:r>
              <a:rPr lang="zh-CN" altLang="en-US" dirty="0" smtClean="0"/>
              <a:t>的设计标准</a:t>
            </a:r>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dirty="0" smtClean="0"/>
              <a:t>迭代轮数</a:t>
            </a:r>
          </a:p>
          <a:p>
            <a:pPr lvl="1">
              <a:lnSpc>
                <a:spcPct val="90000"/>
              </a:lnSpc>
            </a:pPr>
            <a:r>
              <a:rPr lang="zh-CN" altLang="en-US" sz="2400" dirty="0" smtClean="0"/>
              <a:t>迭代次数越多，密码分析的难度就越大。准则是要使已知的密码分析工作量大于简单穷举密钥的工作量。</a:t>
            </a:r>
          </a:p>
          <a:p>
            <a:pPr>
              <a:lnSpc>
                <a:spcPct val="90000"/>
              </a:lnSpc>
            </a:pPr>
            <a:endParaRPr lang="en-US" altLang="zh-CN" dirty="0" smtClean="0"/>
          </a:p>
          <a:p>
            <a:pPr>
              <a:lnSpc>
                <a:spcPct val="90000"/>
              </a:lnSpc>
            </a:pPr>
            <a:r>
              <a:rPr lang="zh-CN" altLang="en-US" dirty="0" smtClean="0"/>
              <a:t>密钥扩展算法</a:t>
            </a:r>
          </a:p>
          <a:p>
            <a:pPr lvl="1">
              <a:lnSpc>
                <a:spcPct val="90000"/>
              </a:lnSpc>
            </a:pPr>
            <a:r>
              <a:rPr lang="zh-CN" altLang="en-US" sz="2400" dirty="0" smtClean="0"/>
              <a:t>选择子密钥时要使得推测各子密钥和由此推出主密钥的难度尽可能大，应保证密钥</a:t>
            </a:r>
            <a:r>
              <a:rPr lang="en-US" altLang="zh-CN" sz="2400" dirty="0" smtClean="0"/>
              <a:t>/</a:t>
            </a:r>
            <a:r>
              <a:rPr lang="zh-CN" altLang="en-US" sz="2400" dirty="0" smtClean="0"/>
              <a:t>密文的严格雪崩效应准则和位独立准则。</a:t>
            </a:r>
          </a:p>
          <a:p>
            <a:pPr>
              <a:lnSpc>
                <a:spcPct val="90000"/>
              </a:lnSpc>
            </a:pPr>
            <a:endParaRPr lang="en-US" altLang="zh-CN" dirty="0" smtClean="0"/>
          </a:p>
          <a:p>
            <a:pPr>
              <a:lnSpc>
                <a:spcPct val="90000"/>
              </a:lnSpc>
            </a:pPr>
            <a:r>
              <a:rPr lang="zh-CN" altLang="en-US" dirty="0" smtClean="0"/>
              <a:t>函数</a:t>
            </a:r>
            <a:r>
              <a:rPr lang="en-US" altLang="zh-CN" dirty="0" smtClean="0"/>
              <a:t>F</a:t>
            </a:r>
            <a:r>
              <a:rPr lang="zh-CN" altLang="en-US" dirty="0" smtClean="0"/>
              <a:t>的设计准则</a:t>
            </a:r>
          </a:p>
          <a:p>
            <a:pPr lvl="1">
              <a:lnSpc>
                <a:spcPct val="90000"/>
              </a:lnSpc>
            </a:pPr>
            <a:r>
              <a:rPr lang="zh-CN" altLang="en-US" sz="2400" dirty="0" smtClean="0"/>
              <a:t>函数</a:t>
            </a:r>
            <a:r>
              <a:rPr lang="en-US" altLang="zh-CN" sz="2400" dirty="0" smtClean="0"/>
              <a:t>F</a:t>
            </a:r>
            <a:r>
              <a:rPr lang="zh-CN" altLang="en-US" sz="2400" dirty="0" smtClean="0"/>
              <a:t>：非线性、严格雪崩效应</a:t>
            </a:r>
            <a:r>
              <a:rPr lang="en-US" altLang="zh-CN" sz="2400" dirty="0" smtClean="0"/>
              <a:t>SAC</a:t>
            </a:r>
            <a:r>
              <a:rPr lang="zh-CN" altLang="en-US" sz="2400" dirty="0" smtClean="0"/>
              <a:t>、位独立</a:t>
            </a:r>
            <a:r>
              <a:rPr lang="en-US" altLang="zh-CN" sz="2400" dirty="0" smtClean="0"/>
              <a:t>BIC</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865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a:t>
            </a:r>
            <a:r>
              <a:rPr lang="en-US" altLang="zh-CN" dirty="0" err="1" smtClean="0"/>
              <a:t>Feistel</a:t>
            </a:r>
            <a:r>
              <a:rPr lang="zh-CN" altLang="en-US" dirty="0" smtClean="0"/>
              <a:t>框架</a:t>
            </a:r>
            <a:endParaRPr lang="zh-CN" altLang="en-US" dirty="0"/>
          </a:p>
        </p:txBody>
      </p:sp>
      <p:sp>
        <p:nvSpPr>
          <p:cNvPr id="7" name="内容占位符 6"/>
          <p:cNvSpPr>
            <a:spLocks noGrp="1"/>
          </p:cNvSpPr>
          <p:nvPr>
            <p:ph idx="1"/>
          </p:nvPr>
        </p:nvSpPr>
        <p:spPr>
          <a:xfrm>
            <a:off x="457200" y="1295400"/>
            <a:ext cx="8435280" cy="5029200"/>
          </a:xfrm>
        </p:spPr>
        <p:txBody>
          <a:bodyPr/>
          <a:lstStyle/>
          <a:p>
            <a:r>
              <a:rPr lang="zh-CN" altLang="en-US" dirty="0" smtClean="0">
                <a:solidFill>
                  <a:srgbClr val="FF0000"/>
                </a:solidFill>
              </a:rPr>
              <a:t>分组密码</a:t>
            </a:r>
            <a:r>
              <a:rPr lang="en-US" altLang="zh-CN" dirty="0">
                <a:solidFill>
                  <a:srgbClr val="FF0000"/>
                </a:solidFill>
              </a:rPr>
              <a:t>(Block Cipher) </a:t>
            </a:r>
            <a:r>
              <a:rPr lang="zh-CN" altLang="en-US" dirty="0">
                <a:solidFill>
                  <a:srgbClr val="FF0000"/>
                </a:solidFill>
              </a:rPr>
              <a:t>：</a:t>
            </a:r>
            <a:endParaRPr lang="en-US" altLang="zh-CN" dirty="0">
              <a:solidFill>
                <a:srgbClr val="FF0000"/>
              </a:solidFill>
            </a:endParaRPr>
          </a:p>
          <a:p>
            <a:pPr lvl="1"/>
            <a:r>
              <a:rPr lang="zh-CN" altLang="en-US" dirty="0" smtClean="0"/>
              <a:t>通常以大于等于</a:t>
            </a:r>
            <a:r>
              <a:rPr lang="en-US" altLang="zh-CN" dirty="0" smtClean="0"/>
              <a:t>64</a:t>
            </a:r>
            <a:r>
              <a:rPr lang="zh-CN" altLang="en-US" dirty="0" smtClean="0"/>
              <a:t>位的数据块为处理单位</a:t>
            </a:r>
            <a:endParaRPr lang="en-US" altLang="zh-CN" dirty="0" smtClean="0"/>
          </a:p>
          <a:p>
            <a:pPr lvl="1"/>
            <a:r>
              <a:rPr lang="zh-CN" altLang="en-US" dirty="0" smtClean="0"/>
              <a:t>密文仅与算法和密钥有关，与明文数据块的位置无关</a:t>
            </a:r>
            <a:endParaRPr lang="en-US" altLang="zh-CN" dirty="0" smtClean="0"/>
          </a:p>
          <a:p>
            <a:pPr lvl="1"/>
            <a:r>
              <a:rPr lang="zh-CN" altLang="en-US" dirty="0" smtClean="0"/>
              <a:t>例如：</a:t>
            </a:r>
            <a:r>
              <a:rPr lang="en-US" altLang="zh-CN" dirty="0" smtClean="0"/>
              <a:t>DES</a:t>
            </a:r>
            <a:r>
              <a:rPr lang="zh-CN" altLang="en-US" dirty="0" smtClean="0"/>
              <a:t>、</a:t>
            </a:r>
            <a:r>
              <a:rPr lang="en-US" altLang="zh-CN" dirty="0" smtClean="0"/>
              <a:t>AES</a:t>
            </a:r>
            <a:r>
              <a:rPr lang="zh-CN" altLang="en-US" dirty="0" smtClean="0"/>
              <a:t>等</a:t>
            </a:r>
            <a:endParaRPr lang="en-US" altLang="zh-CN" dirty="0" smtClean="0"/>
          </a:p>
          <a:p>
            <a:pPr lvl="1"/>
            <a:endParaRPr lang="en-US" altLang="zh-CN" dirty="0"/>
          </a:p>
          <a:p>
            <a:r>
              <a:rPr lang="zh-CN" altLang="en-US" dirty="0"/>
              <a:t>理想分组密码：</a:t>
            </a:r>
            <a:r>
              <a:rPr lang="en-AU" altLang="zh-CN" dirty="0"/>
              <a:t>n</a:t>
            </a:r>
            <a:r>
              <a:rPr lang="zh-CN" altLang="en-AU" dirty="0"/>
              <a:t>比特的明文分组，</a:t>
            </a:r>
            <a:r>
              <a:rPr lang="zh-CN" altLang="en-US" dirty="0"/>
              <a:t>加密</a:t>
            </a:r>
            <a:r>
              <a:rPr lang="zh-CN" altLang="en-AU" dirty="0"/>
              <a:t>产生</a:t>
            </a:r>
            <a:r>
              <a:rPr lang="en-AU" altLang="zh-CN" dirty="0"/>
              <a:t>n</a:t>
            </a:r>
            <a:r>
              <a:rPr lang="zh-CN" altLang="en-AU" dirty="0"/>
              <a:t>比特的密文分组</a:t>
            </a:r>
            <a:endParaRPr lang="en-US" altLang="zh-CN" dirty="0"/>
          </a:p>
          <a:p>
            <a:pPr lvl="1"/>
            <a:r>
              <a:rPr lang="en-AU" altLang="zh-CN" dirty="0"/>
              <a:t>2</a:t>
            </a:r>
            <a:r>
              <a:rPr lang="en-AU" altLang="zh-CN" baseline="36000" dirty="0"/>
              <a:t>n</a:t>
            </a:r>
            <a:r>
              <a:rPr lang="zh-CN" altLang="en-AU" dirty="0"/>
              <a:t>个不同的明文分组，</a:t>
            </a:r>
            <a:r>
              <a:rPr lang="zh-CN" altLang="en-US" dirty="0"/>
              <a:t>各自</a:t>
            </a:r>
            <a:r>
              <a:rPr lang="zh-CN" altLang="en-AU" dirty="0"/>
              <a:t>产生</a:t>
            </a:r>
            <a:r>
              <a:rPr lang="en-US" altLang="zh-CN" dirty="0"/>
              <a:t>2</a:t>
            </a:r>
            <a:r>
              <a:rPr lang="en-US" altLang="zh-CN" baseline="30000" dirty="0"/>
              <a:t>n</a:t>
            </a:r>
            <a:r>
              <a:rPr lang="zh-CN" altLang="en-US" dirty="0"/>
              <a:t>个</a:t>
            </a:r>
            <a:r>
              <a:rPr lang="zh-CN" altLang="en-AU" dirty="0"/>
              <a:t>唯一的密文分组</a:t>
            </a:r>
            <a:endParaRPr lang="en-US" altLang="zh-CN" dirty="0"/>
          </a:p>
          <a:p>
            <a:pPr lvl="1"/>
            <a:r>
              <a:rPr lang="zh-CN" altLang="en-US" dirty="0"/>
              <a:t>本质上是一个巨大的代换表</a:t>
            </a:r>
            <a:endParaRPr lang="en-US" altLang="zh-CN" dirty="0"/>
          </a:p>
          <a:p>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4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pPr>
              <a:lnSpc>
                <a:spcPct val="90000"/>
              </a:lnSpc>
            </a:pPr>
            <a:r>
              <a:rPr lang="en-US" altLang="zh-CN" dirty="0" smtClean="0"/>
              <a:t>S-boxes</a:t>
            </a:r>
            <a:r>
              <a:rPr lang="zh-CN" altLang="en-US" dirty="0" smtClean="0"/>
              <a:t>的设计准则：</a:t>
            </a:r>
          </a:p>
          <a:p>
            <a:pPr lvl="1">
              <a:lnSpc>
                <a:spcPct val="90000"/>
              </a:lnSpc>
            </a:pPr>
            <a:r>
              <a:rPr lang="zh-CN" altLang="en-US" dirty="0" smtClean="0"/>
              <a:t>混淆性：</a:t>
            </a:r>
            <a:r>
              <a:rPr lang="en-US" altLang="zh-CN" dirty="0" smtClean="0"/>
              <a:t>S</a:t>
            </a:r>
            <a:r>
              <a:rPr lang="zh-CN" altLang="en-US" dirty="0" smtClean="0"/>
              <a:t>盒输入向量的任何变动在输出方都产生看似随机的变动，两种变动的关系是非线性的，并难以用线性函数近似。</a:t>
            </a:r>
            <a:endParaRPr lang="en-US" altLang="zh-CN" dirty="0" smtClean="0"/>
          </a:p>
          <a:p>
            <a:pPr lvl="1">
              <a:lnSpc>
                <a:spcPct val="90000"/>
              </a:lnSpc>
            </a:pPr>
            <a:endParaRPr lang="en-US" altLang="zh-CN" dirty="0" smtClean="0"/>
          </a:p>
          <a:p>
            <a:pPr lvl="1">
              <a:lnSpc>
                <a:spcPct val="90000"/>
              </a:lnSpc>
            </a:pPr>
            <a:r>
              <a:rPr lang="en-US" altLang="zh-CN" dirty="0" smtClean="0"/>
              <a:t>S</a:t>
            </a:r>
            <a:r>
              <a:rPr lang="zh-CN" altLang="en-US" dirty="0" smtClean="0"/>
              <a:t>盒的大小：较大的抗攻击能力强，但越大越难设计</a:t>
            </a:r>
            <a:endParaRPr lang="en-US" altLang="zh-CN" dirty="0" smtClean="0"/>
          </a:p>
          <a:p>
            <a:pPr lvl="1">
              <a:lnSpc>
                <a:spcPct val="90000"/>
              </a:lnSpc>
            </a:pPr>
            <a:endParaRPr lang="en-US" altLang="zh-CN" dirty="0" smtClean="0"/>
          </a:p>
          <a:p>
            <a:pPr lvl="1">
              <a:lnSpc>
                <a:spcPct val="90000"/>
              </a:lnSpc>
            </a:pPr>
            <a:r>
              <a:rPr lang="en-US" altLang="zh-CN" dirty="0" smtClean="0"/>
              <a:t>S</a:t>
            </a:r>
            <a:r>
              <a:rPr lang="zh-CN" altLang="en-US" dirty="0" smtClean="0"/>
              <a:t>盒的组织：要求高度非线性，随机性</a:t>
            </a:r>
          </a:p>
          <a:p>
            <a:pPr lvl="2">
              <a:lnSpc>
                <a:spcPct val="90000"/>
              </a:lnSpc>
            </a:pPr>
            <a:r>
              <a:rPr lang="zh-CN" altLang="en-US" dirty="0" smtClean="0"/>
              <a:t>输出比特不应太接近输入比特的一个线性函数</a:t>
            </a:r>
          </a:p>
          <a:p>
            <a:pPr lvl="2">
              <a:lnSpc>
                <a:spcPct val="90000"/>
              </a:lnSpc>
            </a:pPr>
            <a:r>
              <a:rPr lang="zh-CN" altLang="en-US" dirty="0" smtClean="0"/>
              <a:t>每一行应该包括所有</a:t>
            </a:r>
            <a:r>
              <a:rPr lang="en-US" altLang="zh-CN" dirty="0" smtClean="0"/>
              <a:t>16</a:t>
            </a:r>
            <a:r>
              <a:rPr lang="zh-CN" altLang="en-US" dirty="0" smtClean="0"/>
              <a:t>种比特组合</a:t>
            </a:r>
          </a:p>
          <a:p>
            <a:pPr lvl="2">
              <a:lnSpc>
                <a:spcPct val="90000"/>
              </a:lnSpc>
            </a:pPr>
            <a:r>
              <a:rPr lang="zh-CN" altLang="en-US" dirty="0" smtClean="0"/>
              <a:t>两个输入相差一个比特，输出必须相差两个比特</a:t>
            </a:r>
          </a:p>
          <a:p>
            <a:pPr lvl="2">
              <a:lnSpc>
                <a:spcPct val="90000"/>
              </a:lnSpc>
            </a:pPr>
            <a:r>
              <a:rPr lang="zh-CN" altLang="en-US" dirty="0" smtClean="0"/>
              <a:t>前两位不同而最后两位相同的两</a:t>
            </a:r>
            <a:r>
              <a:rPr lang="zh-CN" altLang="en-US" dirty="0"/>
              <a:t>个输入</a:t>
            </a:r>
            <a:r>
              <a:rPr lang="zh-CN" altLang="en-US" dirty="0" smtClean="0"/>
              <a:t>，输出必须不同</a:t>
            </a:r>
          </a:p>
          <a:p>
            <a:pPr lvl="2">
              <a:lnSpc>
                <a:spcPct val="90000"/>
              </a:lnSpc>
            </a:pPr>
            <a:r>
              <a:rPr lang="zh-CN" altLang="en-US" dirty="0" smtClean="0"/>
              <a:t>具有相同非零差分的</a:t>
            </a:r>
            <a:r>
              <a:rPr lang="en-US" altLang="zh-CN" dirty="0"/>
              <a:t>32</a:t>
            </a:r>
            <a:r>
              <a:rPr lang="zh-CN" altLang="en-US" dirty="0"/>
              <a:t>对输入</a:t>
            </a:r>
            <a:r>
              <a:rPr lang="zh-CN" altLang="en-US" dirty="0" smtClean="0"/>
              <a:t>中，至多有</a:t>
            </a:r>
            <a:r>
              <a:rPr lang="en-US" altLang="zh-CN" dirty="0" smtClean="0"/>
              <a:t>8</a:t>
            </a:r>
            <a:r>
              <a:rPr lang="zh-CN" altLang="en-US" dirty="0" smtClean="0"/>
              <a:t>对输出差分相同</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7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dirty="0" smtClean="0"/>
              <a:t>置换</a:t>
            </a:r>
            <a:r>
              <a:rPr lang="en-US" altLang="zh-CN" dirty="0" smtClean="0"/>
              <a:t>P</a:t>
            </a:r>
            <a:r>
              <a:rPr lang="zh-CN" altLang="en-US" dirty="0" smtClean="0"/>
              <a:t>的设计准则：增加扩散性</a:t>
            </a:r>
          </a:p>
          <a:p>
            <a:pPr lvl="1">
              <a:lnSpc>
                <a:spcPct val="90000"/>
              </a:lnSpc>
            </a:pPr>
            <a:r>
              <a:rPr lang="zh-CN" altLang="en-US" dirty="0" smtClean="0"/>
              <a:t>第</a:t>
            </a:r>
            <a:r>
              <a:rPr lang="en-US" altLang="zh-CN" dirty="0" err="1" smtClean="0"/>
              <a:t>i</a:t>
            </a:r>
            <a:r>
              <a:rPr lang="zh-CN" altLang="en-US" dirty="0" smtClean="0"/>
              <a:t>轮迭代时每个</a:t>
            </a:r>
            <a:r>
              <a:rPr lang="en-US" altLang="zh-CN" dirty="0" smtClean="0"/>
              <a:t>S</a:t>
            </a:r>
            <a:r>
              <a:rPr lang="zh-CN" altLang="en-US" dirty="0" smtClean="0"/>
              <a:t>盒输出的四个比特被分布开，以便其中两个影响下一循环的中间比特，两个影响两端的比特</a:t>
            </a:r>
            <a:endParaRPr lang="en-US" altLang="zh-CN" dirty="0" smtClean="0"/>
          </a:p>
          <a:p>
            <a:pPr lvl="1">
              <a:lnSpc>
                <a:spcPct val="90000"/>
              </a:lnSpc>
            </a:pPr>
            <a:endParaRPr lang="zh-CN" altLang="en-US" dirty="0" smtClean="0"/>
          </a:p>
          <a:p>
            <a:pPr lvl="1">
              <a:lnSpc>
                <a:spcPct val="90000"/>
              </a:lnSpc>
            </a:pPr>
            <a:r>
              <a:rPr lang="zh-CN" altLang="en-US" dirty="0" smtClean="0"/>
              <a:t>每个</a:t>
            </a:r>
            <a:r>
              <a:rPr lang="en-US" altLang="zh-CN" dirty="0" smtClean="0"/>
              <a:t>S</a:t>
            </a:r>
            <a:r>
              <a:rPr lang="zh-CN" altLang="en-US" dirty="0" smtClean="0"/>
              <a:t>盒输出的四个比特影响下一循环的</a:t>
            </a:r>
            <a:r>
              <a:rPr lang="en-US" altLang="zh-CN" dirty="0" smtClean="0"/>
              <a:t>6</a:t>
            </a:r>
            <a:r>
              <a:rPr lang="zh-CN" altLang="en-US" dirty="0" smtClean="0"/>
              <a:t>个不同的</a:t>
            </a:r>
            <a:r>
              <a:rPr lang="en-US" altLang="zh-CN" dirty="0" smtClean="0"/>
              <a:t>S</a:t>
            </a:r>
            <a:r>
              <a:rPr lang="zh-CN" altLang="en-US" dirty="0" smtClean="0"/>
              <a:t>盒，并且任何两个都不会影响同一个</a:t>
            </a:r>
            <a:r>
              <a:rPr lang="en-US" altLang="zh-CN" dirty="0" smtClean="0"/>
              <a:t>S</a:t>
            </a:r>
            <a:r>
              <a:rPr lang="zh-CN" altLang="en-US" dirty="0" smtClean="0"/>
              <a:t>盒</a:t>
            </a:r>
            <a:endParaRPr lang="en-US" altLang="zh-CN" dirty="0" smtClean="0"/>
          </a:p>
          <a:p>
            <a:pPr lvl="1">
              <a:lnSpc>
                <a:spcPct val="90000"/>
              </a:lnSpc>
            </a:pPr>
            <a:endParaRPr lang="zh-CN" altLang="en-US" dirty="0" smtClean="0"/>
          </a:p>
          <a:p>
            <a:pPr lvl="1">
              <a:lnSpc>
                <a:spcPct val="90000"/>
              </a:lnSpc>
            </a:pPr>
            <a:r>
              <a:rPr lang="zh-CN" altLang="en-US" dirty="0" smtClean="0"/>
              <a:t>如果</a:t>
            </a:r>
            <a:r>
              <a:rPr lang="en-US" altLang="zh-CN" dirty="0" err="1" smtClean="0"/>
              <a:t>S</a:t>
            </a:r>
            <a:r>
              <a:rPr lang="en-US" altLang="zh-CN" baseline="-25000" dirty="0" err="1" smtClean="0"/>
              <a:t>j</a:t>
            </a:r>
            <a:r>
              <a:rPr lang="zh-CN" altLang="en-US" dirty="0" smtClean="0"/>
              <a:t>的一个输出比特影响下一循环</a:t>
            </a:r>
            <a:r>
              <a:rPr lang="en-US" altLang="zh-CN" dirty="0" err="1" smtClean="0"/>
              <a:t>S</a:t>
            </a:r>
            <a:r>
              <a:rPr lang="en-US" altLang="zh-CN" baseline="-25000" dirty="0" err="1" smtClean="0"/>
              <a:t>k</a:t>
            </a:r>
            <a:r>
              <a:rPr lang="zh-CN" altLang="en-US" dirty="0" smtClean="0"/>
              <a:t>的中间比特，则</a:t>
            </a:r>
            <a:r>
              <a:rPr lang="en-US" altLang="zh-CN" dirty="0" err="1" smtClean="0"/>
              <a:t>S</a:t>
            </a:r>
            <a:r>
              <a:rPr lang="en-US" altLang="zh-CN" baseline="-25000" dirty="0" err="1" smtClean="0"/>
              <a:t>k</a:t>
            </a:r>
            <a:r>
              <a:rPr lang="zh-CN" altLang="en-US" dirty="0" smtClean="0"/>
              <a:t>的一个输出比特就不能影响</a:t>
            </a:r>
            <a:r>
              <a:rPr lang="en-US" altLang="zh-CN" dirty="0" err="1" smtClean="0"/>
              <a:t>S</a:t>
            </a:r>
            <a:r>
              <a:rPr lang="en-US" altLang="zh-CN" baseline="-25000" dirty="0" err="1" smtClean="0"/>
              <a:t>j</a:t>
            </a:r>
            <a:r>
              <a:rPr lang="zh-CN" altLang="en-US" dirty="0" smtClean="0"/>
              <a:t>的一个中间比特</a:t>
            </a:r>
          </a:p>
          <a:p>
            <a:pPr>
              <a:lnSpc>
                <a:spcPct val="90000"/>
              </a:lnSpc>
            </a:pP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41</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高级加密标准</a:t>
            </a:r>
            <a:r>
              <a:rPr lang="en-US" altLang="zh-CN" dirty="0" smtClean="0">
                <a:latin typeface="Times New Roman" pitchFamily="18" charset="0"/>
                <a:cs typeface="Times New Roman" pitchFamily="18" charset="0"/>
              </a:rPr>
              <a:t>AES</a:t>
            </a:r>
            <a:endParaRPr lang="zh-CN" altLang="en-US" dirty="0">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42</a:t>
            </a:fld>
            <a:endParaRPr lang="en-US" altLang="zh-CN" dirty="0"/>
          </a:p>
        </p:txBody>
      </p:sp>
    </p:spTree>
    <p:extLst>
      <p:ext uri="{BB962C8B-B14F-4D97-AF65-F5344CB8AC3E}">
        <p14:creationId xmlns:p14="http://schemas.microsoft.com/office/powerpoint/2010/main" val="1543912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a:t>
            </a:r>
            <a:r>
              <a:rPr lang="en-US" altLang="zh-CN" dirty="0" smtClean="0"/>
              <a:t>AES</a:t>
            </a:r>
            <a:r>
              <a:rPr lang="zh-CN" altLang="en-US" dirty="0" smtClean="0"/>
              <a:t>的起源</a:t>
            </a:r>
            <a:endParaRPr lang="zh-CN" altLang="en-US" dirty="0"/>
          </a:p>
        </p:txBody>
      </p:sp>
      <p:sp>
        <p:nvSpPr>
          <p:cNvPr id="7" name="内容占位符 6"/>
          <p:cNvSpPr>
            <a:spLocks noGrp="1"/>
          </p:cNvSpPr>
          <p:nvPr>
            <p:ph idx="1"/>
          </p:nvPr>
        </p:nvSpPr>
        <p:spPr/>
        <p:txBody>
          <a:bodyPr/>
          <a:lstStyle/>
          <a:p>
            <a:r>
              <a:rPr lang="en-US" altLang="zh-CN" dirty="0" smtClean="0"/>
              <a:t>DES</a:t>
            </a:r>
            <a:r>
              <a:rPr lang="zh-CN" altLang="en-US" dirty="0" smtClean="0"/>
              <a:t>不够安全</a:t>
            </a:r>
            <a:endParaRPr lang="en-US" altLang="zh-CN" dirty="0" smtClean="0"/>
          </a:p>
          <a:p>
            <a:r>
              <a:rPr lang="en-US" altLang="zh-CN" dirty="0" smtClean="0"/>
              <a:t>3DES</a:t>
            </a:r>
            <a:r>
              <a:rPr lang="zh-CN" altLang="en-US" dirty="0" smtClean="0"/>
              <a:t>（或称</a:t>
            </a:r>
            <a:r>
              <a:rPr lang="en-US" altLang="zh-CN" dirty="0" smtClean="0"/>
              <a:t>T-DES</a:t>
            </a:r>
            <a:r>
              <a:rPr lang="zh-CN" altLang="en-US" dirty="0" smtClean="0"/>
              <a:t>）安全，但速度慢</a:t>
            </a:r>
            <a:endParaRPr lang="en-US" altLang="zh-CN" dirty="0" smtClean="0"/>
          </a:p>
          <a:p>
            <a:r>
              <a:rPr lang="en-US" altLang="zh-CN" dirty="0" smtClean="0"/>
              <a:t>1997</a:t>
            </a:r>
            <a:r>
              <a:rPr lang="zh-CN" altLang="en-US" dirty="0" smtClean="0"/>
              <a:t>年</a:t>
            </a:r>
            <a:r>
              <a:rPr lang="en-US" altLang="zh-CN" dirty="0" smtClean="0"/>
              <a:t>9</a:t>
            </a:r>
            <a:r>
              <a:rPr lang="zh-CN" altLang="en-US" dirty="0" smtClean="0"/>
              <a:t>月，美国国家标准技术协会（</a:t>
            </a:r>
            <a:r>
              <a:rPr lang="en-AU" altLang="zh-CN" dirty="0" smtClean="0"/>
              <a:t>NIST</a:t>
            </a:r>
            <a:r>
              <a:rPr lang="zh-CN" altLang="en-US" dirty="0" smtClean="0"/>
              <a:t>）公开征集新的密码方案</a:t>
            </a:r>
            <a:endParaRPr lang="en-AU" altLang="zh-CN" dirty="0" smtClean="0"/>
          </a:p>
          <a:p>
            <a:r>
              <a:rPr lang="en-US" altLang="zh-CN" dirty="0" smtClean="0"/>
              <a:t>1998</a:t>
            </a:r>
            <a:r>
              <a:rPr lang="zh-CN" altLang="en-US" dirty="0" smtClean="0"/>
              <a:t>年</a:t>
            </a:r>
            <a:r>
              <a:rPr lang="en-US" altLang="zh-CN" dirty="0" smtClean="0"/>
              <a:t>6</a:t>
            </a:r>
            <a:r>
              <a:rPr lang="zh-CN" altLang="en-US" dirty="0" smtClean="0"/>
              <a:t>月，</a:t>
            </a:r>
            <a:r>
              <a:rPr lang="en-US" altLang="zh-CN" dirty="0" smtClean="0"/>
              <a:t>15</a:t>
            </a:r>
            <a:r>
              <a:rPr lang="zh-CN" altLang="en-US" dirty="0" smtClean="0"/>
              <a:t>个候选算法通过第一轮评估</a:t>
            </a:r>
            <a:endParaRPr lang="en-AU" altLang="zh-CN" dirty="0" smtClean="0"/>
          </a:p>
          <a:p>
            <a:r>
              <a:rPr lang="en-US" altLang="zh-CN" dirty="0" smtClean="0"/>
              <a:t>1999</a:t>
            </a:r>
            <a:r>
              <a:rPr lang="zh-CN" altLang="en-US" dirty="0" smtClean="0"/>
              <a:t>年</a:t>
            </a:r>
            <a:r>
              <a:rPr lang="en-US" altLang="zh-CN" dirty="0" smtClean="0"/>
              <a:t>8</a:t>
            </a:r>
            <a:r>
              <a:rPr lang="zh-CN" altLang="en-US" dirty="0" smtClean="0"/>
              <a:t>月，</a:t>
            </a:r>
            <a:r>
              <a:rPr lang="en-AU" altLang="zh-CN" dirty="0" smtClean="0"/>
              <a:t>5</a:t>
            </a:r>
            <a:r>
              <a:rPr lang="zh-CN" altLang="en-US" dirty="0" smtClean="0"/>
              <a:t>个候选算法通过第二轮评估</a:t>
            </a:r>
            <a:endParaRPr lang="en-AU" altLang="zh-CN" dirty="0" smtClean="0"/>
          </a:p>
          <a:p>
            <a:r>
              <a:rPr lang="en-US" altLang="zh-CN" dirty="0" smtClean="0"/>
              <a:t>2000</a:t>
            </a:r>
            <a:r>
              <a:rPr lang="zh-CN" altLang="en-US" dirty="0" smtClean="0"/>
              <a:t>年</a:t>
            </a:r>
            <a:r>
              <a:rPr lang="en-US" altLang="zh-CN" dirty="0" smtClean="0"/>
              <a:t>10</a:t>
            </a:r>
            <a:r>
              <a:rPr lang="zh-CN" altLang="en-US" dirty="0" smtClean="0"/>
              <a:t>月，</a:t>
            </a:r>
            <a:r>
              <a:rPr lang="en-AU" altLang="zh-CN" dirty="0" err="1" smtClean="0"/>
              <a:t>Rijndael</a:t>
            </a:r>
            <a:r>
              <a:rPr lang="zh-CN" altLang="en-US" dirty="0" smtClean="0"/>
              <a:t>算法被选中，作为</a:t>
            </a:r>
            <a:r>
              <a:rPr lang="en-US" altLang="zh-CN" dirty="0" smtClean="0"/>
              <a:t>AES</a:t>
            </a:r>
            <a:r>
              <a:rPr lang="zh-CN" altLang="en-US" dirty="0" smtClean="0"/>
              <a:t>算法</a:t>
            </a:r>
            <a:endParaRPr lang="en-AU" altLang="zh-CN" dirty="0" smtClean="0"/>
          </a:p>
          <a:p>
            <a:r>
              <a:rPr lang="en-US" altLang="zh-CN" dirty="0" smtClean="0"/>
              <a:t>2001</a:t>
            </a:r>
            <a:r>
              <a:rPr lang="zh-CN" altLang="en-US" dirty="0" smtClean="0"/>
              <a:t>年</a:t>
            </a:r>
            <a:r>
              <a:rPr lang="en-US" altLang="zh-CN" dirty="0" smtClean="0"/>
              <a:t>11</a:t>
            </a:r>
            <a:r>
              <a:rPr lang="zh-CN" altLang="en-US" dirty="0" smtClean="0"/>
              <a:t>月，发布最终标准</a:t>
            </a:r>
            <a:r>
              <a:rPr lang="en-AU" altLang="zh-CN" dirty="0" smtClean="0"/>
              <a:t>FIPS PUB 197</a:t>
            </a:r>
          </a:p>
          <a:p>
            <a:endParaRPr lang="zh-CN" alt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13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smtClean="0"/>
              <a:t>1997</a:t>
            </a:r>
            <a:r>
              <a:rPr lang="zh-CN" altLang="en-US" dirty="0" smtClean="0"/>
              <a:t>年</a:t>
            </a:r>
            <a:r>
              <a:rPr lang="en-US" altLang="zh-CN" dirty="0" smtClean="0"/>
              <a:t>9</a:t>
            </a:r>
            <a:r>
              <a:rPr lang="zh-CN" altLang="en-US" dirty="0" smtClean="0"/>
              <a:t>月，</a:t>
            </a:r>
            <a:r>
              <a:rPr lang="en-US" altLang="zh-CN" dirty="0" smtClean="0"/>
              <a:t>NIST</a:t>
            </a:r>
            <a:r>
              <a:rPr lang="zh-CN" altLang="en-US" dirty="0" smtClean="0"/>
              <a:t>提出的评估标准</a:t>
            </a:r>
            <a:endParaRPr lang="en-US" altLang="zh-CN" dirty="0" smtClean="0"/>
          </a:p>
          <a:p>
            <a:pPr lvl="1"/>
            <a:r>
              <a:rPr lang="zh-CN" altLang="en-US" dirty="0" smtClean="0"/>
              <a:t>安全性：</a:t>
            </a:r>
            <a:endParaRPr lang="en-US" altLang="zh-CN" dirty="0" smtClean="0"/>
          </a:p>
          <a:p>
            <a:pPr lvl="2"/>
            <a:r>
              <a:rPr lang="zh-CN" altLang="en-US" dirty="0" smtClean="0"/>
              <a:t>实际安全、密文随机性、数学合理性、公众评价</a:t>
            </a:r>
            <a:endParaRPr lang="en-US" altLang="zh-CN" dirty="0" smtClean="0"/>
          </a:p>
          <a:p>
            <a:pPr lvl="1"/>
            <a:r>
              <a:rPr lang="zh-CN" altLang="en-US" dirty="0" smtClean="0"/>
              <a:t>代价</a:t>
            </a:r>
            <a:endParaRPr lang="en-US" altLang="zh-CN" dirty="0" smtClean="0"/>
          </a:p>
          <a:p>
            <a:pPr lvl="2"/>
            <a:r>
              <a:rPr lang="zh-CN" altLang="en-US" dirty="0" smtClean="0"/>
              <a:t>使用许可、计算效率、存储容量</a:t>
            </a:r>
            <a:endParaRPr lang="en-US" altLang="zh-CN" dirty="0" smtClean="0"/>
          </a:p>
          <a:p>
            <a:pPr lvl="1"/>
            <a:r>
              <a:rPr lang="zh-CN" altLang="en-US" dirty="0" smtClean="0"/>
              <a:t>算法及执行特性</a:t>
            </a:r>
            <a:endParaRPr lang="en-US" altLang="zh-CN" dirty="0" smtClean="0"/>
          </a:p>
          <a:p>
            <a:pPr lvl="2"/>
            <a:r>
              <a:rPr lang="zh-CN" altLang="en-US" dirty="0" smtClean="0"/>
              <a:t>适应各种应用、软硬件适应各种环境、简单</a:t>
            </a:r>
            <a:endParaRPr lang="en-US" altLang="zh-CN" dirty="0" smtClean="0"/>
          </a:p>
          <a:p>
            <a:endParaRPr lang="en-US" altLang="zh-CN" dirty="0" smtClean="0"/>
          </a:p>
          <a:p>
            <a:r>
              <a:rPr lang="en-US" altLang="zh-CN" dirty="0" smtClean="0"/>
              <a:t>2000</a:t>
            </a:r>
            <a:r>
              <a:rPr lang="zh-CN" altLang="en-US" dirty="0" smtClean="0"/>
              <a:t>年</a:t>
            </a:r>
            <a:r>
              <a:rPr lang="en-US" altLang="zh-CN" dirty="0" smtClean="0"/>
              <a:t>10</a:t>
            </a:r>
            <a:r>
              <a:rPr lang="zh-CN" altLang="en-US" dirty="0" smtClean="0"/>
              <a:t>月，</a:t>
            </a:r>
            <a:r>
              <a:rPr lang="en-US" altLang="zh-CN" dirty="0" smtClean="0"/>
              <a:t>NIST</a:t>
            </a:r>
            <a:r>
              <a:rPr lang="zh-CN" altLang="en-US" dirty="0" smtClean="0"/>
              <a:t>对</a:t>
            </a:r>
            <a:r>
              <a:rPr lang="en-US" altLang="zh-CN" dirty="0" err="1" smtClean="0"/>
              <a:t>Rijndael</a:t>
            </a:r>
            <a:r>
              <a:rPr lang="zh-CN" altLang="en-US" dirty="0" smtClean="0"/>
              <a:t>的最终评估</a:t>
            </a:r>
          </a:p>
          <a:p>
            <a:pPr lvl="1"/>
            <a:r>
              <a:rPr lang="zh-CN" altLang="en-US" dirty="0" smtClean="0"/>
              <a:t>整体安全性、软件执行效率、有限存储空间环境、硬件执行效率、抗攻击性、加解密算法比较、密钥灵活、其它多功能行和适应性、指令级并行操作</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9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a:t>
            </a:r>
            <a:r>
              <a:rPr lang="en-US" altLang="zh-CN" dirty="0" smtClean="0"/>
              <a:t>AES</a:t>
            </a:r>
            <a:r>
              <a:rPr lang="zh-CN" altLang="en-US" dirty="0" smtClean="0"/>
              <a:t>密码标准</a:t>
            </a:r>
            <a:endParaRPr lang="zh-CN" altLang="en-US" dirty="0"/>
          </a:p>
        </p:txBody>
      </p:sp>
      <p:sp>
        <p:nvSpPr>
          <p:cNvPr id="3" name="内容占位符 2"/>
          <p:cNvSpPr>
            <a:spLocks noGrp="1"/>
          </p:cNvSpPr>
          <p:nvPr>
            <p:ph idx="1"/>
          </p:nvPr>
        </p:nvSpPr>
        <p:spPr/>
        <p:txBody>
          <a:bodyPr>
            <a:normAutofit/>
          </a:bodyPr>
          <a:lstStyle/>
          <a:p>
            <a:r>
              <a:rPr lang="en-US" altLang="zh-CN" dirty="0" smtClean="0"/>
              <a:t>AES</a:t>
            </a:r>
            <a:r>
              <a:rPr lang="zh-CN" altLang="en-US" dirty="0" smtClean="0"/>
              <a:t>的参数</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特性：</a:t>
            </a:r>
            <a:endParaRPr lang="en-US" altLang="zh-CN" dirty="0" smtClean="0"/>
          </a:p>
          <a:p>
            <a:pPr lvl="1"/>
            <a:r>
              <a:rPr lang="zh-CN" altLang="en-US" dirty="0" smtClean="0"/>
              <a:t>对所有已知的攻击免疫</a:t>
            </a:r>
            <a:endParaRPr lang="en-US" altLang="zh-CN" dirty="0" smtClean="0"/>
          </a:p>
          <a:p>
            <a:pPr lvl="1"/>
            <a:r>
              <a:rPr lang="zh-CN" altLang="en-US" dirty="0" smtClean="0"/>
              <a:t>在各种平台上，执行速度快且代码紧凑</a:t>
            </a:r>
            <a:endParaRPr lang="en-US" altLang="zh-CN" dirty="0" smtClean="0"/>
          </a:p>
          <a:p>
            <a:pPr lvl="1"/>
            <a:r>
              <a:rPr lang="zh-CN" altLang="en-US" dirty="0" smtClean="0"/>
              <a:t>设计简单</a:t>
            </a:r>
            <a:endParaRPr lang="en-US" altLang="zh-CN" dirty="0" smtClean="0"/>
          </a:p>
          <a:p>
            <a:r>
              <a:rPr lang="en-US" altLang="zh-CN" dirty="0" err="1" smtClean="0"/>
              <a:t>Rijndael</a:t>
            </a:r>
            <a:r>
              <a:rPr lang="zh-CN" altLang="en-US" dirty="0" smtClean="0"/>
              <a:t>允许分组长度为</a:t>
            </a:r>
            <a:r>
              <a:rPr lang="en-US" altLang="zh-CN" dirty="0" smtClean="0"/>
              <a:t>128</a:t>
            </a:r>
            <a:r>
              <a:rPr lang="zh-CN" altLang="en-US" dirty="0" smtClean="0"/>
              <a:t>位，</a:t>
            </a:r>
            <a:r>
              <a:rPr lang="en-US" altLang="zh-CN" dirty="0" smtClean="0"/>
              <a:t>192</a:t>
            </a:r>
            <a:r>
              <a:rPr lang="zh-CN" altLang="en-US" dirty="0" smtClean="0"/>
              <a:t>位或</a:t>
            </a:r>
            <a:r>
              <a:rPr lang="en-US" altLang="zh-CN" dirty="0" smtClean="0"/>
              <a:t>256</a:t>
            </a:r>
            <a:r>
              <a:rPr lang="zh-CN" altLang="en-US" dirty="0" smtClean="0"/>
              <a:t>位</a:t>
            </a:r>
            <a:endParaRPr lang="en-US" altLang="zh-CN" dirty="0" smtClean="0"/>
          </a:p>
        </p:txBody>
      </p:sp>
      <p:graphicFrame>
        <p:nvGraphicFramePr>
          <p:cNvPr id="6" name="表格 5"/>
          <p:cNvGraphicFramePr>
            <a:graphicFrameLocks noGrp="1"/>
          </p:cNvGraphicFramePr>
          <p:nvPr>
            <p:extLst>
              <p:ext uri="{D42A27DB-BD31-4B8C-83A1-F6EECF244321}">
                <p14:modId xmlns:p14="http://schemas.microsoft.com/office/powerpoint/2010/main" val="2046244507"/>
              </p:ext>
            </p:extLst>
          </p:nvPr>
        </p:nvGraphicFramePr>
        <p:xfrm>
          <a:off x="395536" y="1628800"/>
          <a:ext cx="8502259" cy="1981200"/>
        </p:xfrm>
        <a:graphic>
          <a:graphicData uri="http://schemas.openxmlformats.org/drawingml/2006/table">
            <a:tbl>
              <a:tblPr firstCol="1" bandRow="1">
                <a:tableStyleId>{69CF1AB2-1976-4502-BF36-3FF5EA218861}</a:tableStyleId>
              </a:tblPr>
              <a:tblGrid>
                <a:gridCol w="4433962"/>
                <a:gridCol w="1356099"/>
                <a:gridCol w="1356099"/>
                <a:gridCol w="1356099"/>
              </a:tblGrid>
              <a:tr h="181000">
                <a:tc>
                  <a:txBody>
                    <a:bodyPr/>
                    <a:lstStyle/>
                    <a:p>
                      <a:pPr algn="l"/>
                      <a:r>
                        <a:rPr lang="zh-CN" altLang="en-US" sz="2000" dirty="0" smtClean="0">
                          <a:latin typeface="微软雅黑" panose="020B0503020204020204" pitchFamily="34" charset="-122"/>
                          <a:ea typeface="微软雅黑" panose="020B0503020204020204" pitchFamily="34" charset="-122"/>
                        </a:rPr>
                        <a:t>密钥长度（</a:t>
                      </a:r>
                      <a:r>
                        <a:rPr lang="en-US" altLang="zh-CN" sz="2000" dirty="0" smtClean="0">
                          <a:latin typeface="微软雅黑" panose="020B0503020204020204" pitchFamily="34" charset="-122"/>
                          <a:ea typeface="微软雅黑" panose="020B0503020204020204" pitchFamily="34" charset="-122"/>
                        </a:rPr>
                        <a:t>words/bytes/bits)</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4/16/128</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6/24/192</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8/32/256</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分组长度（</a:t>
                      </a:r>
                      <a:r>
                        <a:rPr lang="en-US" altLang="zh-CN" sz="2000" dirty="0" smtClean="0">
                          <a:latin typeface="微软雅黑" panose="020B0503020204020204" pitchFamily="34" charset="-122"/>
                          <a:ea typeface="微软雅黑" panose="020B0503020204020204" pitchFamily="34" charset="-122"/>
                        </a:rPr>
                        <a:t>words/bytes/bits)</a:t>
                      </a:r>
                      <a:endParaRPr lang="zh-CN" altLang="en-US" sz="2000" dirty="0" smtClean="0">
                        <a:solidFill>
                          <a:schemeClr val="tx1"/>
                        </a:solidFill>
                        <a:latin typeface="微软雅黑" panose="020B0503020204020204" pitchFamily="34" charset="-122"/>
                        <a:ea typeface="微软雅黑" panose="020B0503020204020204" pitchFamily="34" charset="-122"/>
                      </a:endParaRPr>
                    </a:p>
                  </a:txBody>
                  <a:tcPr anchor="ctr"/>
                </a:tc>
                <a:tc gridSpan="3">
                  <a:txBody>
                    <a:bodyPr/>
                    <a:lstStyle/>
                    <a:p>
                      <a:pPr algn="ctr"/>
                      <a:r>
                        <a:rPr lang="en-US" altLang="zh-CN" sz="2000" dirty="0" smtClean="0">
                          <a:latin typeface="微软雅黑" panose="020B0503020204020204" pitchFamily="34" charset="-122"/>
                          <a:ea typeface="微软雅黑" panose="020B0503020204020204" pitchFamily="34" charset="-122"/>
                        </a:rPr>
                        <a:t>4/16/128</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轮数</a:t>
                      </a:r>
                      <a:endParaRPr lang="zh-CN" altLang="en-US" sz="2000"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10</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12</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14</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每轮的密钥长度（</a:t>
                      </a:r>
                      <a:r>
                        <a:rPr lang="en-US" altLang="zh-CN" sz="2000" dirty="0" smtClean="0">
                          <a:latin typeface="微软雅黑" panose="020B0503020204020204" pitchFamily="34" charset="-122"/>
                          <a:ea typeface="微软雅黑" panose="020B0503020204020204" pitchFamily="34" charset="-122"/>
                        </a:rPr>
                        <a:t>words/bytes/bits)</a:t>
                      </a:r>
                      <a:endParaRPr lang="zh-CN" altLang="en-US" sz="2000" dirty="0" smtClean="0">
                        <a:solidFill>
                          <a:schemeClr val="tx1"/>
                        </a:solidFill>
                        <a:latin typeface="微软雅黑" panose="020B0503020204020204" pitchFamily="34" charset="-122"/>
                        <a:ea typeface="微软雅黑" panose="020B0503020204020204" pitchFamily="34" charset="-122"/>
                      </a:endParaRPr>
                    </a:p>
                  </a:txBody>
                  <a:tcPr anchor="ctr"/>
                </a:tc>
                <a:tc gridSpan="3">
                  <a:txBody>
                    <a:bodyPr/>
                    <a:lstStyle/>
                    <a:p>
                      <a:pPr algn="ctr"/>
                      <a:r>
                        <a:rPr lang="en-US" altLang="zh-CN" sz="2000" dirty="0" smtClean="0">
                          <a:latin typeface="微软雅黑" panose="020B0503020204020204" pitchFamily="34" charset="-122"/>
                          <a:ea typeface="微软雅黑" panose="020B0503020204020204" pitchFamily="34" charset="-122"/>
                        </a:rPr>
                        <a:t>4/16/128</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扩展密钥长度（</a:t>
                      </a:r>
                      <a:r>
                        <a:rPr lang="en-US" altLang="zh-CN" sz="2000" dirty="0" smtClean="0">
                          <a:latin typeface="微软雅黑" panose="020B0503020204020204" pitchFamily="34" charset="-122"/>
                          <a:ea typeface="微软雅黑" panose="020B0503020204020204" pitchFamily="34" charset="-122"/>
                        </a:rPr>
                        <a:t>words/bytes)</a:t>
                      </a:r>
                      <a:endParaRPr lang="zh-CN" altLang="en-US" sz="2000"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44/176</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52/208</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c>
                  <a:txBody>
                    <a:bodyPr/>
                    <a:lstStyle/>
                    <a:p>
                      <a:pPr algn="ctr"/>
                      <a:r>
                        <a:rPr lang="en-US" altLang="zh-CN" sz="2000" dirty="0" smtClean="0">
                          <a:latin typeface="微软雅黑" panose="020B0503020204020204" pitchFamily="34" charset="-122"/>
                          <a:ea typeface="微软雅黑" panose="020B0503020204020204" pitchFamily="34" charset="-122"/>
                        </a:rPr>
                        <a:t>60/240</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nchor="ct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158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en-US" altLang="zh-CN" dirty="0" smtClean="0"/>
              <a:t>1</a:t>
            </a:r>
            <a:r>
              <a:rPr lang="zh-CN" altLang="en-US" dirty="0" smtClean="0"/>
              <a:t>、</a:t>
            </a:r>
            <a:r>
              <a:rPr lang="en-US" altLang="zh-CN" dirty="0" smtClean="0"/>
              <a:t>AES</a:t>
            </a:r>
            <a:r>
              <a:rPr lang="zh-CN" altLang="en-US" dirty="0" smtClean="0"/>
              <a:t>结构</a:t>
            </a:r>
            <a:endParaRPr lang="zh-CN" altLang="en-US" dirty="0"/>
          </a:p>
        </p:txBody>
      </p:sp>
      <p:sp>
        <p:nvSpPr>
          <p:cNvPr id="8" name="内容占位符 7"/>
          <p:cNvSpPr>
            <a:spLocks noGrp="1"/>
          </p:cNvSpPr>
          <p:nvPr>
            <p:ph idx="1"/>
          </p:nvPr>
        </p:nvSpPr>
        <p:spPr>
          <a:xfrm>
            <a:off x="345677" y="1261068"/>
            <a:ext cx="3400072" cy="5336283"/>
          </a:xfrm>
        </p:spPr>
        <p:txBody>
          <a:bodyPr>
            <a:normAutofit/>
          </a:bodyPr>
          <a:lstStyle/>
          <a:p>
            <a:pPr marL="268288" indent="-268288">
              <a:buFont typeface="+mj-lt"/>
              <a:buAutoNum type="arabicPeriod"/>
            </a:pPr>
            <a:r>
              <a:rPr lang="zh-CN" altLang="en-US" sz="2400" dirty="0" smtClean="0"/>
              <a:t>输入分组以正方形矩阵</a:t>
            </a:r>
            <a:r>
              <a:rPr lang="en-US" altLang="zh-CN" sz="2400" dirty="0" smtClean="0"/>
              <a:t>State</a:t>
            </a:r>
            <a:r>
              <a:rPr lang="zh-CN" altLang="en-US" sz="2400" dirty="0" smtClean="0"/>
              <a:t>描述</a:t>
            </a:r>
            <a:endParaRPr lang="en-US" altLang="zh-CN" sz="2400" dirty="0" smtClean="0"/>
          </a:p>
          <a:p>
            <a:pPr marL="268288" indent="-268288">
              <a:buFont typeface="+mj-lt"/>
              <a:buAutoNum type="arabicPeriod"/>
            </a:pPr>
            <a:r>
              <a:rPr lang="zh-CN" altLang="en-US" sz="2400" dirty="0" smtClean="0"/>
              <a:t>密钥扩展为矩阵</a:t>
            </a:r>
            <a:endParaRPr lang="en-US" altLang="zh-CN" sz="2400" dirty="0" smtClean="0"/>
          </a:p>
          <a:p>
            <a:pPr marL="268288" indent="-268288">
              <a:buFont typeface="+mj-lt"/>
              <a:buAutoNum type="arabicPeriod"/>
            </a:pPr>
            <a:r>
              <a:rPr lang="zh-CN" altLang="en-US" sz="2400" dirty="0" smtClean="0"/>
              <a:t>进行</a:t>
            </a:r>
            <a:r>
              <a:rPr lang="en-US" altLang="zh-CN" sz="2400" dirty="0" smtClean="0"/>
              <a:t>9/11/13</a:t>
            </a:r>
            <a:r>
              <a:rPr lang="zh-CN" altLang="en-US" sz="2400" dirty="0" smtClean="0"/>
              <a:t>轮迭代</a:t>
            </a:r>
            <a:endParaRPr lang="en-US" altLang="zh-CN" sz="2400" dirty="0" smtClean="0"/>
          </a:p>
          <a:p>
            <a:pPr marL="725488" lvl="1" indent="-325438">
              <a:buFont typeface="+mj-ea"/>
              <a:buAutoNum type="circleNumDbPlain"/>
            </a:pPr>
            <a:r>
              <a:rPr lang="zh-CN" altLang="en-US" sz="2000" dirty="0" smtClean="0"/>
              <a:t>字节代换</a:t>
            </a:r>
            <a:endParaRPr lang="en-US" altLang="zh-CN" sz="2000" dirty="0" smtClean="0"/>
          </a:p>
          <a:p>
            <a:pPr marL="725488" lvl="1" indent="-325438">
              <a:buFont typeface="+mj-ea"/>
              <a:buAutoNum type="circleNumDbPlain"/>
            </a:pPr>
            <a:r>
              <a:rPr lang="zh-CN" altLang="en-US" sz="2000" dirty="0" smtClean="0"/>
              <a:t>行移位</a:t>
            </a:r>
            <a:endParaRPr lang="en-US" altLang="zh-CN" sz="2000" dirty="0" smtClean="0"/>
          </a:p>
          <a:p>
            <a:pPr marL="725488" lvl="1" indent="-325438">
              <a:buFont typeface="+mj-ea"/>
              <a:buAutoNum type="circleNumDbPlain"/>
            </a:pPr>
            <a:r>
              <a:rPr lang="zh-CN" altLang="en-US" sz="2000" dirty="0" smtClean="0"/>
              <a:t>列混淆</a:t>
            </a:r>
            <a:endParaRPr lang="en-US" altLang="zh-CN" sz="2000" dirty="0" smtClean="0"/>
          </a:p>
          <a:p>
            <a:pPr marL="725488" lvl="1" indent="-325438">
              <a:buFont typeface="+mj-ea"/>
              <a:buAutoNum type="circleNumDbPlain"/>
            </a:pPr>
            <a:r>
              <a:rPr lang="zh-CN" altLang="en-US" sz="2000" dirty="0" smtClean="0"/>
              <a:t>轮密钥加</a:t>
            </a:r>
            <a:endParaRPr lang="en-US" altLang="zh-CN" sz="2000" dirty="0" smtClean="0"/>
          </a:p>
          <a:p>
            <a:pPr marL="268288" indent="-268288">
              <a:buFont typeface="+mj-lt"/>
              <a:buAutoNum type="arabicPeriod"/>
            </a:pPr>
            <a:r>
              <a:rPr lang="zh-CN" altLang="en-US" sz="2400" dirty="0" smtClean="0"/>
              <a:t>最后一个不完整轮</a:t>
            </a:r>
            <a:endParaRPr lang="en-US" altLang="zh-CN" sz="2400" dirty="0" smtClean="0"/>
          </a:p>
          <a:p>
            <a:pPr marL="268288" indent="-268288">
              <a:buFont typeface="+mj-lt"/>
              <a:buAutoNum type="arabicPeriod"/>
            </a:pPr>
            <a:r>
              <a:rPr lang="zh-CN" altLang="en-US" sz="2400" dirty="0" smtClean="0"/>
              <a:t>矩阵</a:t>
            </a:r>
            <a:r>
              <a:rPr lang="en-US" altLang="zh-CN" sz="2400" dirty="0" smtClean="0"/>
              <a:t>State</a:t>
            </a:r>
            <a:r>
              <a:rPr lang="zh-CN" altLang="en-US" sz="2400" dirty="0" smtClean="0"/>
              <a:t>转换为输出分组</a:t>
            </a:r>
            <a:endParaRPr lang="en-US" altLang="zh-CN" sz="2000" dirty="0" smtClean="0"/>
          </a:p>
          <a:p>
            <a:pPr marL="268288" indent="-268288"/>
            <a:endParaRPr lang="en-US" altLang="zh-CN" sz="2400" dirty="0" smtClean="0"/>
          </a:p>
          <a:p>
            <a:pPr marL="268288" indent="-268288"/>
            <a:r>
              <a:rPr lang="zh-CN" altLang="en-US" sz="2400" dirty="0" smtClean="0"/>
              <a:t>不是</a:t>
            </a:r>
            <a:r>
              <a:rPr lang="en-US" altLang="zh-CN" sz="2400" dirty="0" err="1" smtClean="0"/>
              <a:t>Feistel</a:t>
            </a:r>
            <a:r>
              <a:rPr lang="zh-CN" altLang="en-US" sz="2400" dirty="0" smtClean="0"/>
              <a:t>结构</a:t>
            </a:r>
            <a:endParaRPr lang="zh-CN" altLang="en-US" sz="2400" dirty="0"/>
          </a:p>
        </p:txBody>
      </p:sp>
      <p:grpSp>
        <p:nvGrpSpPr>
          <p:cNvPr id="220" name="组合 219"/>
          <p:cNvGrpSpPr/>
          <p:nvPr/>
        </p:nvGrpSpPr>
        <p:grpSpPr>
          <a:xfrm>
            <a:off x="3672946" y="238230"/>
            <a:ext cx="4643470" cy="6215106"/>
            <a:chOff x="3857620" y="263703"/>
            <a:chExt cx="4572032" cy="6116281"/>
          </a:xfrm>
        </p:grpSpPr>
        <p:sp>
          <p:nvSpPr>
            <p:cNvPr id="9" name="TextBox 8"/>
            <p:cNvSpPr txBox="1"/>
            <p:nvPr/>
          </p:nvSpPr>
          <p:spPr>
            <a:xfrm>
              <a:off x="7358082" y="5643578"/>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6929454" y="4071942"/>
              <a:ext cx="1500198" cy="1428760"/>
              <a:chOff x="7000892" y="4071942"/>
              <a:chExt cx="1500198" cy="1428760"/>
            </a:xfrm>
          </p:grpSpPr>
          <p:sp>
            <p:nvSpPr>
              <p:cNvPr id="18" name="矩形 17"/>
              <p:cNvSpPr/>
              <p:nvPr/>
            </p:nvSpPr>
            <p:spPr>
              <a:xfrm>
                <a:off x="7000892" y="407194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TextBox 9"/>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11" name="TextBox 10"/>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19" name="TextBox 18"/>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21" name="直接箭头连接符 20"/>
              <p:cNvCxnSpPr>
                <a:stCxn id="10" idx="0"/>
                <a:endCxn id="11"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0"/>
                <a:endCxn id="12"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2" idx="0"/>
                <a:endCxn id="13"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897922" y="2000240"/>
              <a:ext cx="1522219" cy="1428760"/>
              <a:chOff x="6978871" y="4071942"/>
              <a:chExt cx="1522219" cy="1428760"/>
            </a:xfrm>
          </p:grpSpPr>
          <p:sp>
            <p:nvSpPr>
              <p:cNvPr id="30" name="矩形 29"/>
              <p:cNvSpPr/>
              <p:nvPr/>
            </p:nvSpPr>
            <p:spPr>
              <a:xfrm>
                <a:off x="7000892" y="407194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TextBox 30"/>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32" name="TextBox 31"/>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33" name="TextBox 32"/>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34" name="TextBox 33"/>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35" name="TextBox 34"/>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9</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36" name="直接箭头连接符 35"/>
              <p:cNvCxnSpPr>
                <a:stCxn id="31" idx="0"/>
                <a:endCxn id="32"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2" idx="0"/>
                <a:endCxn id="33"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3" idx="0"/>
                <a:endCxn id="34"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897922" y="857232"/>
              <a:ext cx="1522220" cy="1071570"/>
              <a:chOff x="5072065" y="4429132"/>
              <a:chExt cx="1522220" cy="1071570"/>
            </a:xfrm>
          </p:grpSpPr>
          <p:sp>
            <p:nvSpPr>
              <p:cNvPr id="40" name="矩形 39"/>
              <p:cNvSpPr/>
              <p:nvPr/>
            </p:nvSpPr>
            <p:spPr>
              <a:xfrm>
                <a:off x="5094087" y="4429132"/>
                <a:ext cx="1500198" cy="10715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TextBox 40"/>
              <p:cNvSpPr txBox="1"/>
              <p:nvPr/>
            </p:nvSpPr>
            <p:spPr>
              <a:xfrm>
                <a:off x="5522715"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42" name="TextBox 41"/>
              <p:cNvSpPr txBox="1"/>
              <p:nvPr/>
            </p:nvSpPr>
            <p:spPr>
              <a:xfrm>
                <a:off x="5522715"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43" name="TextBox 42"/>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45" name="TextBox 44"/>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46" name="直接箭头连接符 45"/>
              <p:cNvCxnSpPr>
                <a:stCxn id="41" idx="0"/>
                <a:endCxn id="42" idx="2"/>
              </p:cNvCxnSpPr>
              <p:nvPr/>
            </p:nvCxnSpPr>
            <p:spPr>
              <a:xfrm rot="5400000" flipH="1" flipV="1">
                <a:off x="5915624"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2" idx="0"/>
                <a:endCxn id="43" idx="2"/>
              </p:cNvCxnSpPr>
              <p:nvPr/>
            </p:nvCxnSpPr>
            <p:spPr>
              <a:xfrm rot="5400000" flipH="1" flipV="1">
                <a:off x="5915624"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4286248" y="9286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3857620" y="1285860"/>
              <a:ext cx="1500198" cy="1428760"/>
              <a:chOff x="4000496" y="1928802"/>
              <a:chExt cx="1500198" cy="1428760"/>
            </a:xfrm>
          </p:grpSpPr>
          <p:sp>
            <p:nvSpPr>
              <p:cNvPr id="51" name="矩形 50"/>
              <p:cNvSpPr/>
              <p:nvPr/>
            </p:nvSpPr>
            <p:spPr>
              <a:xfrm>
                <a:off x="4000496" y="192880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TextBox 13"/>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列混淆</a:t>
                </a:r>
                <a:endParaRPr lang="zh-CN" altLang="en-US" sz="1400" dirty="0">
                  <a:latin typeface="微软雅黑" panose="020B0503020204020204" pitchFamily="34" charset="-122"/>
                  <a:ea typeface="微软雅黑" panose="020B0503020204020204" pitchFamily="34" charset="-122"/>
                </a:endParaRPr>
              </a:p>
            </p:txBody>
          </p:sp>
          <p:sp>
            <p:nvSpPr>
              <p:cNvPr id="53" name="TextBox 52"/>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54" name="直接箭头连接符 53"/>
              <p:cNvCxnSpPr>
                <a:stCxn id="15" idx="2"/>
                <a:endCxn id="14"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4" idx="2"/>
                <a:endCxn id="17"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7" idx="2"/>
                <a:endCxn id="16"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3857620" y="3357562"/>
              <a:ext cx="1500198" cy="1428760"/>
              <a:chOff x="4000496" y="1928802"/>
              <a:chExt cx="1500198" cy="1428760"/>
            </a:xfrm>
          </p:grpSpPr>
          <p:sp>
            <p:nvSpPr>
              <p:cNvPr id="65" name="矩形 64"/>
              <p:cNvSpPr/>
              <p:nvPr/>
            </p:nvSpPr>
            <p:spPr>
              <a:xfrm>
                <a:off x="4000496" y="192880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TextBox 65"/>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67" name="TextBox 66"/>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69" name="TextBox 68"/>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列混淆</a:t>
                </a:r>
                <a:endParaRPr lang="zh-CN" altLang="en-US" sz="1400" dirty="0">
                  <a:latin typeface="微软雅黑" panose="020B0503020204020204" pitchFamily="34" charset="-122"/>
                  <a:ea typeface="微软雅黑" panose="020B0503020204020204" pitchFamily="34" charset="-122"/>
                </a:endParaRPr>
              </a:p>
            </p:txBody>
          </p:sp>
          <p:sp>
            <p:nvSpPr>
              <p:cNvPr id="70" name="TextBox 69"/>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9</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71" name="直接箭头连接符 70"/>
              <p:cNvCxnSpPr>
                <a:stCxn id="67" idx="2"/>
                <a:endCxn id="66"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6" idx="2"/>
                <a:endCxn id="69"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69" idx="2"/>
                <a:endCxn id="68"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857620" y="4857760"/>
              <a:ext cx="1500199" cy="1071570"/>
              <a:chOff x="4000495" y="1928802"/>
              <a:chExt cx="1500199" cy="1071570"/>
            </a:xfrm>
          </p:grpSpPr>
          <p:sp>
            <p:nvSpPr>
              <p:cNvPr id="75" name="矩形 74"/>
              <p:cNvSpPr/>
              <p:nvPr/>
            </p:nvSpPr>
            <p:spPr>
              <a:xfrm>
                <a:off x="4000496" y="1928802"/>
                <a:ext cx="1500198" cy="10715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6" name="TextBox 75"/>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77" name="TextBox 76"/>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78" name="TextBox 77"/>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80" name="TextBox 79"/>
              <p:cNvSpPr txBox="1"/>
              <p:nvPr/>
            </p:nvSpPr>
            <p:spPr>
              <a:xfrm rot="16200000">
                <a:off x="3761475" y="2382137"/>
                <a:ext cx="785818"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81" name="直接箭头连接符 80"/>
              <p:cNvCxnSpPr>
                <a:stCxn id="77" idx="2"/>
                <a:endCxn id="76"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6" idx="2"/>
                <a:endCxn id="78"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5" name="直接箭头连接符 84"/>
            <p:cNvCxnSpPr>
              <a:stCxn id="101" idx="1"/>
              <a:endCxn id="78" idx="3"/>
            </p:cNvCxnSpPr>
            <p:nvPr/>
          </p:nvCxnSpPr>
          <p:spPr>
            <a:xfrm flipH="1">
              <a:off x="5214943" y="5750486"/>
              <a:ext cx="254441" cy="24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13" idx="1"/>
              <a:endCxn id="68" idx="3"/>
            </p:cNvCxnSpPr>
            <p:nvPr/>
          </p:nvCxnSpPr>
          <p:spPr>
            <a:xfrm flipH="1" flipV="1">
              <a:off x="5214942" y="4607728"/>
              <a:ext cx="255090" cy="81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100" idx="1"/>
              <a:endCxn id="16" idx="3"/>
            </p:cNvCxnSpPr>
            <p:nvPr/>
          </p:nvCxnSpPr>
          <p:spPr>
            <a:xfrm flipH="1" flipV="1">
              <a:off x="5214942" y="2536026"/>
              <a:ext cx="377357" cy="190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9" idx="1"/>
              <a:endCxn id="50" idx="3"/>
            </p:cNvCxnSpPr>
            <p:nvPr/>
          </p:nvCxnSpPr>
          <p:spPr>
            <a:xfrm flipH="1">
              <a:off x="5214942" y="1033481"/>
              <a:ext cx="377357" cy="234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000760" y="1357298"/>
              <a:ext cx="857256" cy="214314"/>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密钥扩展</a:t>
              </a:r>
              <a:endParaRPr lang="zh-CN" altLang="en-US" sz="1400" dirty="0">
                <a:latin typeface="微软雅黑" panose="020B0503020204020204" pitchFamily="34" charset="-122"/>
                <a:ea typeface="微软雅黑" panose="020B0503020204020204" pitchFamily="34" charset="-122"/>
              </a:endParaRPr>
            </a:p>
          </p:txBody>
        </p:sp>
        <p:sp>
          <p:nvSpPr>
            <p:cNvPr id="99" name="TextBox 98"/>
            <p:cNvSpPr txBox="1"/>
            <p:nvPr/>
          </p:nvSpPr>
          <p:spPr>
            <a:xfrm>
              <a:off x="5592299" y="882039"/>
              <a:ext cx="712148" cy="302883"/>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w[0,3]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00" name="TextBox 99"/>
            <p:cNvSpPr txBox="1"/>
            <p:nvPr/>
          </p:nvSpPr>
          <p:spPr>
            <a:xfrm>
              <a:off x="5592299" y="2386491"/>
              <a:ext cx="712148" cy="302883"/>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w[4,7]</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01" name="TextBox 100"/>
            <p:cNvSpPr txBox="1"/>
            <p:nvPr/>
          </p:nvSpPr>
          <p:spPr>
            <a:xfrm>
              <a:off x="5469384" y="5599044"/>
              <a:ext cx="855023" cy="302883"/>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w[40,43]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04" name="肘形连接符 103"/>
            <p:cNvCxnSpPr>
              <a:stCxn id="98" idx="2"/>
              <a:endCxn id="101" idx="0"/>
            </p:cNvCxnSpPr>
            <p:nvPr/>
          </p:nvCxnSpPr>
          <p:spPr>
            <a:xfrm rot="5400000">
              <a:off x="4149427" y="3319082"/>
              <a:ext cx="4027432" cy="532493"/>
            </a:xfrm>
            <a:prstGeom prst="bentConnector3">
              <a:avLst>
                <a:gd name="adj1" fmla="val 960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72" idx="2"/>
              <a:endCxn id="98" idx="0"/>
            </p:cNvCxnSpPr>
            <p:nvPr/>
          </p:nvCxnSpPr>
          <p:spPr>
            <a:xfrm rot="5400000">
              <a:off x="6037421" y="963447"/>
              <a:ext cx="785818" cy="188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470032" y="4457098"/>
              <a:ext cx="855023" cy="302883"/>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w[36,39]</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18" name="肘形连接符 117"/>
            <p:cNvCxnSpPr>
              <a:endCxn id="113" idx="0"/>
            </p:cNvCxnSpPr>
            <p:nvPr/>
          </p:nvCxnSpPr>
          <p:spPr>
            <a:xfrm rot="10800000" flipV="1">
              <a:off x="5897544" y="4314221"/>
              <a:ext cx="531844" cy="1428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肘形连接符 117"/>
            <p:cNvCxnSpPr>
              <a:endCxn id="100" idx="0"/>
            </p:cNvCxnSpPr>
            <p:nvPr/>
          </p:nvCxnSpPr>
          <p:spPr>
            <a:xfrm rot="10800000" flipV="1">
              <a:off x="5948374" y="2243612"/>
              <a:ext cx="481017" cy="1428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117"/>
            <p:cNvCxnSpPr>
              <a:endCxn id="99" idx="0"/>
            </p:cNvCxnSpPr>
            <p:nvPr/>
          </p:nvCxnSpPr>
          <p:spPr>
            <a:xfrm rot="10800000" flipV="1">
              <a:off x="5948374" y="739164"/>
              <a:ext cx="481017" cy="14287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17"/>
            <p:cNvCxnSpPr>
              <a:stCxn id="50" idx="2"/>
              <a:endCxn id="15" idx="0"/>
            </p:cNvCxnSpPr>
            <p:nvPr/>
          </p:nvCxnSpPr>
          <p:spPr>
            <a:xfrm rot="5400000">
              <a:off x="4643438" y="1250141"/>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肘形连接符 117"/>
            <p:cNvCxnSpPr>
              <a:stCxn id="68" idx="2"/>
              <a:endCxn id="77" idx="0"/>
            </p:cNvCxnSpPr>
            <p:nvPr/>
          </p:nvCxnSpPr>
          <p:spPr>
            <a:xfrm rot="16200000" flipH="1">
              <a:off x="4643438" y="4822040"/>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17"/>
            <p:cNvCxnSpPr>
              <a:stCxn id="9" idx="0"/>
              <a:endCxn id="10" idx="2"/>
            </p:cNvCxnSpPr>
            <p:nvPr/>
          </p:nvCxnSpPr>
          <p:spPr>
            <a:xfrm rot="5400000" flipH="1" flipV="1">
              <a:off x="7715272" y="5536421"/>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肘形连接符 117"/>
            <p:cNvCxnSpPr>
              <a:stCxn id="34" idx="0"/>
              <a:endCxn id="41" idx="2"/>
            </p:cNvCxnSpPr>
            <p:nvPr/>
          </p:nvCxnSpPr>
          <p:spPr>
            <a:xfrm rot="5400000" flipH="1" flipV="1">
              <a:off x="7705761" y="1964521"/>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肘形连接符 117"/>
            <p:cNvCxnSpPr/>
            <p:nvPr/>
          </p:nvCxnSpPr>
          <p:spPr>
            <a:xfrm rot="5400000" flipH="1" flipV="1">
              <a:off x="7719458" y="4036222"/>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17"/>
            <p:cNvCxnSpPr/>
            <p:nvPr/>
          </p:nvCxnSpPr>
          <p:spPr>
            <a:xfrm rot="5400000" flipH="1" flipV="1">
              <a:off x="7719460" y="3464718"/>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肘形连接符 117"/>
            <p:cNvCxnSpPr/>
            <p:nvPr/>
          </p:nvCxnSpPr>
          <p:spPr>
            <a:xfrm rot="16200000" flipV="1">
              <a:off x="7648021" y="3750470"/>
              <a:ext cx="357190"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3" name="肘形连接符 117"/>
            <p:cNvCxnSpPr/>
            <p:nvPr/>
          </p:nvCxnSpPr>
          <p:spPr>
            <a:xfrm rot="16200000" flipV="1">
              <a:off x="4567814" y="3036090"/>
              <a:ext cx="357190"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4" name="肘形连接符 117"/>
            <p:cNvCxnSpPr/>
            <p:nvPr/>
          </p:nvCxnSpPr>
          <p:spPr>
            <a:xfrm rot="5400000">
              <a:off x="4640046" y="2749545"/>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17"/>
            <p:cNvCxnSpPr/>
            <p:nvPr/>
          </p:nvCxnSpPr>
          <p:spPr>
            <a:xfrm rot="5400000">
              <a:off x="4640046" y="3321049"/>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肘形连接符 117"/>
            <p:cNvCxnSpPr>
              <a:stCxn id="168" idx="0"/>
              <a:endCxn id="9" idx="2"/>
            </p:cNvCxnSpPr>
            <p:nvPr/>
          </p:nvCxnSpPr>
          <p:spPr>
            <a:xfrm rot="5400000" flipH="1" flipV="1">
              <a:off x="7715272" y="5965050"/>
              <a:ext cx="214315"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7500958" y="6072207"/>
              <a:ext cx="642942"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密文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70" name="TextBox 169"/>
            <p:cNvSpPr txBox="1"/>
            <p:nvPr/>
          </p:nvSpPr>
          <p:spPr>
            <a:xfrm>
              <a:off x="4500562" y="428604"/>
              <a:ext cx="543739"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明文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72" name="TextBox 171"/>
            <p:cNvSpPr txBox="1"/>
            <p:nvPr/>
          </p:nvSpPr>
          <p:spPr>
            <a:xfrm>
              <a:off x="6159402" y="263703"/>
              <a:ext cx="543739"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密钥</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85" name="TextBox 184"/>
            <p:cNvSpPr txBox="1"/>
            <p:nvPr/>
          </p:nvSpPr>
          <p:spPr>
            <a:xfrm>
              <a:off x="4429124" y="6050181"/>
              <a:ext cx="642942"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密文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86" name="肘形连接符 117"/>
            <p:cNvCxnSpPr/>
            <p:nvPr/>
          </p:nvCxnSpPr>
          <p:spPr>
            <a:xfrm rot="5400000" flipH="1" flipV="1">
              <a:off x="7699507" y="785793"/>
              <a:ext cx="285752"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7532490" y="357167"/>
              <a:ext cx="571504"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明文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213" name="肘形连接符 117"/>
            <p:cNvCxnSpPr>
              <a:stCxn id="78" idx="2"/>
              <a:endCxn id="185" idx="0"/>
            </p:cNvCxnSpPr>
            <p:nvPr/>
          </p:nvCxnSpPr>
          <p:spPr>
            <a:xfrm rot="5400000">
              <a:off x="4654452" y="5954036"/>
              <a:ext cx="19228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肘形连接符 117"/>
            <p:cNvCxnSpPr/>
            <p:nvPr/>
          </p:nvCxnSpPr>
          <p:spPr>
            <a:xfrm rot="5400000">
              <a:off x="4658638" y="826266"/>
              <a:ext cx="19228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99" idx="3"/>
            </p:cNvCxnSpPr>
            <p:nvPr/>
          </p:nvCxnSpPr>
          <p:spPr>
            <a:xfrm flipH="1" flipV="1">
              <a:off x="6304446" y="1033481"/>
              <a:ext cx="615498" cy="234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endCxn id="100" idx="3"/>
            </p:cNvCxnSpPr>
            <p:nvPr/>
          </p:nvCxnSpPr>
          <p:spPr>
            <a:xfrm flipH="1">
              <a:off x="6304446" y="2536025"/>
              <a:ext cx="615497" cy="190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113" idx="3"/>
            </p:cNvCxnSpPr>
            <p:nvPr/>
          </p:nvCxnSpPr>
          <p:spPr>
            <a:xfrm flipH="1">
              <a:off x="6325055" y="4607585"/>
              <a:ext cx="614849" cy="95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9" idx="1"/>
              <a:endCxn id="101" idx="3"/>
            </p:cNvCxnSpPr>
            <p:nvPr/>
          </p:nvCxnSpPr>
          <p:spPr>
            <a:xfrm flipH="1" flipV="1">
              <a:off x="6324407" y="5750486"/>
              <a:ext cx="1033675" cy="24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46</a:t>
            </a:fld>
            <a:endParaRPr lang="en-US" altLang="zh-CN" dirty="0"/>
          </a:p>
        </p:txBody>
      </p:sp>
      <p:sp>
        <p:nvSpPr>
          <p:cNvPr id="108" name="流程图: 合并 10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39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输入分组描述</a:t>
            </a:r>
            <a:endParaRPr lang="zh-CN" altLang="en-US" dirty="0"/>
          </a:p>
        </p:txBody>
      </p:sp>
      <p:sp>
        <p:nvSpPr>
          <p:cNvPr id="3" name="内容占位符 2"/>
          <p:cNvSpPr>
            <a:spLocks noGrp="1"/>
          </p:cNvSpPr>
          <p:nvPr>
            <p:ph idx="1"/>
          </p:nvPr>
        </p:nvSpPr>
        <p:spPr/>
        <p:txBody>
          <a:bodyPr/>
          <a:lstStyle/>
          <a:p>
            <a:r>
              <a:rPr lang="zh-CN" altLang="en-US" dirty="0" smtClean="0"/>
              <a:t>输入分组用以字节为单位的正方形矩阵</a:t>
            </a:r>
            <a:r>
              <a:rPr lang="en-US" altLang="zh-CN" dirty="0" smtClean="0"/>
              <a:t>State</a:t>
            </a:r>
            <a:r>
              <a:rPr lang="zh-CN" altLang="en-US" dirty="0" smtClean="0"/>
              <a:t>描述</a:t>
            </a:r>
            <a:endParaRPr lang="en-US" altLang="zh-CN" dirty="0" smtClean="0"/>
          </a:p>
          <a:p>
            <a:r>
              <a:rPr lang="zh-CN" altLang="en-US" dirty="0" smtClean="0"/>
              <a:t>然后对</a:t>
            </a:r>
            <a:r>
              <a:rPr lang="en-US" altLang="zh-CN" dirty="0" smtClean="0"/>
              <a:t>State</a:t>
            </a:r>
            <a:r>
              <a:rPr lang="zh-CN" altLang="en-US" dirty="0" smtClean="0"/>
              <a:t>进行迭代运算</a:t>
            </a:r>
            <a:endParaRPr lang="en-US" altLang="zh-CN" dirty="0" smtClean="0"/>
          </a:p>
          <a:p>
            <a:r>
              <a:rPr lang="zh-CN" altLang="en-US" dirty="0" smtClean="0"/>
              <a:t>最后将</a:t>
            </a:r>
            <a:r>
              <a:rPr lang="en-US" altLang="zh-CN" dirty="0" smtClean="0"/>
              <a:t>State</a:t>
            </a:r>
            <a:r>
              <a:rPr lang="zh-CN" altLang="en-US" dirty="0" smtClean="0"/>
              <a:t>转换为输出分组</a:t>
            </a:r>
            <a:endParaRPr lang="en-US" altLang="zh-CN" dirty="0" smtClean="0"/>
          </a:p>
          <a:p>
            <a:pPr lvl="1"/>
            <a:endParaRPr lang="en-US" altLang="zh-CN" dirty="0" smtClean="0"/>
          </a:p>
          <a:p>
            <a:pPr lvl="1"/>
            <a:endParaRPr lang="en-US" altLang="zh-CN" dirty="0" smtClean="0"/>
          </a:p>
          <a:p>
            <a:pPr lvl="1"/>
            <a:endParaRPr lang="en-US" altLang="zh-CN" dirty="0" smtClean="0"/>
          </a:p>
        </p:txBody>
      </p:sp>
      <p:graphicFrame>
        <p:nvGraphicFramePr>
          <p:cNvPr id="8" name="表格 7"/>
          <p:cNvGraphicFramePr>
            <a:graphicFrameLocks noGrp="1"/>
          </p:cNvGraphicFramePr>
          <p:nvPr>
            <p:extLst>
              <p:ext uri="{D42A27DB-BD31-4B8C-83A1-F6EECF244321}">
                <p14:modId xmlns:p14="http://schemas.microsoft.com/office/powerpoint/2010/main" val="2075562606"/>
              </p:ext>
            </p:extLst>
          </p:nvPr>
        </p:nvGraphicFramePr>
        <p:xfrm>
          <a:off x="611560" y="2708920"/>
          <a:ext cx="2236240" cy="1787092"/>
        </p:xfrm>
        <a:graphic>
          <a:graphicData uri="http://schemas.openxmlformats.org/drawingml/2006/table">
            <a:tbl>
              <a:tblPr firstRow="1" bandRow="1">
                <a:tableStyleId>{5940675A-B579-460E-94D1-54222C63F5DA}</a:tableStyleId>
              </a:tblPr>
              <a:tblGrid>
                <a:gridCol w="559060"/>
                <a:gridCol w="559060"/>
                <a:gridCol w="559060"/>
                <a:gridCol w="559060"/>
              </a:tblGrid>
              <a:tr h="446773">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4</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8</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46773">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5</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9</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46773">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6</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14</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46773">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7</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in</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15</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32254553"/>
              </p:ext>
            </p:extLst>
          </p:nvPr>
        </p:nvGraphicFramePr>
        <p:xfrm>
          <a:off x="3347864" y="2708920"/>
          <a:ext cx="2232248" cy="1800200"/>
        </p:xfrm>
        <a:graphic>
          <a:graphicData uri="http://schemas.openxmlformats.org/drawingml/2006/table">
            <a:tbl>
              <a:tblPr firstRow="1" bandRow="1">
                <a:tableStyleId>{5940675A-B579-460E-94D1-54222C63F5DA}</a:tableStyleId>
              </a:tblPr>
              <a:tblGrid>
                <a:gridCol w="558062"/>
                <a:gridCol w="558062"/>
                <a:gridCol w="558062"/>
                <a:gridCol w="558062"/>
              </a:tblGrid>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03375957"/>
              </p:ext>
            </p:extLst>
          </p:nvPr>
        </p:nvGraphicFramePr>
        <p:xfrm>
          <a:off x="2987824" y="4581128"/>
          <a:ext cx="2264356" cy="1800200"/>
        </p:xfrm>
        <a:graphic>
          <a:graphicData uri="http://schemas.openxmlformats.org/drawingml/2006/table">
            <a:tbl>
              <a:tblPr firstRow="1" bandRow="1">
                <a:tableStyleId>{5940675A-B579-460E-94D1-54222C63F5DA}</a:tableStyleId>
              </a:tblPr>
              <a:tblGrid>
                <a:gridCol w="566089"/>
                <a:gridCol w="566089"/>
                <a:gridCol w="566089"/>
                <a:gridCol w="566089"/>
              </a:tblGrid>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0050">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s</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230294581"/>
              </p:ext>
            </p:extLst>
          </p:nvPr>
        </p:nvGraphicFramePr>
        <p:xfrm>
          <a:off x="5796136" y="4581128"/>
          <a:ext cx="2276140" cy="1817308"/>
        </p:xfrm>
        <a:graphic>
          <a:graphicData uri="http://schemas.openxmlformats.org/drawingml/2006/table">
            <a:tbl>
              <a:tblPr firstRow="1" bandRow="1">
                <a:tableStyleId>{5940675A-B579-460E-94D1-54222C63F5DA}</a:tableStyleId>
              </a:tblPr>
              <a:tblGrid>
                <a:gridCol w="569035"/>
                <a:gridCol w="569035"/>
                <a:gridCol w="569035"/>
                <a:gridCol w="569035"/>
              </a:tblGrid>
              <a:tr h="454327">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0</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4</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8</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4327">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5</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9</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13</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4327">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6</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10</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14</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54327">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3</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7</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out</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15</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bl>
          </a:graphicData>
        </a:graphic>
      </p:graphicFrame>
      <p:cxnSp>
        <p:nvCxnSpPr>
          <p:cNvPr id="14" name="直接箭头连接符 13"/>
          <p:cNvCxnSpPr/>
          <p:nvPr/>
        </p:nvCxnSpPr>
        <p:spPr>
          <a:xfrm>
            <a:off x="5268774" y="5472520"/>
            <a:ext cx="500066"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3808" y="3586664"/>
            <a:ext cx="500066"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580112" y="3586664"/>
            <a:ext cx="2303116"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11560" y="5472520"/>
            <a:ext cx="2350044"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19" name="流程图: 合并 1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99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在算法的开始和结束都有轮密钥加阶段</a:t>
            </a:r>
            <a:endParaRPr lang="en-US" altLang="zh-CN" dirty="0" smtClean="0"/>
          </a:p>
          <a:p>
            <a:pPr lvl="1"/>
            <a:r>
              <a:rPr lang="zh-CN" altLang="en-US" dirty="0" smtClean="0"/>
              <a:t>以不需要密钥的运算用于开始和结束不能增加安全性</a:t>
            </a:r>
            <a:endParaRPr lang="en-US" altLang="zh-CN" dirty="0" smtClean="0"/>
          </a:p>
          <a:p>
            <a:endParaRPr lang="en-US" altLang="zh-CN" dirty="0" smtClean="0"/>
          </a:p>
          <a:p>
            <a:r>
              <a:rPr lang="zh-CN" altLang="en-US" dirty="0" smtClean="0"/>
              <a:t>每轮迭代中</a:t>
            </a:r>
            <a:endParaRPr lang="en-US" altLang="zh-CN" dirty="0" smtClean="0"/>
          </a:p>
          <a:p>
            <a:pPr lvl="1"/>
            <a:r>
              <a:rPr lang="zh-CN" altLang="en-US" dirty="0" smtClean="0"/>
              <a:t>轮密钥加实质上是一种</a:t>
            </a:r>
            <a:r>
              <a:rPr lang="en-US" altLang="zh-CN" dirty="0" err="1" smtClean="0"/>
              <a:t>Vernam</a:t>
            </a:r>
            <a:r>
              <a:rPr lang="zh-CN" altLang="en-US" dirty="0" smtClean="0"/>
              <a:t>密码，本身不难破译</a:t>
            </a:r>
            <a:endParaRPr lang="en-US" altLang="zh-CN" dirty="0" smtClean="0"/>
          </a:p>
          <a:p>
            <a:pPr lvl="1"/>
            <a:r>
              <a:rPr lang="zh-CN" altLang="en-US" dirty="0" smtClean="0"/>
              <a:t>字节代换、行移位、列混淆三个阶段一起提供</a:t>
            </a:r>
            <a:r>
              <a:rPr lang="en-US" altLang="zh-CN" dirty="0" smtClean="0"/>
              <a:t/>
            </a:r>
            <a:br>
              <a:rPr lang="en-US" altLang="zh-CN" dirty="0" smtClean="0"/>
            </a:br>
            <a:r>
              <a:rPr lang="zh-CN" altLang="en-US" dirty="0" smtClean="0"/>
              <a:t>了混淆、扩散和非线性功能。这些阶段不涉及</a:t>
            </a:r>
            <a:r>
              <a:rPr lang="en-US" altLang="zh-CN" dirty="0" smtClean="0"/>
              <a:t/>
            </a:r>
            <a:br>
              <a:rPr lang="en-US" altLang="zh-CN" dirty="0" smtClean="0"/>
            </a:br>
            <a:r>
              <a:rPr lang="zh-CN" altLang="en-US" dirty="0" smtClean="0"/>
              <a:t>密钥，其本身并不提供安全性</a:t>
            </a:r>
            <a:endParaRPr lang="en-US" altLang="zh-CN" dirty="0" smtClean="0"/>
          </a:p>
          <a:p>
            <a:pPr lvl="1"/>
            <a:r>
              <a:rPr lang="zh-CN" altLang="en-US" dirty="0" smtClean="0"/>
              <a:t>各阶段均可逆</a:t>
            </a:r>
            <a:endParaRPr lang="en-US" altLang="zh-CN" dirty="0" smtClean="0"/>
          </a:p>
          <a:p>
            <a:pPr lvl="1"/>
            <a:r>
              <a:rPr lang="zh-CN" altLang="en-US" dirty="0" smtClean="0"/>
              <a:t>解密算法与加密算法并不一样，各阶段为逆操</a:t>
            </a:r>
            <a:r>
              <a:rPr lang="en-US" altLang="zh-CN" dirty="0" smtClean="0"/>
              <a:t/>
            </a:r>
            <a:br>
              <a:rPr lang="en-US" altLang="zh-CN" dirty="0" smtClean="0"/>
            </a:br>
            <a:r>
              <a:rPr lang="zh-CN" altLang="en-US" dirty="0" smtClean="0"/>
              <a:t>作（轮密钥加阶段算法相同）</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48</a:t>
            </a:fld>
            <a:endParaRPr lang="en-US" altLang="zh-CN" dirty="0"/>
          </a:p>
        </p:txBody>
      </p:sp>
      <p:grpSp>
        <p:nvGrpSpPr>
          <p:cNvPr id="40" name="组合 39"/>
          <p:cNvGrpSpPr/>
          <p:nvPr/>
        </p:nvGrpSpPr>
        <p:grpSpPr>
          <a:xfrm>
            <a:off x="7596336" y="3703010"/>
            <a:ext cx="1307615" cy="1742214"/>
            <a:chOff x="7596336" y="2347711"/>
            <a:chExt cx="1307615" cy="1742214"/>
          </a:xfrm>
        </p:grpSpPr>
        <p:sp>
          <p:nvSpPr>
            <p:cNvPr id="11" name="矩形 10"/>
            <p:cNvSpPr/>
            <p:nvPr/>
          </p:nvSpPr>
          <p:spPr>
            <a:xfrm>
              <a:off x="7596336" y="2492896"/>
              <a:ext cx="1307615" cy="145184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TextBox 65"/>
            <p:cNvSpPr txBox="1"/>
            <p:nvPr/>
          </p:nvSpPr>
          <p:spPr>
            <a:xfrm>
              <a:off x="7815637" y="2928450"/>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18" name="TextBox 66"/>
            <p:cNvSpPr txBox="1"/>
            <p:nvPr/>
          </p:nvSpPr>
          <p:spPr>
            <a:xfrm>
              <a:off x="7815637" y="2565488"/>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19" name="TextBox 67"/>
            <p:cNvSpPr txBox="1"/>
            <p:nvPr/>
          </p:nvSpPr>
          <p:spPr>
            <a:xfrm>
              <a:off x="7815637" y="3654372"/>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20" name="TextBox 68"/>
            <p:cNvSpPr txBox="1"/>
            <p:nvPr/>
          </p:nvSpPr>
          <p:spPr>
            <a:xfrm>
              <a:off x="7815637" y="3291411"/>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列混淆</a:t>
              </a:r>
              <a:endParaRPr lang="zh-CN" altLang="en-US" sz="1400" dirty="0">
                <a:latin typeface="微软雅黑" panose="020B0503020204020204" pitchFamily="34" charset="-122"/>
                <a:ea typeface="微软雅黑" panose="020B0503020204020204" pitchFamily="34" charset="-122"/>
              </a:endParaRPr>
            </a:p>
          </p:txBody>
        </p:sp>
        <p:cxnSp>
          <p:nvCxnSpPr>
            <p:cNvPr id="21" name="肘形连接符 117"/>
            <p:cNvCxnSpPr>
              <a:stCxn id="19" idx="2"/>
            </p:cNvCxnSpPr>
            <p:nvPr/>
          </p:nvCxnSpPr>
          <p:spPr>
            <a:xfrm rot="16200000" flipH="1">
              <a:off x="8178351" y="3981036"/>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117"/>
            <p:cNvCxnSpPr/>
            <p:nvPr/>
          </p:nvCxnSpPr>
          <p:spPr>
            <a:xfrm rot="5400000">
              <a:off x="8174906" y="2455793"/>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2"/>
              <a:endCxn id="17" idx="0"/>
            </p:cNvCxnSpPr>
            <p:nvPr/>
          </p:nvCxnSpPr>
          <p:spPr>
            <a:xfrm>
              <a:off x="8287240" y="2783265"/>
              <a:ext cx="0" cy="145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7" idx="2"/>
              <a:endCxn id="20" idx="0"/>
            </p:cNvCxnSpPr>
            <p:nvPr/>
          </p:nvCxnSpPr>
          <p:spPr>
            <a:xfrm>
              <a:off x="8287240" y="3146227"/>
              <a:ext cx="0" cy="145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0" idx="2"/>
              <a:endCxn id="19" idx="0"/>
            </p:cNvCxnSpPr>
            <p:nvPr/>
          </p:nvCxnSpPr>
          <p:spPr>
            <a:xfrm>
              <a:off x="8287240" y="3509188"/>
              <a:ext cx="0" cy="145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流程图: 合并 2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40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a:t>
            </a:r>
            <a:r>
              <a:rPr lang="zh-CN" altLang="en-US" dirty="0" smtClean="0"/>
              <a:t>、字节代换</a:t>
            </a:r>
            <a:endParaRPr lang="zh-CN" altLang="en-US" dirty="0"/>
          </a:p>
        </p:txBody>
      </p:sp>
      <p:sp>
        <p:nvSpPr>
          <p:cNvPr id="3" name="内容占位符 2"/>
          <p:cNvSpPr>
            <a:spLocks noGrp="1"/>
          </p:cNvSpPr>
          <p:nvPr>
            <p:ph idx="1"/>
          </p:nvPr>
        </p:nvSpPr>
        <p:spPr>
          <a:xfrm>
            <a:off x="357159" y="1340768"/>
            <a:ext cx="4000527" cy="5017190"/>
          </a:xfrm>
        </p:spPr>
        <p:txBody>
          <a:bodyPr>
            <a:normAutofit fontScale="92500"/>
          </a:bodyPr>
          <a:lstStyle/>
          <a:p>
            <a:r>
              <a:rPr lang="zh-CN" altLang="en-US" dirty="0" smtClean="0"/>
              <a:t>正向字节代换</a:t>
            </a:r>
            <a:endParaRPr lang="en-US" altLang="zh-CN" dirty="0" smtClean="0"/>
          </a:p>
          <a:p>
            <a:pPr lvl="1"/>
            <a:r>
              <a:rPr lang="zh-CN" altLang="en-US" dirty="0" smtClean="0"/>
              <a:t>是简单查表操作</a:t>
            </a:r>
            <a:endParaRPr lang="en-US" altLang="zh-CN" dirty="0" smtClean="0"/>
          </a:p>
          <a:p>
            <a:pPr lvl="2"/>
            <a:endParaRPr lang="en-US" altLang="zh-CN" dirty="0" smtClean="0"/>
          </a:p>
          <a:p>
            <a:pPr lvl="1"/>
            <a:r>
              <a:rPr lang="en-US" altLang="zh-CN" dirty="0" smtClean="0"/>
              <a:t>S</a:t>
            </a:r>
            <a:r>
              <a:rPr lang="zh-CN" altLang="en-US" dirty="0" smtClean="0"/>
              <a:t>盒是一个</a:t>
            </a:r>
            <a:r>
              <a:rPr lang="en-US" altLang="zh-CN" dirty="0" smtClean="0"/>
              <a:t>16×16</a:t>
            </a:r>
            <a:r>
              <a:rPr lang="zh-CN" altLang="en-US" dirty="0" smtClean="0"/>
              <a:t>字节的矩阵，包含</a:t>
            </a:r>
            <a:r>
              <a:rPr lang="en-US" altLang="zh-CN" dirty="0" smtClean="0"/>
              <a:t>8bits</a:t>
            </a:r>
            <a:r>
              <a:rPr lang="zh-CN" altLang="en-US" dirty="0" smtClean="0"/>
              <a:t>值的</a:t>
            </a:r>
            <a:r>
              <a:rPr lang="en-US" altLang="zh-CN" dirty="0" smtClean="0"/>
              <a:t>256</a:t>
            </a:r>
            <a:r>
              <a:rPr lang="zh-CN" altLang="en-US" dirty="0" smtClean="0"/>
              <a:t>种可能的变换</a:t>
            </a:r>
            <a:endParaRPr lang="en-US" altLang="zh-CN" dirty="0" smtClean="0"/>
          </a:p>
          <a:p>
            <a:pPr lvl="2"/>
            <a:endParaRPr lang="en-US" altLang="zh-CN" dirty="0" smtClean="0"/>
          </a:p>
          <a:p>
            <a:pPr lvl="1"/>
            <a:r>
              <a:rPr lang="zh-CN" altLang="en-US" dirty="0" smtClean="0"/>
              <a:t>字节的高</a:t>
            </a:r>
            <a:r>
              <a:rPr lang="en-US" altLang="zh-CN" dirty="0" smtClean="0"/>
              <a:t>4</a:t>
            </a:r>
            <a:r>
              <a:rPr lang="zh-CN" altLang="en-US" dirty="0" smtClean="0"/>
              <a:t>位作为行值，低</a:t>
            </a:r>
            <a:r>
              <a:rPr lang="en-US" altLang="zh-CN" dirty="0" smtClean="0"/>
              <a:t>4</a:t>
            </a:r>
            <a:r>
              <a:rPr lang="zh-CN" altLang="en-US" dirty="0" smtClean="0"/>
              <a:t>位作为列值，取</a:t>
            </a:r>
            <a:r>
              <a:rPr lang="en-US" altLang="zh-CN" dirty="0" smtClean="0"/>
              <a:t>S</a:t>
            </a:r>
            <a:r>
              <a:rPr lang="zh-CN" altLang="en-US" dirty="0" smtClean="0"/>
              <a:t>盒中对应行列的元素输出</a:t>
            </a:r>
            <a:endParaRPr lang="en-US" altLang="zh-CN" dirty="0" smtClean="0"/>
          </a:p>
          <a:p>
            <a:pPr lvl="2"/>
            <a:endParaRPr lang="en-US" altLang="zh-CN" dirty="0" smtClean="0"/>
          </a:p>
          <a:p>
            <a:pPr lvl="1"/>
            <a:r>
              <a:rPr lang="zh-CN" altLang="en-US" dirty="0" smtClean="0"/>
              <a:t>例：</a:t>
            </a:r>
            <a:r>
              <a:rPr lang="en-US" altLang="zh-CN" dirty="0" smtClean="0"/>
              <a:t>(95)</a:t>
            </a:r>
            <a:r>
              <a:rPr lang="en-US" altLang="zh-CN" baseline="-25000" dirty="0" smtClean="0"/>
              <a:t>16</a:t>
            </a:r>
            <a:r>
              <a:rPr lang="zh-CN" altLang="en-US" dirty="0" smtClean="0"/>
              <a:t>被映射为</a:t>
            </a:r>
            <a:r>
              <a:rPr lang="en-US" altLang="zh-CN" dirty="0" smtClean="0"/>
              <a:t>S</a:t>
            </a:r>
            <a:r>
              <a:rPr lang="zh-CN" altLang="en-US" dirty="0" smtClean="0"/>
              <a:t>盒中第</a:t>
            </a:r>
            <a:r>
              <a:rPr lang="en-US" altLang="zh-CN" dirty="0" smtClean="0"/>
              <a:t>9</a:t>
            </a:r>
            <a:r>
              <a:rPr lang="zh-CN" altLang="en-US" dirty="0" smtClean="0"/>
              <a:t>行第</a:t>
            </a:r>
            <a:r>
              <a:rPr lang="en-US" altLang="zh-CN" dirty="0" smtClean="0"/>
              <a:t>5</a:t>
            </a:r>
            <a:r>
              <a:rPr lang="zh-CN" altLang="en-US" dirty="0" smtClean="0"/>
              <a:t>列的值</a:t>
            </a:r>
            <a:endParaRPr lang="zh-CN" altLang="en-US" dirty="0"/>
          </a:p>
        </p:txBody>
      </p:sp>
      <p:pic>
        <p:nvPicPr>
          <p:cNvPr id="208897" name="Picture 1" descr="C:\Documents and Settings\Eric Lee\桌面\未标题-1.gif"/>
          <p:cNvPicPr>
            <a:picLocks noChangeAspect="1" noChangeArrowheads="1"/>
          </p:cNvPicPr>
          <p:nvPr/>
        </p:nvPicPr>
        <p:blipFill>
          <a:blip r:embed="rId2" cstate="print"/>
          <a:srcRect/>
          <a:stretch>
            <a:fillRect/>
          </a:stretch>
        </p:blipFill>
        <p:spPr bwMode="auto">
          <a:xfrm>
            <a:off x="4500562" y="2285992"/>
            <a:ext cx="4362819" cy="2500329"/>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49</a:t>
            </a:fld>
            <a:endParaRPr lang="en-US" altLang="zh-CN" dirty="0"/>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10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err="1"/>
              <a:t>Feistel</a:t>
            </a:r>
            <a:r>
              <a:rPr lang="zh-CN" altLang="en-US" dirty="0"/>
              <a:t>框架</a:t>
            </a:r>
          </a:p>
        </p:txBody>
      </p:sp>
      <p:sp>
        <p:nvSpPr>
          <p:cNvPr id="3" name="内容占位符 2"/>
          <p:cNvSpPr>
            <a:spLocks noGrp="1"/>
          </p:cNvSpPr>
          <p:nvPr>
            <p:ph idx="1"/>
          </p:nvPr>
        </p:nvSpPr>
        <p:spPr/>
        <p:txBody>
          <a:bodyPr/>
          <a:lstStyle/>
          <a:p>
            <a:r>
              <a:rPr lang="zh-CN" altLang="en-US" dirty="0"/>
              <a:t>完美安全的分组映射：</a:t>
            </a:r>
            <a:endParaRPr lang="en-US" altLang="zh-CN" dirty="0"/>
          </a:p>
          <a:p>
            <a:pPr lvl="1"/>
            <a:r>
              <a:rPr lang="en-US" altLang="zh-CN" dirty="0"/>
              <a:t>n</a:t>
            </a:r>
            <a:r>
              <a:rPr lang="zh-CN" altLang="en-AU" dirty="0"/>
              <a:t>位的分组就有 </a:t>
            </a:r>
            <a:r>
              <a:rPr lang="en-AU" altLang="zh-CN" dirty="0"/>
              <a:t>2</a:t>
            </a:r>
            <a:r>
              <a:rPr lang="en-US" altLang="zh-CN" baseline="30000" dirty="0"/>
              <a:t>n</a:t>
            </a:r>
            <a:r>
              <a:rPr lang="zh-CN" altLang="en-AU" dirty="0"/>
              <a:t>种输入</a:t>
            </a:r>
          </a:p>
          <a:p>
            <a:pPr lvl="1"/>
            <a:r>
              <a:rPr lang="zh-CN" altLang="en-US" dirty="0"/>
              <a:t>每种输入需要</a:t>
            </a:r>
            <a:r>
              <a:rPr lang="en-US" altLang="zh-CN" dirty="0"/>
              <a:t>n</a:t>
            </a:r>
            <a:r>
              <a:rPr lang="zh-CN" altLang="en-US" dirty="0"/>
              <a:t>位“密钥”控制，共需</a:t>
            </a:r>
            <a:r>
              <a:rPr lang="en-US" altLang="zh-CN" dirty="0"/>
              <a:t>n×2</a:t>
            </a:r>
            <a:r>
              <a:rPr lang="en-US" altLang="zh-CN" baseline="30000" dirty="0"/>
              <a:t>n</a:t>
            </a:r>
            <a:r>
              <a:rPr lang="zh-CN" altLang="en-US" dirty="0"/>
              <a:t>位“密钥”</a:t>
            </a:r>
            <a:endParaRPr lang="en-US" altLang="zh-CN" dirty="0"/>
          </a:p>
          <a:p>
            <a:r>
              <a:rPr lang="zh-CN" altLang="en-US" dirty="0" smtClean="0"/>
              <a:t>例：</a:t>
            </a:r>
            <a:endParaRPr lang="zh-CN" altLang="en-AU" dirty="0"/>
          </a:p>
        </p:txBody>
      </p:sp>
      <p:pic>
        <p:nvPicPr>
          <p:cNvPr id="1027" name="Picture 3"/>
          <p:cNvPicPr>
            <a:picLocks noChangeAspect="1" noChangeArrowheads="1"/>
          </p:cNvPicPr>
          <p:nvPr/>
        </p:nvPicPr>
        <p:blipFill>
          <a:blip r:embed="rId2" cstate="print"/>
          <a:srcRect/>
          <a:stretch>
            <a:fillRect/>
          </a:stretch>
        </p:blipFill>
        <p:spPr bwMode="auto">
          <a:xfrm rot="16200000">
            <a:off x="2193408" y="3143298"/>
            <a:ext cx="3758102" cy="2889347"/>
          </a:xfrm>
          <a:prstGeom prst="rect">
            <a:avLst/>
          </a:prstGeom>
          <a:noFill/>
          <a:ln w="9525">
            <a:noFill/>
            <a:miter lim="800000"/>
            <a:headEnd/>
            <a:tailEnd/>
          </a:ln>
          <a:effectLst/>
        </p:spPr>
      </p:pic>
      <p:sp>
        <p:nvSpPr>
          <p:cNvPr id="4" name="TextBox 3"/>
          <p:cNvSpPr txBox="1"/>
          <p:nvPr/>
        </p:nvSpPr>
        <p:spPr>
          <a:xfrm>
            <a:off x="1187624" y="3717032"/>
            <a:ext cx="1205779"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个明文</a:t>
            </a:r>
            <a:endParaRPr lang="zh-CN" altLang="en-US" sz="2000" dirty="0">
              <a:latin typeface="微软雅黑" panose="020B0503020204020204" pitchFamily="34" charset="-122"/>
              <a:ea typeface="微软雅黑" panose="020B0503020204020204" pitchFamily="34" charset="-122"/>
            </a:endParaRPr>
          </a:p>
        </p:txBody>
      </p:sp>
      <p:sp>
        <p:nvSpPr>
          <p:cNvPr id="7" name="TextBox 6"/>
          <p:cNvSpPr txBox="1"/>
          <p:nvPr/>
        </p:nvSpPr>
        <p:spPr>
          <a:xfrm>
            <a:off x="5940152" y="4437112"/>
            <a:ext cx="2448272"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每个映射需用</a:t>
            </a: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比特</a:t>
            </a:r>
            <a:r>
              <a:rPr lang="zh-CN" altLang="en-US" sz="2000" dirty="0" smtClean="0">
                <a:latin typeface="微软雅黑" panose="020B0503020204020204" pitchFamily="34" charset="-122"/>
                <a:ea typeface="微软雅黑" panose="020B0503020204020204" pitchFamily="34" charset="-122"/>
              </a:rPr>
              <a:t>描述，共</a:t>
            </a:r>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个映射，密钥共需要</a:t>
            </a:r>
            <a:r>
              <a:rPr lang="en-US" altLang="zh-CN" sz="2000" dirty="0" smtClean="0">
                <a:latin typeface="微软雅黑" panose="020B0503020204020204" pitchFamily="34" charset="-122"/>
                <a:ea typeface="微软雅黑" panose="020B0503020204020204" pitchFamily="34" charset="-122"/>
              </a:rPr>
              <a:t>4×2</a:t>
            </a:r>
            <a:r>
              <a:rPr lang="en-US" altLang="zh-CN" sz="2000" baseline="30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位</a:t>
            </a:r>
            <a:endParaRPr lang="zh-CN" altLang="en-US" sz="2000" dirty="0">
              <a:latin typeface="微软雅黑" panose="020B0503020204020204" pitchFamily="34" charset="-122"/>
              <a:ea typeface="微软雅黑" panose="020B0503020204020204" pitchFamily="34" charset="-12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5</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
          <p:cNvSpPr txBox="1"/>
          <p:nvPr/>
        </p:nvSpPr>
        <p:spPr>
          <a:xfrm>
            <a:off x="5940152" y="3789040"/>
            <a:ext cx="1205779"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个密文</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142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68760"/>
            <a:ext cx="8507288" cy="5055840"/>
          </a:xfrm>
        </p:spPr>
        <p:txBody>
          <a:bodyPr/>
          <a:lstStyle/>
          <a:p>
            <a:r>
              <a:rPr lang="en-US" altLang="zh-CN" dirty="0" smtClean="0"/>
              <a:t>S</a:t>
            </a:r>
            <a:r>
              <a:rPr lang="zh-CN" altLang="en-US" dirty="0" smtClean="0"/>
              <a:t>盒的构造：</a:t>
            </a:r>
            <a:endParaRPr lang="en-US" altLang="zh-CN" dirty="0" smtClean="0"/>
          </a:p>
          <a:p>
            <a:pPr marL="914400" lvl="1" indent="-457200">
              <a:buFont typeface="+mj-lt"/>
              <a:buAutoNum type="arabicPeriod"/>
            </a:pPr>
            <a:r>
              <a:rPr lang="zh-CN" altLang="en-US" dirty="0" smtClean="0"/>
              <a:t>初始化</a:t>
            </a:r>
            <a:r>
              <a:rPr lang="en-US" altLang="zh-CN" dirty="0" smtClean="0"/>
              <a:t>S</a:t>
            </a:r>
            <a:r>
              <a:rPr lang="zh-CN" altLang="en-US" dirty="0" smtClean="0"/>
              <a:t>盒：</a:t>
            </a:r>
            <a:r>
              <a:rPr lang="en-US" altLang="zh-CN" dirty="0" smtClean="0"/>
              <a:t>x</a:t>
            </a:r>
            <a:r>
              <a:rPr lang="zh-CN" altLang="en-US" dirty="0" smtClean="0"/>
              <a:t>行</a:t>
            </a:r>
            <a:r>
              <a:rPr lang="en-US" altLang="zh-CN" dirty="0" smtClean="0"/>
              <a:t>y</a:t>
            </a:r>
            <a:r>
              <a:rPr lang="zh-CN" altLang="en-US" dirty="0" smtClean="0"/>
              <a:t>列的元素值为</a:t>
            </a:r>
            <a:r>
              <a:rPr lang="en-US" altLang="zh-CN" dirty="0" smtClean="0"/>
              <a:t>(</a:t>
            </a:r>
            <a:r>
              <a:rPr lang="en-US" altLang="zh-CN" dirty="0" err="1" smtClean="0"/>
              <a:t>xy</a:t>
            </a:r>
            <a:r>
              <a:rPr lang="en-US" altLang="zh-CN" dirty="0" smtClean="0"/>
              <a:t>)</a:t>
            </a:r>
            <a:r>
              <a:rPr lang="en-US" altLang="zh-CN" baseline="-25000" dirty="0" smtClean="0"/>
              <a:t>16</a:t>
            </a:r>
          </a:p>
          <a:p>
            <a:pPr marL="914400" lvl="1" indent="-457200">
              <a:buFont typeface="+mj-lt"/>
              <a:buAutoNum type="arabicPeriod"/>
            </a:pPr>
            <a:r>
              <a:rPr lang="zh-CN" altLang="en-US" dirty="0" smtClean="0"/>
              <a:t>每个字节映射为</a:t>
            </a:r>
            <a:r>
              <a:rPr lang="en-US" altLang="zh-CN" dirty="0" smtClean="0"/>
              <a:t>GF(2</a:t>
            </a:r>
            <a:r>
              <a:rPr lang="en-US" altLang="zh-CN" baseline="30000" dirty="0" smtClean="0"/>
              <a:t>8</a:t>
            </a:r>
            <a:r>
              <a:rPr lang="en-US" altLang="zh-CN" dirty="0" smtClean="0"/>
              <a:t>)</a:t>
            </a:r>
            <a:r>
              <a:rPr lang="zh-CN" altLang="en-US" dirty="0" smtClean="0"/>
              <a:t>中的逆，模</a:t>
            </a:r>
            <a:r>
              <a:rPr lang="en-US" altLang="zh-CN" dirty="0" smtClean="0"/>
              <a:t>(x</a:t>
            </a:r>
            <a:r>
              <a:rPr lang="en-US" altLang="zh-CN" baseline="30000" dirty="0" smtClean="0"/>
              <a:t>8</a:t>
            </a:r>
            <a:r>
              <a:rPr lang="en-US" altLang="zh-CN" dirty="0" smtClean="0"/>
              <a:t>+x</a:t>
            </a:r>
            <a:r>
              <a:rPr lang="en-US" altLang="zh-CN" baseline="30000" dirty="0" smtClean="0"/>
              <a:t>4</a:t>
            </a:r>
            <a:r>
              <a:rPr lang="en-US" altLang="zh-CN" dirty="0" smtClean="0"/>
              <a:t>+x</a:t>
            </a:r>
            <a:r>
              <a:rPr lang="en-US" altLang="zh-CN" baseline="30000" dirty="0" smtClean="0"/>
              <a:t>3</a:t>
            </a:r>
            <a:r>
              <a:rPr lang="en-US" altLang="zh-CN" dirty="0" smtClean="0"/>
              <a:t>+x+1)</a:t>
            </a:r>
          </a:p>
          <a:p>
            <a:pPr marL="1166813" lvl="2" indent="-363538"/>
            <a:r>
              <a:rPr lang="en-US" altLang="zh-CN" dirty="0" smtClean="0"/>
              <a:t>(00)</a:t>
            </a:r>
            <a:r>
              <a:rPr lang="en-US" altLang="zh-CN" baseline="-25000" dirty="0" smtClean="0"/>
              <a:t>16</a:t>
            </a:r>
            <a:r>
              <a:rPr lang="zh-CN" altLang="en-US" dirty="0" smtClean="0"/>
              <a:t>映射为</a:t>
            </a:r>
            <a:r>
              <a:rPr lang="en-US" altLang="zh-CN" dirty="0" smtClean="0"/>
              <a:t>(00)</a:t>
            </a:r>
            <a:r>
              <a:rPr lang="en-US" altLang="zh-CN" baseline="-25000" dirty="0" smtClean="0"/>
              <a:t>16</a:t>
            </a:r>
          </a:p>
          <a:p>
            <a:pPr marL="1166813" lvl="2" indent="-363538"/>
            <a:r>
              <a:rPr lang="zh-CN" altLang="en-US" dirty="0" smtClean="0"/>
              <a:t>这保证逆操作可行</a:t>
            </a:r>
            <a:r>
              <a:rPr lang="en-US" altLang="zh-CN" dirty="0" smtClean="0"/>
              <a:t>(</a:t>
            </a:r>
            <a:r>
              <a:rPr lang="en-US" altLang="zh-CN" dirty="0" err="1" smtClean="0"/>
              <a:t>xy</a:t>
            </a:r>
            <a:r>
              <a:rPr lang="en-US" altLang="zh-CN" dirty="0" smtClean="0"/>
              <a:t>)</a:t>
            </a:r>
            <a:r>
              <a:rPr lang="en-US" altLang="zh-CN" baseline="-25000" dirty="0" smtClean="0"/>
              <a:t>16</a:t>
            </a:r>
            <a:r>
              <a:rPr lang="en-US" altLang="zh-CN" dirty="0" smtClean="0"/>
              <a:t> ←→ (</a:t>
            </a:r>
            <a:r>
              <a:rPr lang="en-US" altLang="zh-CN" dirty="0" err="1" smtClean="0"/>
              <a:t>x'y</a:t>
            </a:r>
            <a:r>
              <a:rPr lang="en-US" altLang="zh-CN" dirty="0" smtClean="0"/>
              <a:t>')</a:t>
            </a:r>
            <a:r>
              <a:rPr lang="en-US" altLang="zh-CN" baseline="-25000" dirty="0" smtClean="0"/>
              <a:t>16</a:t>
            </a:r>
            <a:endParaRPr lang="en-US" altLang="zh-CN" dirty="0" smtClean="0"/>
          </a:p>
          <a:p>
            <a:pPr marL="914400" lvl="1" indent="-457200">
              <a:buFont typeface="+mj-lt"/>
              <a:buAutoNum type="arabicPeriod"/>
            </a:pPr>
            <a:r>
              <a:rPr lang="zh-CN" altLang="en-US" dirty="0" smtClean="0"/>
              <a:t>每个字节记为</a:t>
            </a:r>
            <a:r>
              <a:rPr lang="en-US" altLang="zh-CN" dirty="0" smtClean="0"/>
              <a:t>(b</a:t>
            </a:r>
            <a:r>
              <a:rPr lang="en-US" altLang="zh-CN" baseline="-25000" dirty="0" smtClean="0"/>
              <a:t>7</a:t>
            </a:r>
            <a:r>
              <a:rPr lang="en-US" altLang="zh-CN" dirty="0" smtClean="0"/>
              <a:t>,b</a:t>
            </a:r>
            <a:r>
              <a:rPr lang="en-US" altLang="zh-CN" baseline="-25000" dirty="0" smtClean="0"/>
              <a:t>6</a:t>
            </a:r>
            <a:r>
              <a:rPr lang="en-US" altLang="zh-CN" dirty="0" smtClean="0"/>
              <a:t>,b</a:t>
            </a:r>
            <a:r>
              <a:rPr lang="en-US" altLang="zh-CN" baseline="-25000" dirty="0" smtClean="0"/>
              <a:t>5</a:t>
            </a:r>
            <a:r>
              <a:rPr lang="en-US" altLang="zh-CN" dirty="0" smtClean="0"/>
              <a:t>,b</a:t>
            </a:r>
            <a:r>
              <a:rPr lang="en-US" altLang="zh-CN" baseline="-25000" dirty="0" smtClean="0"/>
              <a:t>4</a:t>
            </a:r>
            <a:r>
              <a:rPr lang="en-US" altLang="zh-CN" dirty="0" smtClean="0"/>
              <a:t>,b</a:t>
            </a:r>
            <a:r>
              <a:rPr lang="en-US" altLang="zh-CN" baseline="-25000" dirty="0" smtClean="0"/>
              <a:t>3</a:t>
            </a:r>
            <a:r>
              <a:rPr lang="en-US" altLang="zh-CN" dirty="0" smtClean="0"/>
              <a:t>,b</a:t>
            </a:r>
            <a:r>
              <a:rPr lang="en-US" altLang="zh-CN" baseline="-25000" dirty="0" smtClean="0"/>
              <a:t>2</a:t>
            </a:r>
            <a:r>
              <a:rPr lang="en-US" altLang="zh-CN" dirty="0" smtClean="0"/>
              <a:t>,b</a:t>
            </a:r>
            <a:r>
              <a:rPr lang="en-US" altLang="zh-CN" baseline="-25000" dirty="0" smtClean="0"/>
              <a:t>1</a:t>
            </a:r>
            <a:r>
              <a:rPr lang="en-US" altLang="zh-CN" dirty="0" smtClean="0"/>
              <a:t>,b</a:t>
            </a:r>
            <a:r>
              <a:rPr lang="en-US" altLang="zh-CN" baseline="-25000" dirty="0" smtClean="0"/>
              <a:t>0</a:t>
            </a:r>
            <a:r>
              <a:rPr lang="en-US" altLang="zh-CN" dirty="0" smtClean="0"/>
              <a:t>)</a:t>
            </a:r>
            <a:r>
              <a:rPr lang="zh-CN" altLang="en-US" dirty="0" smtClean="0"/>
              <a:t>，做如下代换：</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555419791"/>
              </p:ext>
            </p:extLst>
          </p:nvPr>
        </p:nvGraphicFramePr>
        <p:xfrm>
          <a:off x="2627784" y="3861048"/>
          <a:ext cx="4032448" cy="2581621"/>
        </p:xfrm>
        <a:graphic>
          <a:graphicData uri="http://schemas.openxmlformats.org/presentationml/2006/ole">
            <mc:AlternateContent xmlns:mc="http://schemas.openxmlformats.org/markup-compatibility/2006">
              <mc:Choice xmlns:v="urn:schemas-microsoft-com:vml" Requires="v">
                <p:oleObj spid="_x0000_s9444" name="Equation" r:id="rId3" imgW="2400120" imgH="1536480" progId="Equation.DSMT4">
                  <p:embed/>
                </p:oleObj>
              </mc:Choice>
              <mc:Fallback>
                <p:oleObj name="Equation" r:id="rId3" imgW="2400120" imgH="1536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861048"/>
                        <a:ext cx="4032448" cy="2581621"/>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133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ltLang="zh-CN" dirty="0" smtClean="0"/>
              <a:t>S</a:t>
            </a:r>
            <a:r>
              <a:rPr lang="zh-CN" altLang="en-US" dirty="0" smtClean="0"/>
              <a:t>盒</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51</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27329" name="Picture 1" descr="C:\Documents and Settings\Eric Lee\桌面\未标题-1.gif"/>
          <p:cNvPicPr>
            <a:picLocks noChangeAspect="1" noChangeArrowheads="1"/>
          </p:cNvPicPr>
          <p:nvPr/>
        </p:nvPicPr>
        <p:blipFill>
          <a:blip r:embed="rId2" cstate="print"/>
          <a:srcRect/>
          <a:stretch>
            <a:fillRect/>
          </a:stretch>
        </p:blipFill>
        <p:spPr bwMode="auto">
          <a:xfrm>
            <a:off x="460966" y="1124744"/>
            <a:ext cx="8286808" cy="4548648"/>
          </a:xfrm>
          <a:prstGeom prst="rect">
            <a:avLst/>
          </a:prstGeom>
          <a:noFill/>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123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逆向字节代换</a:t>
            </a:r>
            <a:endParaRPr lang="en-US" altLang="zh-CN" dirty="0" smtClean="0"/>
          </a:p>
          <a:p>
            <a:pPr lvl="1"/>
            <a:r>
              <a:rPr lang="zh-CN" altLang="en-US" dirty="0" smtClean="0"/>
              <a:t>使用逆</a:t>
            </a:r>
            <a:r>
              <a:rPr lang="en-US" altLang="zh-CN" dirty="0" smtClean="0"/>
              <a:t>S</a:t>
            </a:r>
            <a:r>
              <a:rPr lang="zh-CN" altLang="en-US" dirty="0" smtClean="0"/>
              <a:t>盒</a:t>
            </a:r>
            <a:endParaRPr lang="en-US" altLang="zh-CN" dirty="0" smtClean="0"/>
          </a:p>
          <a:p>
            <a:pPr lvl="1"/>
            <a:r>
              <a:rPr lang="zh-CN" altLang="en-US" dirty="0" smtClean="0"/>
              <a:t>逆</a:t>
            </a:r>
            <a:r>
              <a:rPr lang="en-US" altLang="zh-CN" dirty="0" smtClean="0"/>
              <a:t>S</a:t>
            </a:r>
            <a:r>
              <a:rPr lang="zh-CN" altLang="en-US" dirty="0" smtClean="0"/>
              <a:t>盒构造</a:t>
            </a:r>
            <a:r>
              <a:rPr lang="en-US" altLang="zh-CN" dirty="0" smtClean="0"/>
              <a:t>:</a:t>
            </a:r>
            <a:r>
              <a:rPr lang="zh-CN" altLang="en-US" dirty="0" smtClean="0"/>
              <a:t>先做如下代换，再求其逆</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可以验证此逆代换是构造</a:t>
            </a:r>
            <a:r>
              <a:rPr lang="en-US" altLang="zh-CN" dirty="0" smtClean="0"/>
              <a:t>S</a:t>
            </a:r>
            <a:r>
              <a:rPr lang="zh-CN" altLang="en-US" dirty="0" smtClean="0"/>
              <a:t>盒的代换的逆</a:t>
            </a:r>
            <a:endParaRPr lang="en-US" altLang="zh-CN" dirty="0" smtClean="0"/>
          </a:p>
        </p:txBody>
      </p:sp>
      <p:graphicFrame>
        <p:nvGraphicFramePr>
          <p:cNvPr id="104450" name="Object 2"/>
          <p:cNvGraphicFramePr>
            <a:graphicFrameLocks noChangeAspect="1"/>
          </p:cNvGraphicFramePr>
          <p:nvPr>
            <p:extLst>
              <p:ext uri="{D42A27DB-BD31-4B8C-83A1-F6EECF244321}">
                <p14:modId xmlns:p14="http://schemas.microsoft.com/office/powerpoint/2010/main" val="2262467442"/>
              </p:ext>
            </p:extLst>
          </p:nvPr>
        </p:nvGraphicFramePr>
        <p:xfrm>
          <a:off x="2483768" y="2636912"/>
          <a:ext cx="4429156" cy="2835890"/>
        </p:xfrm>
        <a:graphic>
          <a:graphicData uri="http://schemas.openxmlformats.org/presentationml/2006/ole">
            <mc:AlternateContent xmlns:mc="http://schemas.openxmlformats.org/markup-compatibility/2006">
              <mc:Choice xmlns:v="urn:schemas-microsoft-com:vml" Requires="v">
                <p:oleObj spid="_x0000_s10468" name="Equation" r:id="rId3" imgW="2400120" imgH="1536480" progId="Equation.DSMT4">
                  <p:embed/>
                </p:oleObj>
              </mc:Choice>
              <mc:Fallback>
                <p:oleObj name="Equation" r:id="rId3" imgW="2400120" imgH="1536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636912"/>
                        <a:ext cx="4429156" cy="2835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52</a:t>
            </a:fld>
            <a:endParaRPr lang="en-US" altLang="zh-CN" dirty="0"/>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474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smtClean="0"/>
              <a:t>逆</a:t>
            </a:r>
            <a:r>
              <a:rPr lang="en-US" altLang="zh-CN" dirty="0" smtClean="0"/>
              <a:t>S</a:t>
            </a:r>
            <a:r>
              <a:rPr lang="zh-CN" altLang="en-US" dirty="0" smtClean="0"/>
              <a:t>盒</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53</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30401" name="Picture 1" descr="C:\Documents and Settings\Eric Lee\桌面\未标题-1.gif"/>
          <p:cNvPicPr>
            <a:picLocks noChangeAspect="1" noChangeArrowheads="1"/>
          </p:cNvPicPr>
          <p:nvPr/>
        </p:nvPicPr>
        <p:blipFill>
          <a:blip r:embed="rId2" cstate="print"/>
          <a:srcRect/>
          <a:stretch>
            <a:fillRect/>
          </a:stretch>
        </p:blipFill>
        <p:spPr bwMode="auto">
          <a:xfrm>
            <a:off x="480971" y="1124744"/>
            <a:ext cx="8267493" cy="4532815"/>
          </a:xfrm>
          <a:prstGeom prst="rect">
            <a:avLst/>
          </a:prstGeom>
          <a:noFill/>
        </p:spPr>
      </p:pic>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76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评价：</a:t>
            </a:r>
            <a:endParaRPr lang="en-US" altLang="zh-CN" dirty="0" smtClean="0"/>
          </a:p>
          <a:p>
            <a:pPr lvl="1"/>
            <a:r>
              <a:rPr lang="en-US" altLang="zh-CN" dirty="0" smtClean="0"/>
              <a:t>S</a:t>
            </a:r>
            <a:r>
              <a:rPr lang="zh-CN" altLang="en-US" dirty="0" smtClean="0"/>
              <a:t>盒被设计成能够防止各种已有的密码分析攻击</a:t>
            </a:r>
            <a:endParaRPr lang="en-US" altLang="zh-CN" dirty="0" smtClean="0"/>
          </a:p>
          <a:p>
            <a:pPr lvl="1"/>
            <a:r>
              <a:rPr lang="zh-CN" altLang="en-US" dirty="0" smtClean="0"/>
              <a:t>输入位和输出位之间几乎没有相关性</a:t>
            </a:r>
            <a:endParaRPr lang="en-US" altLang="zh-CN" dirty="0" smtClean="0"/>
          </a:p>
          <a:p>
            <a:pPr lvl="1"/>
            <a:r>
              <a:rPr lang="zh-CN" altLang="en-US" dirty="0" smtClean="0"/>
              <a:t>输出值不能利用一个简单数学函数变换输入值得到</a:t>
            </a:r>
            <a:endParaRPr lang="en-US" altLang="zh-CN" dirty="0" smtClean="0"/>
          </a:p>
          <a:p>
            <a:pPr lvl="1"/>
            <a:r>
              <a:rPr lang="zh-CN" altLang="en-US" dirty="0" smtClean="0"/>
              <a:t>变换中常数的选择使得</a:t>
            </a:r>
            <a:r>
              <a:rPr lang="en-US" altLang="zh-CN" dirty="0" smtClean="0"/>
              <a:t>S</a:t>
            </a:r>
            <a:r>
              <a:rPr lang="zh-CN" altLang="en-US" dirty="0" smtClean="0"/>
              <a:t>盒中没有不动点</a:t>
            </a:r>
            <a:r>
              <a:rPr lang="en-US" altLang="zh-CN" dirty="0" smtClean="0"/>
              <a:t>〔S</a:t>
            </a:r>
            <a:r>
              <a:rPr lang="zh-CN" altLang="en-US" dirty="0" smtClean="0"/>
              <a:t>盒</a:t>
            </a:r>
            <a:r>
              <a:rPr lang="en-US" altLang="zh-CN" dirty="0" smtClean="0"/>
              <a:t>(a)=a〕</a:t>
            </a:r>
            <a:r>
              <a:rPr lang="zh-CN" altLang="en-US" dirty="0" smtClean="0"/>
              <a:t>，也没有反不动点</a:t>
            </a:r>
            <a:r>
              <a:rPr lang="en-US" altLang="zh-CN" dirty="0" smtClean="0"/>
              <a:t>〔S</a:t>
            </a:r>
            <a:r>
              <a:rPr lang="zh-CN" altLang="en-US" dirty="0" smtClean="0"/>
              <a:t>盒</a:t>
            </a:r>
            <a:r>
              <a:rPr lang="en-US" altLang="zh-CN" dirty="0" smtClean="0"/>
              <a:t>(a)=ā〕</a:t>
            </a:r>
            <a:r>
              <a:rPr lang="zh-CN" altLang="en-US" dirty="0" smtClean="0"/>
              <a:t>。这里</a:t>
            </a:r>
            <a:r>
              <a:rPr lang="en-US" altLang="zh-CN" dirty="0" smtClean="0"/>
              <a:t>ā</a:t>
            </a:r>
            <a:r>
              <a:rPr lang="zh-CN" altLang="en-US" dirty="0" smtClean="0"/>
              <a:t>指</a:t>
            </a:r>
            <a:r>
              <a:rPr lang="en-US" altLang="zh-CN" dirty="0" smtClean="0"/>
              <a:t>a</a:t>
            </a:r>
            <a:r>
              <a:rPr lang="zh-CN" altLang="en-US" dirty="0" smtClean="0"/>
              <a:t>的反。</a:t>
            </a:r>
            <a:endParaRPr lang="en-US" altLang="zh-CN" dirty="0" smtClean="0"/>
          </a:p>
          <a:p>
            <a:pPr lvl="1"/>
            <a:r>
              <a:rPr lang="en-US" altLang="zh-CN" dirty="0" smtClean="0"/>
              <a:t>S</a:t>
            </a:r>
            <a:r>
              <a:rPr lang="zh-CN" altLang="en-US" dirty="0" smtClean="0"/>
              <a:t>盒是可逆的：逆</a:t>
            </a:r>
            <a:r>
              <a:rPr lang="en-US" altLang="zh-CN" dirty="0" smtClean="0"/>
              <a:t>S</a:t>
            </a:r>
            <a:r>
              <a:rPr lang="zh-CN" altLang="en-US" dirty="0" smtClean="0"/>
              <a:t>盒</a:t>
            </a:r>
            <a:r>
              <a:rPr lang="en-US" altLang="zh-CN" dirty="0" smtClean="0"/>
              <a:t>(S</a:t>
            </a:r>
            <a:r>
              <a:rPr lang="zh-CN" altLang="en-US" dirty="0" smtClean="0"/>
              <a:t>盒</a:t>
            </a:r>
            <a:r>
              <a:rPr lang="en-US" altLang="zh-CN" dirty="0" smtClean="0"/>
              <a:t>(a))=a</a:t>
            </a:r>
          </a:p>
          <a:p>
            <a:pPr lvl="1"/>
            <a:r>
              <a:rPr lang="en-US" altLang="zh-CN" dirty="0" smtClean="0"/>
              <a:t>S</a:t>
            </a:r>
            <a:r>
              <a:rPr lang="zh-CN" altLang="en-US" dirty="0" smtClean="0"/>
              <a:t>盒是不自逆的：</a:t>
            </a:r>
            <a:r>
              <a:rPr lang="en-US" altLang="zh-CN" dirty="0" smtClean="0"/>
              <a:t>S</a:t>
            </a:r>
            <a:r>
              <a:rPr lang="zh-CN" altLang="en-US" dirty="0" smtClean="0"/>
              <a:t>盒</a:t>
            </a:r>
            <a:r>
              <a:rPr lang="en-US" altLang="zh-CN" dirty="0" smtClean="0"/>
              <a:t>(a)≠</a:t>
            </a:r>
            <a:r>
              <a:rPr lang="zh-CN" altLang="en-US" dirty="0" smtClean="0"/>
              <a:t>逆</a:t>
            </a:r>
            <a:r>
              <a:rPr lang="en-US" altLang="zh-CN" dirty="0" smtClean="0"/>
              <a:t>S</a:t>
            </a:r>
            <a:r>
              <a:rPr lang="zh-CN" altLang="en-US" dirty="0" smtClean="0"/>
              <a:t>盒</a:t>
            </a:r>
            <a:r>
              <a:rPr lang="en-US" altLang="zh-CN" dirty="0" smtClean="0"/>
              <a:t>(a)</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9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3</a:t>
            </a:r>
            <a:r>
              <a:rPr lang="zh-CN" altLang="en-US" dirty="0" smtClean="0"/>
              <a:t>、行移位</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10000"/>
              </a:lnSpc>
            </a:pPr>
            <a:r>
              <a:rPr lang="zh-CN" altLang="en-US" dirty="0" smtClean="0"/>
              <a:t>正向行移位变换</a:t>
            </a:r>
            <a:endParaRPr lang="en-US" altLang="zh-CN" dirty="0" smtClean="0"/>
          </a:p>
          <a:p>
            <a:pPr lvl="1">
              <a:lnSpc>
                <a:spcPct val="110000"/>
              </a:lnSpc>
            </a:pPr>
            <a:r>
              <a:rPr lang="en-US" altLang="zh-CN" dirty="0" smtClean="0"/>
              <a:t>State</a:t>
            </a:r>
            <a:r>
              <a:rPr lang="zh-CN" altLang="en-US" dirty="0" smtClean="0"/>
              <a:t>的第一行不变，第二行循环左移一个字节，第三行循环左移两个字节，第四行循环左移三个字节</a:t>
            </a:r>
            <a:endParaRPr lang="en-US" altLang="zh-CN" dirty="0" smtClean="0"/>
          </a:p>
          <a:p>
            <a:pPr lvl="1">
              <a:lnSpc>
                <a:spcPct val="110000"/>
              </a:lnSpc>
            </a:pPr>
            <a:endParaRPr lang="en-US" altLang="zh-CN" dirty="0" smtClean="0"/>
          </a:p>
          <a:p>
            <a:pPr>
              <a:lnSpc>
                <a:spcPct val="110000"/>
              </a:lnSpc>
            </a:pPr>
            <a:endParaRPr lang="en-US" altLang="zh-CN" dirty="0" smtClean="0"/>
          </a:p>
          <a:p>
            <a:pPr>
              <a:lnSpc>
                <a:spcPct val="110000"/>
              </a:lnSpc>
            </a:pPr>
            <a:endParaRPr lang="en-US" altLang="zh-CN" dirty="0"/>
          </a:p>
          <a:p>
            <a:pPr>
              <a:lnSpc>
                <a:spcPct val="110000"/>
              </a:lnSpc>
            </a:pPr>
            <a:endParaRPr lang="en-US" altLang="zh-CN" dirty="0" smtClean="0"/>
          </a:p>
          <a:p>
            <a:pPr>
              <a:lnSpc>
                <a:spcPct val="110000"/>
              </a:lnSpc>
            </a:pPr>
            <a:r>
              <a:rPr lang="zh-CN" altLang="en-US" dirty="0" smtClean="0"/>
              <a:t>逆向行移位变换</a:t>
            </a:r>
            <a:endParaRPr lang="en-US" altLang="zh-CN" dirty="0" smtClean="0"/>
          </a:p>
          <a:p>
            <a:pPr lvl="1">
              <a:lnSpc>
                <a:spcPct val="110000"/>
              </a:lnSpc>
            </a:pPr>
            <a:r>
              <a:rPr lang="zh-CN" altLang="en-US" dirty="0" smtClean="0"/>
              <a:t>将左移改为右移</a:t>
            </a:r>
            <a:endParaRPr lang="en-US" altLang="zh-CN" dirty="0" smtClean="0"/>
          </a:p>
          <a:p>
            <a:pPr>
              <a:lnSpc>
                <a:spcPct val="110000"/>
              </a:lnSpc>
            </a:pPr>
            <a:r>
              <a:rPr lang="zh-CN" altLang="en-US" dirty="0" smtClean="0"/>
              <a:t>评价</a:t>
            </a:r>
            <a:endParaRPr lang="en-US" altLang="zh-CN" dirty="0" smtClean="0"/>
          </a:p>
          <a:p>
            <a:pPr lvl="1">
              <a:lnSpc>
                <a:spcPct val="110000"/>
              </a:lnSpc>
            </a:pPr>
            <a:r>
              <a:rPr lang="zh-CN" altLang="en-US" dirty="0" smtClean="0"/>
              <a:t>将某个字节从一列移到另一列中，确保某列中的</a:t>
            </a:r>
            <a:r>
              <a:rPr lang="en-US" altLang="zh-CN" dirty="0" smtClean="0"/>
              <a:t>4</a:t>
            </a:r>
            <a:r>
              <a:rPr lang="zh-CN" altLang="en-US" dirty="0" smtClean="0"/>
              <a:t>字节扩展到了</a:t>
            </a:r>
            <a:r>
              <a:rPr lang="en-US" altLang="zh-CN" dirty="0" smtClean="0"/>
              <a:t>4</a:t>
            </a:r>
            <a:r>
              <a:rPr lang="zh-CN" altLang="en-US" dirty="0" smtClean="0"/>
              <a:t>个不同的列</a:t>
            </a:r>
            <a:endParaRPr lang="zh-CN" altLang="en-US" dirty="0"/>
          </a:p>
        </p:txBody>
      </p:sp>
      <p:pic>
        <p:nvPicPr>
          <p:cNvPr id="228353" name="Picture 1" descr="C:\Documents and Settings\Eric Lee\桌面\未标题-1.gif"/>
          <p:cNvPicPr>
            <a:picLocks noChangeAspect="1" noChangeArrowheads="1"/>
          </p:cNvPicPr>
          <p:nvPr/>
        </p:nvPicPr>
        <p:blipFill>
          <a:blip r:embed="rId2" cstate="print"/>
          <a:srcRect/>
          <a:stretch>
            <a:fillRect/>
          </a:stretch>
        </p:blipFill>
        <p:spPr bwMode="auto">
          <a:xfrm>
            <a:off x="1632252" y="2432818"/>
            <a:ext cx="6072230" cy="1860278"/>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55</a:t>
            </a:fld>
            <a:endParaRPr lang="en-US" altLang="zh-CN" dirty="0"/>
          </a:p>
        </p:txBody>
      </p:sp>
      <p:sp>
        <p:nvSpPr>
          <p:cNvPr id="17" name="流程图: 合并 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89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4</a:t>
            </a:r>
            <a:r>
              <a:rPr lang="zh-CN" altLang="en-US" dirty="0" smtClean="0"/>
              <a:t>、列混淆</a:t>
            </a:r>
            <a:endParaRPr lang="zh-CN" altLang="en-US" dirty="0"/>
          </a:p>
        </p:txBody>
      </p:sp>
      <p:sp>
        <p:nvSpPr>
          <p:cNvPr id="3" name="内容占位符 2"/>
          <p:cNvSpPr>
            <a:spLocks noGrp="1"/>
          </p:cNvSpPr>
          <p:nvPr>
            <p:ph idx="1"/>
          </p:nvPr>
        </p:nvSpPr>
        <p:spPr/>
        <p:txBody>
          <a:bodyPr>
            <a:noAutofit/>
          </a:bodyPr>
          <a:lstStyle/>
          <a:p>
            <a:r>
              <a:rPr lang="zh-CN" altLang="en-US" dirty="0" smtClean="0"/>
              <a:t>正向列混淆变换</a:t>
            </a:r>
            <a:endParaRPr lang="en-US" altLang="zh-CN" dirty="0" smtClean="0"/>
          </a:p>
          <a:p>
            <a:pPr lvl="1"/>
            <a:r>
              <a:rPr lang="zh-CN" altLang="en-US" dirty="0" smtClean="0"/>
              <a:t>对每列独立进行操作</a:t>
            </a:r>
            <a:endParaRPr lang="en-US" altLang="zh-CN" dirty="0" smtClean="0"/>
          </a:p>
          <a:p>
            <a:pPr lvl="1"/>
            <a:r>
              <a:rPr lang="zh-CN" altLang="en-US" dirty="0" smtClean="0"/>
              <a:t>变换中的乘法定义在</a:t>
            </a:r>
            <a:r>
              <a:rPr lang="en-US" altLang="zh-CN" dirty="0" smtClean="0"/>
              <a:t>GF(2</a:t>
            </a:r>
            <a:r>
              <a:rPr lang="en-US" altLang="zh-CN" baseline="30000" dirty="0" smtClean="0"/>
              <a:t>8</a:t>
            </a:r>
            <a:r>
              <a:rPr lang="en-US" altLang="zh-CN" dirty="0" smtClean="0"/>
              <a:t>)</a:t>
            </a:r>
            <a:r>
              <a:rPr lang="zh-CN" altLang="en-US" dirty="0" smtClean="0"/>
              <a:t>上的，模</a:t>
            </a:r>
            <a:r>
              <a:rPr lang="en-US" altLang="zh-CN" dirty="0" smtClean="0"/>
              <a:t>(11B)</a:t>
            </a:r>
            <a:r>
              <a:rPr lang="en-US" altLang="zh-CN" baseline="-25000" dirty="0" smtClean="0"/>
              <a:t>16</a:t>
            </a:r>
            <a:r>
              <a:rPr lang="zh-CN" altLang="en-US" dirty="0" smtClean="0"/>
              <a:t>；加法定义为异或</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相当于将</a:t>
            </a:r>
            <a:r>
              <a:rPr lang="en-US" altLang="zh-CN" dirty="0" smtClean="0"/>
              <a:t>State</a:t>
            </a:r>
            <a:r>
              <a:rPr lang="zh-CN" altLang="en-US" dirty="0" smtClean="0"/>
              <a:t>每列视为一个系数在</a:t>
            </a:r>
            <a:r>
              <a:rPr lang="en-US" altLang="zh-CN" dirty="0" smtClean="0"/>
              <a:t>GF(2</a:t>
            </a:r>
            <a:r>
              <a:rPr lang="en-US" altLang="zh-CN" baseline="30000" dirty="0" smtClean="0"/>
              <a:t>8</a:t>
            </a:r>
            <a:r>
              <a:rPr lang="en-US" altLang="zh-CN" dirty="0" smtClean="0"/>
              <a:t>)</a:t>
            </a:r>
            <a:r>
              <a:rPr lang="zh-CN" altLang="en-US" dirty="0" smtClean="0"/>
              <a:t>上的四次多项式，将其乘上</a:t>
            </a:r>
            <a:r>
              <a:rPr lang="en-US" altLang="zh-CN" dirty="0" smtClean="0"/>
              <a:t>a(x)=(03)</a:t>
            </a:r>
            <a:r>
              <a:rPr lang="en-US" altLang="zh-CN" baseline="-25000" dirty="0" smtClean="0"/>
              <a:t>16</a:t>
            </a:r>
            <a:r>
              <a:rPr lang="en-US" altLang="zh-CN" dirty="0" smtClean="0"/>
              <a:t>x</a:t>
            </a:r>
            <a:r>
              <a:rPr lang="en-US" altLang="zh-CN" baseline="30000" dirty="0" smtClean="0"/>
              <a:t>3</a:t>
            </a:r>
            <a:r>
              <a:rPr lang="en-US" altLang="zh-CN" dirty="0" smtClean="0"/>
              <a:t>+(01)</a:t>
            </a:r>
            <a:r>
              <a:rPr lang="en-US" altLang="zh-CN" baseline="-25000" dirty="0" smtClean="0"/>
              <a:t>16</a:t>
            </a:r>
            <a:r>
              <a:rPr lang="en-US" altLang="zh-CN" dirty="0" smtClean="0"/>
              <a:t>x</a:t>
            </a:r>
            <a:r>
              <a:rPr lang="en-US" altLang="zh-CN" baseline="30000" dirty="0" smtClean="0"/>
              <a:t>2</a:t>
            </a:r>
            <a:r>
              <a:rPr lang="en-US" altLang="zh-CN" dirty="0" smtClean="0"/>
              <a:t>+(01)</a:t>
            </a:r>
            <a:r>
              <a:rPr lang="en-US" altLang="zh-CN" baseline="-25000" dirty="0" smtClean="0"/>
              <a:t>16</a:t>
            </a:r>
            <a:r>
              <a:rPr lang="en-US" altLang="zh-CN" dirty="0" smtClean="0"/>
              <a:t>x+(02)</a:t>
            </a:r>
            <a:r>
              <a:rPr lang="en-US" altLang="zh-CN" baseline="-25000" dirty="0" smtClean="0"/>
              <a:t>16</a:t>
            </a:r>
            <a:r>
              <a:rPr lang="zh-CN" altLang="en-US" dirty="0" smtClean="0"/>
              <a:t>，再模</a:t>
            </a:r>
            <a:r>
              <a:rPr lang="en-US" altLang="zh-CN" dirty="0" smtClean="0"/>
              <a:t>(x</a:t>
            </a:r>
            <a:r>
              <a:rPr lang="en-US" altLang="zh-CN" baseline="30000" dirty="0" smtClean="0"/>
              <a:t>4</a:t>
            </a:r>
            <a:r>
              <a:rPr lang="en-US" altLang="zh-CN" dirty="0" smtClean="0"/>
              <a:t>+1)</a:t>
            </a:r>
            <a:endParaRPr lang="zh-CN" altLang="en-US" dirty="0"/>
          </a:p>
        </p:txBody>
      </p:sp>
      <p:graphicFrame>
        <p:nvGraphicFramePr>
          <p:cNvPr id="111618" name="Object 2"/>
          <p:cNvGraphicFramePr>
            <a:graphicFrameLocks noChangeAspect="1"/>
          </p:cNvGraphicFramePr>
          <p:nvPr>
            <p:extLst>
              <p:ext uri="{D42A27DB-BD31-4B8C-83A1-F6EECF244321}">
                <p14:modId xmlns:p14="http://schemas.microsoft.com/office/powerpoint/2010/main" val="3844645763"/>
              </p:ext>
            </p:extLst>
          </p:nvPr>
        </p:nvGraphicFramePr>
        <p:xfrm>
          <a:off x="1115616" y="3026106"/>
          <a:ext cx="3096344" cy="1498819"/>
        </p:xfrm>
        <a:graphic>
          <a:graphicData uri="http://schemas.openxmlformats.org/presentationml/2006/ole">
            <mc:AlternateContent xmlns:mc="http://schemas.openxmlformats.org/markup-compatibility/2006">
              <mc:Choice xmlns:v="urn:schemas-microsoft-com:vml" Requires="v">
                <p:oleObj spid="_x0000_s11492" name="Equation" r:id="rId4" imgW="1600200" imgH="774360" progId="Equation.DSMT4">
                  <p:embed/>
                </p:oleObj>
              </mc:Choice>
              <mc:Fallback>
                <p:oleObj name="Equation" r:id="rId4" imgW="1600200" imgH="774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026106"/>
                        <a:ext cx="3096344" cy="1498819"/>
                      </a:xfrm>
                      <a:prstGeom prst="rect">
                        <a:avLst/>
                      </a:prstGeom>
                      <a:noFill/>
                      <a:extLst/>
                    </p:spPr>
                  </p:pic>
                </p:oleObj>
              </mc:Fallback>
            </mc:AlternateContent>
          </a:graphicData>
        </a:graphic>
      </p:graphicFrame>
      <p:pic>
        <p:nvPicPr>
          <p:cNvPr id="111619" name="Picture 3" descr="C:\Documents and Settings\Eric Lee\桌面\未标题-1.gif"/>
          <p:cNvPicPr>
            <a:picLocks noChangeAspect="1" noChangeArrowheads="1"/>
          </p:cNvPicPr>
          <p:nvPr/>
        </p:nvPicPr>
        <p:blipFill>
          <a:blip r:embed="rId6" cstate="print"/>
          <a:srcRect/>
          <a:stretch>
            <a:fillRect/>
          </a:stretch>
        </p:blipFill>
        <p:spPr bwMode="auto">
          <a:xfrm>
            <a:off x="4860032" y="2852936"/>
            <a:ext cx="3522692" cy="1761346"/>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56</a:t>
            </a:fld>
            <a:endParaRPr lang="en-US" altLang="zh-CN" dirty="0"/>
          </a:p>
        </p:txBody>
      </p:sp>
      <p:sp>
        <p:nvSpPr>
          <p:cNvPr id="18" name="流程图: 合并 17"/>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6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逆向列混淆变换</a:t>
            </a:r>
            <a:endParaRPr lang="en-US" altLang="zh-CN" dirty="0" smtClean="0"/>
          </a:p>
          <a:p>
            <a:pPr lvl="1"/>
            <a:r>
              <a:rPr lang="zh-CN" altLang="en-US" dirty="0" smtClean="0"/>
              <a:t>使用逆矩阵变换</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相当于将</a:t>
            </a:r>
            <a:r>
              <a:rPr lang="en-US" altLang="zh-CN" dirty="0" smtClean="0"/>
              <a:t>State</a:t>
            </a:r>
            <a:r>
              <a:rPr lang="zh-CN" altLang="en-US" dirty="0" smtClean="0"/>
              <a:t>每列视为一个系数在</a:t>
            </a:r>
            <a:r>
              <a:rPr lang="en-US" altLang="zh-CN" dirty="0" smtClean="0"/>
              <a:t>GF(2</a:t>
            </a:r>
            <a:r>
              <a:rPr lang="en-US" altLang="zh-CN" baseline="30000" dirty="0" smtClean="0"/>
              <a:t>8</a:t>
            </a:r>
            <a:r>
              <a:rPr lang="en-US" altLang="zh-CN" dirty="0" smtClean="0"/>
              <a:t>)</a:t>
            </a:r>
            <a:r>
              <a:rPr lang="zh-CN" altLang="en-US" dirty="0" smtClean="0"/>
              <a:t>上的四次多项式，将其乘上</a:t>
            </a:r>
            <a:r>
              <a:rPr lang="en-US" altLang="zh-CN" dirty="0" smtClean="0"/>
              <a:t>b(x)=(0B)</a:t>
            </a:r>
            <a:r>
              <a:rPr lang="en-US" altLang="zh-CN" baseline="-25000" dirty="0" smtClean="0"/>
              <a:t>16</a:t>
            </a:r>
            <a:r>
              <a:rPr lang="en-US" altLang="zh-CN" dirty="0" smtClean="0"/>
              <a:t>x</a:t>
            </a:r>
            <a:r>
              <a:rPr lang="en-US" altLang="zh-CN" baseline="30000" dirty="0" smtClean="0"/>
              <a:t>3</a:t>
            </a:r>
            <a:r>
              <a:rPr lang="en-US" altLang="zh-CN" dirty="0" smtClean="0"/>
              <a:t>+(0D)</a:t>
            </a:r>
            <a:r>
              <a:rPr lang="en-US" altLang="zh-CN" baseline="-25000" dirty="0" smtClean="0"/>
              <a:t>16</a:t>
            </a:r>
            <a:r>
              <a:rPr lang="en-US" altLang="zh-CN" dirty="0" smtClean="0"/>
              <a:t>x</a:t>
            </a:r>
            <a:r>
              <a:rPr lang="en-US" altLang="zh-CN" baseline="30000" dirty="0" smtClean="0"/>
              <a:t>2</a:t>
            </a:r>
            <a:r>
              <a:rPr lang="en-US" altLang="zh-CN" dirty="0" smtClean="0"/>
              <a:t>+(09)</a:t>
            </a:r>
            <a:r>
              <a:rPr lang="en-US" altLang="zh-CN" baseline="-25000" dirty="0" smtClean="0"/>
              <a:t>16</a:t>
            </a:r>
            <a:r>
              <a:rPr lang="en-US" altLang="zh-CN" dirty="0" smtClean="0"/>
              <a:t>x+(0E)</a:t>
            </a:r>
            <a:r>
              <a:rPr lang="en-US" altLang="zh-CN" baseline="-25000" dirty="0" smtClean="0"/>
              <a:t>16</a:t>
            </a:r>
            <a:r>
              <a:rPr lang="zh-CN" altLang="en-US" dirty="0" smtClean="0"/>
              <a:t>，再模</a:t>
            </a:r>
            <a:r>
              <a:rPr lang="en-US" altLang="zh-CN" dirty="0" smtClean="0"/>
              <a:t>(x</a:t>
            </a:r>
            <a:r>
              <a:rPr lang="en-US" altLang="zh-CN" baseline="30000" dirty="0" smtClean="0"/>
              <a:t>4</a:t>
            </a:r>
            <a:r>
              <a:rPr lang="en-US" altLang="zh-CN" dirty="0" smtClean="0"/>
              <a:t>+1)</a:t>
            </a:r>
          </a:p>
          <a:p>
            <a:pPr lvl="1"/>
            <a:r>
              <a:rPr lang="en-US" altLang="zh-CN" dirty="0" smtClean="0"/>
              <a:t>b(x)=a</a:t>
            </a:r>
            <a:r>
              <a:rPr lang="en-US" altLang="zh-CN" baseline="30000" dirty="0" smtClean="0"/>
              <a:t>-1</a:t>
            </a:r>
            <a:r>
              <a:rPr lang="en-US" altLang="zh-CN" dirty="0" smtClean="0"/>
              <a:t>(x) mod (x</a:t>
            </a:r>
            <a:r>
              <a:rPr lang="en-US" altLang="zh-CN" baseline="30000" dirty="0" smtClean="0"/>
              <a:t>4</a:t>
            </a:r>
            <a:r>
              <a:rPr lang="en-US" altLang="zh-CN" dirty="0" smtClean="0"/>
              <a:t>+1)</a:t>
            </a:r>
          </a:p>
        </p:txBody>
      </p:sp>
      <p:graphicFrame>
        <p:nvGraphicFramePr>
          <p:cNvPr id="6" name="对象 5"/>
          <p:cNvGraphicFramePr>
            <a:graphicFrameLocks noChangeAspect="1"/>
          </p:cNvGraphicFramePr>
          <p:nvPr>
            <p:extLst>
              <p:ext uri="{D42A27DB-BD31-4B8C-83A1-F6EECF244321}">
                <p14:modId xmlns:p14="http://schemas.microsoft.com/office/powerpoint/2010/main" val="1155221032"/>
              </p:ext>
            </p:extLst>
          </p:nvPr>
        </p:nvGraphicFramePr>
        <p:xfrm>
          <a:off x="2915816" y="2492896"/>
          <a:ext cx="3286148" cy="1473934"/>
        </p:xfrm>
        <a:graphic>
          <a:graphicData uri="http://schemas.openxmlformats.org/presentationml/2006/ole">
            <mc:AlternateContent xmlns:mc="http://schemas.openxmlformats.org/markup-compatibility/2006">
              <mc:Choice xmlns:v="urn:schemas-microsoft-com:vml" Requires="v">
                <p:oleObj spid="_x0000_s12515" name="Equation" r:id="rId3" imgW="1726920" imgH="774360" progId="Equation.DSMT4">
                  <p:embed/>
                </p:oleObj>
              </mc:Choice>
              <mc:Fallback>
                <p:oleObj name="Equation" r:id="rId3" imgW="1726920" imgH="774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2492896"/>
                        <a:ext cx="3286148" cy="1473934"/>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03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评价：</a:t>
            </a:r>
            <a:endParaRPr lang="en-US" altLang="zh-CN" dirty="0" smtClean="0"/>
          </a:p>
          <a:p>
            <a:pPr lvl="1"/>
            <a:r>
              <a:rPr lang="zh-CN" altLang="en-US" dirty="0" smtClean="0"/>
              <a:t>变换矩阵的系数是基于在码字间有最大距离的线性编码</a:t>
            </a:r>
            <a:endParaRPr lang="en-US" altLang="zh-CN" dirty="0" smtClean="0"/>
          </a:p>
          <a:p>
            <a:pPr lvl="1"/>
            <a:r>
              <a:rPr lang="zh-CN" altLang="en-US" dirty="0" smtClean="0"/>
              <a:t>正向变换的系数</a:t>
            </a:r>
            <a:r>
              <a:rPr lang="en-US" altLang="zh-CN" dirty="0" smtClean="0"/>
              <a:t>(01)</a:t>
            </a:r>
            <a:r>
              <a:rPr lang="en-US" altLang="zh-CN" baseline="-25000" dirty="0" smtClean="0"/>
              <a:t>16</a:t>
            </a:r>
            <a:r>
              <a:rPr lang="en-US" altLang="zh-CN" dirty="0" smtClean="0"/>
              <a:t>(02)</a:t>
            </a:r>
            <a:r>
              <a:rPr lang="en-US" altLang="zh-CN" baseline="-25000" dirty="0" smtClean="0"/>
              <a:t>16</a:t>
            </a:r>
            <a:r>
              <a:rPr lang="en-US" altLang="zh-CN" dirty="0" smtClean="0"/>
              <a:t>(03)</a:t>
            </a:r>
            <a:r>
              <a:rPr lang="en-US" altLang="zh-CN" baseline="-25000" dirty="0" smtClean="0"/>
              <a:t>16</a:t>
            </a:r>
            <a:r>
              <a:rPr lang="zh-CN" altLang="en-US" dirty="0" smtClean="0"/>
              <a:t>考虑到算法执行效率</a:t>
            </a:r>
            <a:endParaRPr lang="en-US" altLang="zh-CN" dirty="0" smtClean="0"/>
          </a:p>
          <a:p>
            <a:pPr lvl="2"/>
            <a:r>
              <a:rPr lang="zh-CN" altLang="en-US" dirty="0" smtClean="0"/>
              <a:t>系数的乘法至多涉及一次移位、一次异或</a:t>
            </a:r>
            <a:endParaRPr lang="en-US" altLang="zh-CN" dirty="0" smtClean="0"/>
          </a:p>
          <a:p>
            <a:pPr lvl="2"/>
            <a:r>
              <a:rPr lang="zh-CN" altLang="en-US" dirty="0" smtClean="0"/>
              <a:t>各项和需要三次异或、无需</a:t>
            </a:r>
            <a:r>
              <a:rPr lang="en-US" altLang="zh-CN" dirty="0" smtClean="0"/>
              <a:t>GF(2</a:t>
            </a:r>
            <a:r>
              <a:rPr lang="en-US" altLang="zh-CN" baseline="30000" dirty="0" smtClean="0"/>
              <a:t>8</a:t>
            </a:r>
            <a:r>
              <a:rPr lang="en-US" altLang="zh-CN" dirty="0" smtClean="0"/>
              <a:t>)</a:t>
            </a:r>
            <a:r>
              <a:rPr lang="zh-CN" altLang="en-US" dirty="0" smtClean="0"/>
              <a:t>中的模运算</a:t>
            </a:r>
            <a:endParaRPr lang="en-US" altLang="zh-CN" dirty="0" smtClean="0"/>
          </a:p>
          <a:p>
            <a:pPr lvl="2"/>
            <a:r>
              <a:rPr lang="zh-CN" altLang="en-US" dirty="0" smtClean="0"/>
              <a:t>不考虑逆向变换的算法执行效率。加密被视为比解密重要。</a:t>
            </a:r>
            <a:endParaRPr lang="en-US" altLang="zh-CN" dirty="0" smtClean="0"/>
          </a:p>
          <a:p>
            <a:pPr lvl="1"/>
            <a:r>
              <a:rPr lang="zh-CN" altLang="en-US" dirty="0" smtClean="0"/>
              <a:t>在每列的所有字节中有良好的混淆性</a:t>
            </a:r>
            <a:endParaRPr lang="en-US" altLang="zh-CN" dirty="0" smtClean="0"/>
          </a:p>
          <a:p>
            <a:pPr lvl="1"/>
            <a:r>
              <a:rPr lang="zh-CN" altLang="en-US" dirty="0" smtClean="0"/>
              <a:t>列混淆和行移位变换使得经过几轮迭代后，所有输出位均于所有输入位相关</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474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5</a:t>
            </a:r>
            <a:r>
              <a:rPr lang="zh-CN" altLang="en-US" dirty="0" smtClean="0"/>
              <a:t>、轮密钥加</a:t>
            </a:r>
            <a:endParaRPr lang="zh-CN" altLang="en-US" dirty="0"/>
          </a:p>
        </p:txBody>
      </p:sp>
      <p:sp>
        <p:nvSpPr>
          <p:cNvPr id="3" name="内容占位符 2"/>
          <p:cNvSpPr>
            <a:spLocks noGrp="1"/>
          </p:cNvSpPr>
          <p:nvPr>
            <p:ph idx="1"/>
          </p:nvPr>
        </p:nvSpPr>
        <p:spPr/>
        <p:txBody>
          <a:bodyPr/>
          <a:lstStyle/>
          <a:p>
            <a:r>
              <a:rPr lang="zh-CN" altLang="en-US" dirty="0" smtClean="0"/>
              <a:t>正向轮密钥加与逆向轮密钥加过程相同</a:t>
            </a:r>
            <a:endParaRPr lang="en-US" altLang="zh-CN" dirty="0" smtClean="0"/>
          </a:p>
          <a:p>
            <a:pPr lvl="1"/>
            <a:r>
              <a:rPr lang="zh-CN" altLang="en-US" dirty="0" smtClean="0"/>
              <a:t>以字节为单位，在</a:t>
            </a:r>
            <a:r>
              <a:rPr lang="en-US" altLang="zh-CN" dirty="0" smtClean="0"/>
              <a:t>GF(2</a:t>
            </a:r>
            <a:r>
              <a:rPr lang="en-US" altLang="zh-CN" baseline="30000" dirty="0" smtClean="0"/>
              <a:t>8</a:t>
            </a:r>
            <a:r>
              <a:rPr lang="en-US" altLang="zh-CN" dirty="0" smtClean="0"/>
              <a:t>)</a:t>
            </a:r>
            <a:r>
              <a:rPr lang="zh-CN" altLang="en-US" dirty="0" smtClean="0"/>
              <a:t>中的加法</a:t>
            </a:r>
            <a:endParaRPr lang="zh-CN" altLang="en-US" dirty="0"/>
          </a:p>
        </p:txBody>
      </p:sp>
      <p:graphicFrame>
        <p:nvGraphicFramePr>
          <p:cNvPr id="7" name="表格 6"/>
          <p:cNvGraphicFramePr>
            <a:graphicFrameLocks noGrp="1"/>
          </p:cNvGraphicFramePr>
          <p:nvPr/>
        </p:nvGraphicFramePr>
        <p:xfrm>
          <a:off x="1142976" y="3143248"/>
          <a:ext cx="1714512" cy="1643076"/>
        </p:xfrm>
        <a:graphic>
          <a:graphicData uri="http://schemas.openxmlformats.org/drawingml/2006/table">
            <a:tbl>
              <a:tblPr firstRow="1" bandRow="1">
                <a:tableStyleId>{5940675A-B579-460E-94D1-54222C63F5DA}</a:tableStyleId>
              </a:tblPr>
              <a:tblGrid>
                <a:gridCol w="428628"/>
                <a:gridCol w="428628"/>
                <a:gridCol w="428628"/>
                <a:gridCol w="428628"/>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tr>
            </a:tbl>
          </a:graphicData>
        </a:graphic>
      </p:graphicFrame>
      <p:graphicFrame>
        <p:nvGraphicFramePr>
          <p:cNvPr id="8" name="表格 7"/>
          <p:cNvGraphicFramePr>
            <a:graphicFrameLocks noGrp="1"/>
          </p:cNvGraphicFramePr>
          <p:nvPr/>
        </p:nvGraphicFramePr>
        <p:xfrm>
          <a:off x="3714744" y="3143248"/>
          <a:ext cx="1785952" cy="1643074"/>
        </p:xfrm>
        <a:graphic>
          <a:graphicData uri="http://schemas.openxmlformats.org/drawingml/2006/table">
            <a:tbl>
              <a:tblPr firstRow="1" bandRow="1">
                <a:tableStyleId>{5940675A-B579-460E-94D1-54222C63F5DA}</a:tableStyleId>
              </a:tblPr>
              <a:tblGrid>
                <a:gridCol w="428630"/>
                <a:gridCol w="428628"/>
                <a:gridCol w="428628"/>
                <a:gridCol w="500066"/>
              </a:tblGrid>
              <a:tr h="1643074">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3</a:t>
                      </a:r>
                      <a:endParaRPr lang="zh-CN" altLang="en-US" baseline="-25000" dirty="0">
                        <a:latin typeface="Times New Roman" pitchFamily="18" charset="0"/>
                        <a:cs typeface="Times New Roman" pitchFamily="18" charset="0"/>
                      </a:endParaRPr>
                    </a:p>
                  </a:txBody>
                  <a:tcPr marL="36000" marR="36000" anchor="ctr"/>
                </a:tc>
              </a:tr>
            </a:tbl>
          </a:graphicData>
        </a:graphic>
      </p:graphicFrame>
      <p:graphicFrame>
        <p:nvGraphicFramePr>
          <p:cNvPr id="9" name="表格 8"/>
          <p:cNvGraphicFramePr>
            <a:graphicFrameLocks noGrp="1"/>
          </p:cNvGraphicFramePr>
          <p:nvPr/>
        </p:nvGraphicFramePr>
        <p:xfrm>
          <a:off x="6357950" y="3143248"/>
          <a:ext cx="1714512" cy="1643076"/>
        </p:xfrm>
        <a:graphic>
          <a:graphicData uri="http://schemas.openxmlformats.org/drawingml/2006/table">
            <a:tbl>
              <a:tblPr firstRow="1" bandRow="1">
                <a:tableStyleId>{5940675A-B579-460E-94D1-54222C63F5DA}</a:tableStyleId>
              </a:tblPr>
              <a:tblGrid>
                <a:gridCol w="428628"/>
                <a:gridCol w="428628"/>
                <a:gridCol w="428628"/>
                <a:gridCol w="428628"/>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tr>
            </a:tbl>
          </a:graphicData>
        </a:graphic>
      </p:graphicFrame>
      <p:sp>
        <p:nvSpPr>
          <p:cNvPr id="10" name="TextBox 9"/>
          <p:cNvSpPr txBox="1"/>
          <p:nvPr/>
        </p:nvSpPr>
        <p:spPr>
          <a:xfrm>
            <a:off x="3071802" y="3714752"/>
            <a:ext cx="386644" cy="523220"/>
          </a:xfrm>
          <a:prstGeom prst="rect">
            <a:avLst/>
          </a:prstGeom>
          <a:noFill/>
        </p:spPr>
        <p:txBody>
          <a:bodyPr wrap="none" rtlCol="0">
            <a:spAutoFit/>
          </a:bodyPr>
          <a:lstStyle/>
          <a:p>
            <a:r>
              <a:rPr lang="en-US" altLang="zh-CN"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11" name="TextBox 10"/>
          <p:cNvSpPr txBox="1"/>
          <p:nvPr/>
        </p:nvSpPr>
        <p:spPr>
          <a:xfrm>
            <a:off x="5715008" y="3714752"/>
            <a:ext cx="386644" cy="523220"/>
          </a:xfrm>
          <a:prstGeom prst="rect">
            <a:avLst/>
          </a:prstGeom>
          <a:noFill/>
        </p:spPr>
        <p:txBody>
          <a:bodyPr wrap="none" rtlCol="0">
            <a:spAutoFit/>
          </a:bodyPr>
          <a:lstStyle/>
          <a:p>
            <a:r>
              <a:rPr lang="en-US" altLang="zh-CN"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29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124744"/>
            <a:ext cx="8363272" cy="5199856"/>
          </a:xfrm>
        </p:spPr>
        <p:txBody>
          <a:bodyPr>
            <a:normAutofit/>
          </a:bodyPr>
          <a:lstStyle/>
          <a:p>
            <a:r>
              <a:rPr lang="en-US" altLang="zh-CN" dirty="0" err="1" smtClean="0"/>
              <a:t>Feistel</a:t>
            </a:r>
            <a:r>
              <a:rPr lang="zh-CN" altLang="en-US" dirty="0" smtClean="0"/>
              <a:t>密码框架</a:t>
            </a:r>
          </a:p>
          <a:p>
            <a:pPr lvl="1"/>
            <a:r>
              <a:rPr lang="zh-CN" altLang="en-US" dirty="0"/>
              <a:t>很多</a:t>
            </a:r>
            <a:r>
              <a:rPr lang="zh-CN" altLang="en-US" dirty="0" smtClean="0"/>
              <a:t>分组密码基于</a:t>
            </a:r>
            <a:r>
              <a:rPr lang="en-US" altLang="zh-CN" dirty="0" err="1" smtClean="0"/>
              <a:t>Feistel</a:t>
            </a:r>
            <a:r>
              <a:rPr lang="zh-CN" altLang="en-US" dirty="0" smtClean="0"/>
              <a:t>密码结构</a:t>
            </a:r>
            <a:endParaRPr lang="en-US" altLang="zh-CN" dirty="0" smtClean="0"/>
          </a:p>
          <a:p>
            <a:pPr lvl="1"/>
            <a:endParaRPr lang="en-US" altLang="zh-CN" dirty="0" smtClean="0"/>
          </a:p>
          <a:p>
            <a:pPr lvl="1"/>
            <a:r>
              <a:rPr lang="zh-CN" altLang="en-US" dirty="0" smtClean="0"/>
              <a:t>通过复杂运算，达到近似的理想</a:t>
            </a:r>
            <a:endParaRPr lang="en-US" altLang="zh-CN" dirty="0" smtClean="0"/>
          </a:p>
          <a:p>
            <a:pPr lvl="1"/>
            <a:endParaRPr lang="en-US" altLang="zh-CN" dirty="0"/>
          </a:p>
          <a:p>
            <a:pPr lvl="1"/>
            <a:r>
              <a:rPr lang="zh-CN" altLang="en-AU" dirty="0" smtClean="0"/>
              <a:t>采用了乘积加密器的思想，</a:t>
            </a:r>
            <a:r>
              <a:rPr lang="zh-CN" altLang="en-US" dirty="0" smtClean="0"/>
              <a:t>交替</a:t>
            </a:r>
            <a:r>
              <a:rPr lang="zh-CN" altLang="en-AU" dirty="0" smtClean="0"/>
              <a:t>使用</a:t>
            </a:r>
            <a:r>
              <a:rPr lang="zh-CN" altLang="en-US" dirty="0" smtClean="0"/>
              <a:t>代换</a:t>
            </a:r>
            <a:r>
              <a:rPr lang="zh-CN" altLang="en-AU" dirty="0" smtClean="0"/>
              <a:t>和置换</a:t>
            </a:r>
            <a:endParaRPr lang="en-US" altLang="zh-CN" dirty="0" smtClean="0"/>
          </a:p>
          <a:p>
            <a:pPr lvl="2"/>
            <a:r>
              <a:rPr lang="zh-CN" altLang="en-US" dirty="0" smtClean="0"/>
              <a:t>代换</a:t>
            </a:r>
            <a:r>
              <a:rPr lang="en-US" altLang="zh-CN" dirty="0" smtClean="0"/>
              <a:t>S-box</a:t>
            </a:r>
          </a:p>
          <a:p>
            <a:pPr lvl="2"/>
            <a:r>
              <a:rPr lang="zh-CN" altLang="en-US" dirty="0" smtClean="0"/>
              <a:t>置换</a:t>
            </a:r>
            <a:r>
              <a:rPr lang="en-US" altLang="zh-CN" dirty="0" smtClean="0"/>
              <a:t>P-box</a:t>
            </a:r>
            <a:endParaRPr lang="en-US" altLang="zh-CN" dirty="0"/>
          </a:p>
          <a:p>
            <a:pPr lvl="2"/>
            <a:r>
              <a:rPr lang="en-US" altLang="zh-CN" dirty="0" smtClean="0"/>
              <a:t>S-P</a:t>
            </a:r>
            <a:r>
              <a:rPr lang="zh-CN" altLang="en-US" dirty="0"/>
              <a:t>网络（</a:t>
            </a:r>
            <a:r>
              <a:rPr lang="en-US" altLang="zh-CN" dirty="0"/>
              <a:t>Substitution-Permutation Network</a:t>
            </a:r>
            <a:r>
              <a:rPr lang="zh-CN" altLang="en-US" dirty="0" smtClean="0"/>
              <a:t>）</a:t>
            </a:r>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241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AES</a:t>
            </a:r>
            <a:r>
              <a:rPr lang="zh-CN" altLang="en-US" dirty="0" smtClean="0"/>
              <a:t>单轮结构</a:t>
            </a:r>
            <a:endParaRPr lang="zh-CN" altLang="en-US" dirty="0"/>
          </a:p>
        </p:txBody>
      </p:sp>
      <p:sp>
        <p:nvSpPr>
          <p:cNvPr id="4" name="灯片编号占位符 3"/>
          <p:cNvSpPr>
            <a:spLocks noGrp="1"/>
          </p:cNvSpPr>
          <p:nvPr>
            <p:ph type="sldNum" sz="quarter" idx="10"/>
          </p:nvPr>
        </p:nvSpPr>
        <p:spPr/>
        <p:txBody>
          <a:bodyPr/>
          <a:lstStyle/>
          <a:p>
            <a:pPr>
              <a:defRPr/>
            </a:pPr>
            <a:fld id="{52305027-A41E-4099-97C2-42171C6B8947}" type="slidenum">
              <a:rPr lang="zh-CN" altLang="en-US" smtClean="0"/>
              <a:pPr>
                <a:defRPr/>
              </a:pPr>
              <a:t>60</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09921"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899592" y="908720"/>
            <a:ext cx="7143800" cy="5466429"/>
          </a:xfrm>
          <a:prstGeom prst="rect">
            <a:avLst/>
          </a:prstGeom>
          <a:noFill/>
          <a:ln>
            <a:noFill/>
          </a:ln>
        </p:spPr>
      </p:pic>
      <p:sp>
        <p:nvSpPr>
          <p:cNvPr id="16" name="流程图: 合并 1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6</a:t>
            </a:r>
            <a:r>
              <a:rPr lang="zh-CN" altLang="en-US" dirty="0" smtClean="0"/>
              <a:t>、密钥扩展</a:t>
            </a:r>
            <a:endParaRPr lang="zh-CN" altLang="en-US" dirty="0"/>
          </a:p>
        </p:txBody>
      </p:sp>
      <p:sp>
        <p:nvSpPr>
          <p:cNvPr id="3" name="内容占位符 2"/>
          <p:cNvSpPr>
            <a:spLocks noGrp="1"/>
          </p:cNvSpPr>
          <p:nvPr>
            <p:ph idx="1"/>
          </p:nvPr>
        </p:nvSpPr>
        <p:spPr/>
        <p:txBody>
          <a:bodyPr/>
          <a:lstStyle/>
          <a:p>
            <a:r>
              <a:rPr lang="zh-CN" altLang="en-US" dirty="0" smtClean="0"/>
              <a:t>密钥描述：</a:t>
            </a:r>
            <a:endParaRPr lang="en-US" altLang="zh-CN" dirty="0" smtClean="0"/>
          </a:p>
          <a:p>
            <a:pPr lvl="1"/>
            <a:r>
              <a:rPr lang="zh-CN" altLang="en-US" dirty="0" smtClean="0"/>
              <a:t>密钥用以字节为单位的矩阵描述，再扩展为一个以字为单位的密钥序列数组</a:t>
            </a: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886533084"/>
              </p:ext>
            </p:extLst>
          </p:nvPr>
        </p:nvGraphicFramePr>
        <p:xfrm>
          <a:off x="762014" y="3214684"/>
          <a:ext cx="1714512" cy="1643076"/>
        </p:xfrm>
        <a:graphic>
          <a:graphicData uri="http://schemas.openxmlformats.org/drawingml/2006/table">
            <a:tbl>
              <a:tblPr firstRow="1" bandRow="1">
                <a:tableStyleId>{5940675A-B579-460E-94D1-54222C63F5DA}</a:tableStyleId>
              </a:tblPr>
              <a:tblGrid>
                <a:gridCol w="428628"/>
                <a:gridCol w="428628"/>
                <a:gridCol w="428628"/>
                <a:gridCol w="428628"/>
              </a:tblGrid>
              <a:tr h="410769">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4</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8</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10769">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5</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9</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10769">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6</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14</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r h="410769">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7</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15</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98066762"/>
              </p:ext>
            </p:extLst>
          </p:nvPr>
        </p:nvGraphicFramePr>
        <p:xfrm>
          <a:off x="3619532" y="3214684"/>
          <a:ext cx="4881558" cy="1643074"/>
        </p:xfrm>
        <a:graphic>
          <a:graphicData uri="http://schemas.openxmlformats.org/drawingml/2006/table">
            <a:tbl>
              <a:tblPr firstRow="1" bandRow="1">
                <a:tableStyleId>{5940675A-B579-460E-94D1-54222C63F5DA}</a:tableStyleId>
              </a:tblPr>
              <a:tblGrid>
                <a:gridCol w="428630"/>
                <a:gridCol w="428628"/>
                <a:gridCol w="428628"/>
                <a:gridCol w="2643206"/>
                <a:gridCol w="500066"/>
                <a:gridCol w="452400"/>
              </a:tblGrid>
              <a:tr h="1643074">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w</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0</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w</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w</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anchor="ct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itchFamily="18" charset="0"/>
                        </a:rPr>
                        <a:t>…</a:t>
                      </a:r>
                      <a:endParaRPr lang="zh-CN" altLang="en-US" sz="2400" dirty="0">
                        <a:latin typeface="微软雅黑" panose="020B0503020204020204" pitchFamily="34" charset="-122"/>
                        <a:ea typeface="微软雅黑" panose="020B0503020204020204" pitchFamily="34" charset="-122"/>
                        <a:cs typeface="Times New Roman" pitchFamily="18" charset="0"/>
                      </a:endParaRPr>
                    </a:p>
                  </a:txBody>
                  <a:tcPr marL="36000" marR="36000"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w</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42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anchor="ctr"/>
                </a:tc>
                <a:tc>
                  <a:txBody>
                    <a:bodyPr/>
                    <a:lstStyle/>
                    <a:p>
                      <a:pPr algn="ctr"/>
                      <a:r>
                        <a:rPr lang="en-US" altLang="zh-CN" dirty="0" smtClean="0">
                          <a:latin typeface="微软雅黑" panose="020B0503020204020204" pitchFamily="34" charset="-122"/>
                          <a:ea typeface="微软雅黑" panose="020B0503020204020204" pitchFamily="34" charset="-122"/>
                          <a:cs typeface="Times New Roman" pitchFamily="18" charset="0"/>
                        </a:rPr>
                        <a:t>w</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43</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a:txBody>
                  <a:tcPr marL="36000" marR="36000" anchor="ctr"/>
                </a:tc>
              </a:tr>
            </a:tbl>
          </a:graphicData>
        </a:graphic>
      </p:graphicFrame>
      <p:cxnSp>
        <p:nvCxnSpPr>
          <p:cNvPr id="11" name="直接箭头连接符 10"/>
          <p:cNvCxnSpPr/>
          <p:nvPr/>
        </p:nvCxnSpPr>
        <p:spPr>
          <a:xfrm>
            <a:off x="2476526" y="4016268"/>
            <a:ext cx="114300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14" name="流程图: 合并 1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5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28596" y="1500174"/>
            <a:ext cx="5511556" cy="4521114"/>
          </a:xfrm>
        </p:spPr>
        <p:txBody>
          <a:bodyPr/>
          <a:lstStyle/>
          <a:p>
            <a:r>
              <a:rPr lang="zh-CN" altLang="en-US" dirty="0" smtClean="0"/>
              <a:t>密钥扩展（对</a:t>
            </a:r>
            <a:r>
              <a:rPr lang="en-US" altLang="zh-CN" dirty="0" smtClean="0"/>
              <a:t>128</a:t>
            </a:r>
            <a:r>
              <a:rPr lang="zh-CN" altLang="en-US" dirty="0" smtClean="0"/>
              <a:t>位密钥）</a:t>
            </a:r>
            <a:endParaRPr lang="en-US" altLang="zh-CN" dirty="0" smtClean="0"/>
          </a:p>
          <a:p>
            <a:pPr marL="631825" lvl="1"/>
            <a:r>
              <a:rPr lang="zh-CN" altLang="en-US" dirty="0" smtClean="0"/>
              <a:t>输入密钥直接复制到扩展密钥数组的前四个字</a:t>
            </a:r>
            <a:endParaRPr lang="en-US" altLang="zh-CN" dirty="0" smtClean="0"/>
          </a:p>
          <a:p>
            <a:pPr marL="631825" lvl="1"/>
            <a:endParaRPr lang="en-US" altLang="zh-CN" dirty="0" smtClean="0"/>
          </a:p>
          <a:p>
            <a:pPr marL="631825" lvl="1"/>
            <a:r>
              <a:rPr lang="en-US" altLang="zh-CN" dirty="0" smtClean="0"/>
              <a:t>w[</a:t>
            </a:r>
            <a:r>
              <a:rPr lang="en-US" altLang="zh-CN" dirty="0" err="1" smtClean="0"/>
              <a:t>i</a:t>
            </a:r>
            <a:r>
              <a:rPr lang="en-US" altLang="zh-CN" dirty="0" smtClean="0"/>
              <a:t>]</a:t>
            </a:r>
            <a:r>
              <a:rPr lang="zh-CN" altLang="en-US" dirty="0" smtClean="0"/>
              <a:t>的值依赖于</a:t>
            </a:r>
            <a:r>
              <a:rPr lang="en-US" altLang="zh-CN" dirty="0" smtClean="0"/>
              <a:t>w[i-1]</a:t>
            </a:r>
            <a:r>
              <a:rPr lang="zh-CN" altLang="en-US" dirty="0" smtClean="0"/>
              <a:t>和</a:t>
            </a:r>
            <a:r>
              <a:rPr lang="en-US" altLang="zh-CN" dirty="0" smtClean="0"/>
              <a:t>w[i-4]</a:t>
            </a:r>
          </a:p>
          <a:p>
            <a:pPr marL="631825" lvl="1"/>
            <a:endParaRPr lang="en-US" altLang="zh-CN" dirty="0" smtClean="0"/>
          </a:p>
          <a:p>
            <a:pPr marL="631825" lvl="1"/>
            <a:r>
              <a:rPr lang="en-US" altLang="zh-CN" dirty="0" smtClean="0"/>
              <a:t>g</a:t>
            </a:r>
            <a:r>
              <a:rPr lang="zh-CN" altLang="en-US" dirty="0" smtClean="0"/>
              <a:t>是一个复杂函数：</a:t>
            </a:r>
            <a:endParaRPr lang="en-US" altLang="zh-CN" dirty="0" smtClean="0"/>
          </a:p>
          <a:p>
            <a:pPr marL="993775" lvl="2" indent="-268288">
              <a:buFont typeface="+mj-lt"/>
              <a:buAutoNum type="arabicPeriod"/>
            </a:pPr>
            <a:r>
              <a:rPr lang="zh-CN" altLang="en-US" dirty="0" smtClean="0"/>
              <a:t>字循环：四个字节循环左移一个字节</a:t>
            </a:r>
            <a:endParaRPr lang="en-US" altLang="zh-CN" dirty="0" smtClean="0"/>
          </a:p>
          <a:p>
            <a:pPr marL="993775" lvl="2" indent="-268288">
              <a:buFont typeface="+mj-lt"/>
              <a:buAutoNum type="arabicPeriod"/>
            </a:pPr>
            <a:r>
              <a:rPr lang="zh-CN" altLang="en-US" dirty="0" smtClean="0"/>
              <a:t>字节代换：用</a:t>
            </a:r>
            <a:r>
              <a:rPr lang="en-US" altLang="zh-CN" dirty="0" smtClean="0"/>
              <a:t>S</a:t>
            </a:r>
            <a:r>
              <a:rPr lang="zh-CN" altLang="en-US" dirty="0" smtClean="0"/>
              <a:t>盒对每个字节进行代换</a:t>
            </a:r>
            <a:endParaRPr lang="en-US" altLang="zh-CN" dirty="0" smtClean="0"/>
          </a:p>
          <a:p>
            <a:pPr marL="993775" lvl="2" indent="-268288">
              <a:buFont typeface="+mj-lt"/>
              <a:buAutoNum type="arabicPeriod"/>
            </a:pPr>
            <a:r>
              <a:rPr lang="zh-CN" altLang="en-US" dirty="0" smtClean="0"/>
              <a:t>与轮常量</a:t>
            </a:r>
            <a:r>
              <a:rPr lang="en-US" altLang="zh-CN" dirty="0" err="1" smtClean="0"/>
              <a:t>Rcon</a:t>
            </a:r>
            <a:r>
              <a:rPr lang="en-US" altLang="zh-CN" dirty="0" smtClean="0"/>
              <a:t>[j]</a:t>
            </a:r>
            <a:r>
              <a:rPr lang="zh-CN" altLang="en-US" dirty="0" smtClean="0"/>
              <a:t>异或</a:t>
            </a:r>
            <a:endParaRPr lang="en-US" altLang="zh-CN" dirty="0" smtClean="0"/>
          </a:p>
        </p:txBody>
      </p:sp>
      <p:pic>
        <p:nvPicPr>
          <p:cNvPr id="313345" name="Picture 1" descr="C:\Documents and Settings\Eric Lee\桌面\未标题-1.gif"/>
          <p:cNvPicPr>
            <a:picLocks noChangeAspect="1" noChangeArrowheads="1"/>
          </p:cNvPicPr>
          <p:nvPr/>
        </p:nvPicPr>
        <p:blipFill>
          <a:blip r:embed="rId2" cstate="print"/>
          <a:srcRect/>
          <a:stretch>
            <a:fillRect/>
          </a:stretch>
        </p:blipFill>
        <p:spPr bwMode="auto">
          <a:xfrm>
            <a:off x="5868144" y="1743720"/>
            <a:ext cx="3168352" cy="3808488"/>
          </a:xfrm>
          <a:prstGeom prst="rect">
            <a:avLst/>
          </a:prstGeom>
          <a:noFill/>
        </p:spPr>
      </p:pic>
      <p:sp>
        <p:nvSpPr>
          <p:cNvPr id="4" name="页脚占位符 3"/>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10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lstStyle/>
          <a:p>
            <a:r>
              <a:rPr lang="zh-CN" altLang="en-US" dirty="0" smtClean="0"/>
              <a:t>轮常量</a:t>
            </a:r>
            <a:endParaRPr lang="en-US" altLang="zh-CN" dirty="0" smtClean="0"/>
          </a:p>
          <a:p>
            <a:pPr lvl="1"/>
            <a:r>
              <a:rPr lang="zh-CN" altLang="en-US" dirty="0" smtClean="0"/>
              <a:t>右边三个字节总为</a:t>
            </a:r>
            <a:r>
              <a:rPr lang="en-US" altLang="zh-CN" dirty="0" smtClean="0"/>
              <a:t>0</a:t>
            </a:r>
            <a:r>
              <a:rPr lang="zh-CN" altLang="en-US" dirty="0" smtClean="0"/>
              <a:t>：</a:t>
            </a:r>
            <a:r>
              <a:rPr lang="en-US" altLang="zh-CN" dirty="0" err="1" smtClean="0"/>
              <a:t>Rcon</a:t>
            </a:r>
            <a:r>
              <a:rPr lang="en-US" altLang="zh-CN" dirty="0" smtClean="0"/>
              <a:t>[j]=(RC[j],0,0,0)</a:t>
            </a:r>
          </a:p>
          <a:p>
            <a:pPr lvl="1"/>
            <a:r>
              <a:rPr lang="en-US" altLang="zh-CN" dirty="0" smtClean="0"/>
              <a:t>RC[1]=1</a:t>
            </a:r>
          </a:p>
          <a:p>
            <a:pPr lvl="1"/>
            <a:r>
              <a:rPr lang="en-US" altLang="zh-CN" dirty="0" smtClean="0"/>
              <a:t>RC[j]=2·RC[j-1]</a:t>
            </a:r>
            <a:r>
              <a:rPr lang="zh-CN" altLang="en-US" dirty="0" smtClean="0"/>
              <a:t>，乘法定义在域</a:t>
            </a:r>
            <a:r>
              <a:rPr lang="en-US" altLang="zh-CN" dirty="0" smtClean="0"/>
              <a:t>GF(2</a:t>
            </a:r>
            <a:r>
              <a:rPr lang="en-US" altLang="zh-CN" baseline="30000" dirty="0" smtClean="0"/>
              <a:t>8</a:t>
            </a:r>
            <a:r>
              <a:rPr lang="en-US" altLang="zh-CN" dirty="0" smtClean="0"/>
              <a:t>)</a:t>
            </a:r>
            <a:r>
              <a:rPr lang="zh-CN" altLang="en-US" dirty="0" smtClean="0"/>
              <a:t>上，模</a:t>
            </a:r>
            <a:r>
              <a:rPr lang="en-US" altLang="zh-CN" dirty="0" smtClean="0"/>
              <a:t>(11B)</a:t>
            </a:r>
            <a:r>
              <a:rPr lang="en-US" altLang="zh-CN" baseline="-25000" dirty="0" smtClean="0"/>
              <a:t>16</a:t>
            </a:r>
          </a:p>
        </p:txBody>
      </p:sp>
      <p:graphicFrame>
        <p:nvGraphicFramePr>
          <p:cNvPr id="6" name="表格 5"/>
          <p:cNvGraphicFramePr>
            <a:graphicFrameLocks noGrp="1"/>
          </p:cNvGraphicFramePr>
          <p:nvPr>
            <p:extLst>
              <p:ext uri="{D42A27DB-BD31-4B8C-83A1-F6EECF244321}">
                <p14:modId xmlns:p14="http://schemas.microsoft.com/office/powerpoint/2010/main" val="4188638155"/>
              </p:ext>
            </p:extLst>
          </p:nvPr>
        </p:nvGraphicFramePr>
        <p:xfrm>
          <a:off x="611560" y="3501008"/>
          <a:ext cx="8001059" cy="792480"/>
        </p:xfrm>
        <a:graphic>
          <a:graphicData uri="http://schemas.openxmlformats.org/drawingml/2006/table">
            <a:tbl>
              <a:tblPr firstRow="1" bandRow="1">
                <a:tableStyleId>{5940675A-B579-460E-94D1-54222C63F5DA}</a:tableStyleId>
              </a:tblPr>
              <a:tblGrid>
                <a:gridCol w="727369"/>
                <a:gridCol w="727369"/>
                <a:gridCol w="727369"/>
                <a:gridCol w="727369"/>
                <a:gridCol w="727369"/>
                <a:gridCol w="727369"/>
                <a:gridCol w="727369"/>
                <a:gridCol w="727369"/>
                <a:gridCol w="727369"/>
                <a:gridCol w="727369"/>
                <a:gridCol w="727369"/>
              </a:tblGrid>
              <a:tr h="370840">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j</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1</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2</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3</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4</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5</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6</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7</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8</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9</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10</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RC[j]</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01</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02</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04</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08</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10</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20</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40</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80</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1B</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cs typeface="Times New Roman" pitchFamily="18" charset="0"/>
                        </a:rPr>
                        <a:t>36</a:t>
                      </a:r>
                      <a:endParaRPr lang="zh-CN" altLang="en-US" sz="2000" b="0" dirty="0">
                        <a:latin typeface="微软雅黑" panose="020B0503020204020204" pitchFamily="34" charset="-122"/>
                        <a:ea typeface="微软雅黑" panose="020B0503020204020204" pitchFamily="34" charset="-122"/>
                        <a:cs typeface="Times New Roman" pitchFamily="18" charset="0"/>
                      </a:endParaRPr>
                    </a:p>
                  </a:txBody>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63</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417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lstStyle/>
          <a:p>
            <a:r>
              <a:rPr lang="zh-CN" altLang="en-US" dirty="0" smtClean="0"/>
              <a:t>评价：</a:t>
            </a:r>
            <a:endParaRPr lang="en-US" altLang="zh-CN" dirty="0" smtClean="0"/>
          </a:p>
          <a:p>
            <a:pPr lvl="1"/>
            <a:r>
              <a:rPr lang="zh-CN" altLang="en-US" dirty="0" smtClean="0"/>
              <a:t>知道密钥或轮密钥的部分，不能计算出轮密钥的其他位</a:t>
            </a:r>
            <a:endParaRPr lang="en-US" altLang="zh-CN" dirty="0" smtClean="0"/>
          </a:p>
          <a:p>
            <a:pPr lvl="1"/>
            <a:r>
              <a:rPr lang="zh-CN" altLang="en-US" dirty="0" smtClean="0"/>
              <a:t>是一个可逆变换：知道扩展密钥中任何连续的</a:t>
            </a:r>
            <a:r>
              <a:rPr lang="en-US" altLang="zh-CN" dirty="0" err="1" smtClean="0"/>
              <a:t>N</a:t>
            </a:r>
            <a:r>
              <a:rPr lang="en-US" altLang="zh-CN" baseline="-25000" dirty="0" err="1" smtClean="0"/>
              <a:t>k</a:t>
            </a:r>
            <a:r>
              <a:rPr lang="zh-CN" altLang="en-US" dirty="0" smtClean="0"/>
              <a:t>个字能够重建整个扩展密钥，</a:t>
            </a:r>
            <a:r>
              <a:rPr lang="en-US" altLang="zh-CN" dirty="0" err="1" smtClean="0"/>
              <a:t>N</a:t>
            </a:r>
            <a:r>
              <a:rPr lang="en-US" altLang="zh-CN" baseline="-25000" dirty="0" err="1" smtClean="0"/>
              <a:t>k</a:t>
            </a:r>
            <a:r>
              <a:rPr lang="zh-CN" altLang="en-US" dirty="0" smtClean="0"/>
              <a:t>是构成密钥所需的字数</a:t>
            </a:r>
            <a:endParaRPr lang="en-US" altLang="zh-CN" dirty="0" smtClean="0"/>
          </a:p>
          <a:p>
            <a:pPr lvl="1"/>
            <a:r>
              <a:rPr lang="zh-CN" altLang="en-US" dirty="0" smtClean="0"/>
              <a:t>能够在各种处理器上有效地执行</a:t>
            </a:r>
            <a:endParaRPr lang="en-US" altLang="zh-CN" dirty="0" smtClean="0"/>
          </a:p>
          <a:p>
            <a:pPr lvl="1"/>
            <a:r>
              <a:rPr lang="zh-CN" altLang="en-US" dirty="0" smtClean="0"/>
              <a:t>使用轮常量排除对称性</a:t>
            </a:r>
            <a:endParaRPr lang="en-US" altLang="zh-CN" dirty="0" smtClean="0"/>
          </a:p>
          <a:p>
            <a:pPr lvl="1"/>
            <a:r>
              <a:rPr lang="zh-CN" altLang="en-US" dirty="0" smtClean="0"/>
              <a:t>将密钥的差异性扩散到轮密钥中：密钥的每个位能影响到轮密钥的一些位</a:t>
            </a:r>
            <a:endParaRPr lang="en-US" altLang="zh-CN" dirty="0" smtClean="0"/>
          </a:p>
          <a:p>
            <a:pPr lvl="1"/>
            <a:r>
              <a:rPr lang="zh-CN" altLang="en-US" dirty="0" smtClean="0"/>
              <a:t>足够的非线性：轮密钥的差异与密钥的差异关系复杂</a:t>
            </a:r>
            <a:endParaRPr lang="en-US" altLang="zh-CN" dirty="0" smtClean="0"/>
          </a:p>
          <a:p>
            <a:pPr lvl="1"/>
            <a:r>
              <a:rPr lang="zh-CN" altLang="en-US" dirty="0" smtClean="0"/>
              <a:t>易于描述</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7</a:t>
            </a:r>
            <a:r>
              <a:rPr lang="zh-CN" altLang="en-US" dirty="0" smtClean="0"/>
              <a:t>、对应的逆算法</a:t>
            </a:r>
            <a:endParaRPr lang="zh-CN" altLang="en-US" dirty="0"/>
          </a:p>
        </p:txBody>
      </p:sp>
      <p:sp>
        <p:nvSpPr>
          <p:cNvPr id="3" name="内容占位符 2"/>
          <p:cNvSpPr>
            <a:spLocks noGrp="1"/>
          </p:cNvSpPr>
          <p:nvPr>
            <p:ph idx="1"/>
          </p:nvPr>
        </p:nvSpPr>
        <p:spPr/>
        <p:txBody>
          <a:bodyPr/>
          <a:lstStyle/>
          <a:p>
            <a:r>
              <a:rPr lang="zh-CN" altLang="en-US" dirty="0" smtClean="0"/>
              <a:t>解密过程中各变换的顺序与加密中变换的顺序不同</a:t>
            </a:r>
            <a:endParaRPr lang="en-US" altLang="zh-CN" dirty="0" smtClean="0"/>
          </a:p>
          <a:p>
            <a:endParaRPr lang="en-US" altLang="zh-CN" dirty="0" smtClean="0"/>
          </a:p>
          <a:p>
            <a:r>
              <a:rPr lang="zh-CN" altLang="en-US" dirty="0" smtClean="0"/>
              <a:t>解密的一个等效版本与加密算法有相同的结构，变换顺序相同（但用逆向变换取代正向变换）</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970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组合 199"/>
          <p:cNvGrpSpPr/>
          <p:nvPr/>
        </p:nvGrpSpPr>
        <p:grpSpPr>
          <a:xfrm>
            <a:off x="289143" y="241584"/>
            <a:ext cx="4714905" cy="6215108"/>
            <a:chOff x="428599" y="214288"/>
            <a:chExt cx="4714905" cy="6215108"/>
          </a:xfrm>
        </p:grpSpPr>
        <p:sp>
          <p:nvSpPr>
            <p:cNvPr id="10" name="TextBox 9"/>
            <p:cNvSpPr txBox="1"/>
            <p:nvPr/>
          </p:nvSpPr>
          <p:spPr>
            <a:xfrm>
              <a:off x="4055190" y="5681091"/>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grpSp>
          <p:nvGrpSpPr>
            <p:cNvPr id="11" name="组合 27"/>
            <p:cNvGrpSpPr/>
            <p:nvPr/>
          </p:nvGrpSpPr>
          <p:grpSpPr>
            <a:xfrm>
              <a:off x="3619864" y="4084061"/>
              <a:ext cx="1523640" cy="1451846"/>
              <a:chOff x="7000892" y="4071942"/>
              <a:chExt cx="1500198" cy="1428760"/>
            </a:xfrm>
          </p:grpSpPr>
          <p:sp>
            <p:nvSpPr>
              <p:cNvPr id="92" name="矩形 91"/>
              <p:cNvSpPr/>
              <p:nvPr/>
            </p:nvSpPr>
            <p:spPr>
              <a:xfrm>
                <a:off x="7000892" y="4071942"/>
                <a:ext cx="1500198"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3" name="TextBox 9"/>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94" name="TextBox 10"/>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95" name="TextBox 11"/>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96" name="TextBox 95"/>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97" name="TextBox 96"/>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98" name="直接箭头连接符 97"/>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endCxn id="96"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28"/>
            <p:cNvGrpSpPr/>
            <p:nvPr/>
          </p:nvGrpSpPr>
          <p:grpSpPr>
            <a:xfrm>
              <a:off x="3587840" y="1978884"/>
              <a:ext cx="1546005" cy="1451846"/>
              <a:chOff x="6978871" y="4071942"/>
              <a:chExt cx="1522219" cy="1428760"/>
            </a:xfrm>
          </p:grpSpPr>
          <p:sp>
            <p:nvSpPr>
              <p:cNvPr id="83" name="矩形 82"/>
              <p:cNvSpPr/>
              <p:nvPr/>
            </p:nvSpPr>
            <p:spPr>
              <a:xfrm>
                <a:off x="7000892" y="4071942"/>
                <a:ext cx="1500198"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TextBox 83"/>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85" name="TextBox 84"/>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86" name="TextBox 85"/>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87" name="TextBox 86"/>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88" name="TextBox 87"/>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9</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89" name="直接箭头连接符 88"/>
              <p:cNvCxnSpPr>
                <a:stCxn id="84" idx="0"/>
                <a:endCxn id="85"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5" idx="0"/>
                <a:endCxn id="86"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6" idx="0"/>
                <a:endCxn id="87"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48"/>
            <p:cNvGrpSpPr/>
            <p:nvPr/>
          </p:nvGrpSpPr>
          <p:grpSpPr>
            <a:xfrm>
              <a:off x="3587840" y="817407"/>
              <a:ext cx="1546006" cy="1088884"/>
              <a:chOff x="5072065" y="4429132"/>
              <a:chExt cx="1522220" cy="1071570"/>
            </a:xfrm>
          </p:grpSpPr>
          <p:sp>
            <p:nvSpPr>
              <p:cNvPr id="76" name="矩形 75"/>
              <p:cNvSpPr/>
              <p:nvPr/>
            </p:nvSpPr>
            <p:spPr>
              <a:xfrm>
                <a:off x="5094087" y="4429132"/>
                <a:ext cx="1500198" cy="10715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TextBox 76"/>
              <p:cNvSpPr txBox="1"/>
              <p:nvPr/>
            </p:nvSpPr>
            <p:spPr>
              <a:xfrm>
                <a:off x="5522715"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78" name="TextBox 77"/>
              <p:cNvSpPr txBox="1"/>
              <p:nvPr/>
            </p:nvSpPr>
            <p:spPr>
              <a:xfrm>
                <a:off x="5522715"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79" name="TextBox 78"/>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80" name="TextBox 79"/>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81" name="直接箭头连接符 80"/>
              <p:cNvCxnSpPr>
                <a:stCxn id="77" idx="0"/>
                <a:endCxn id="78" idx="2"/>
              </p:cNvCxnSpPr>
              <p:nvPr/>
            </p:nvCxnSpPr>
            <p:spPr>
              <a:xfrm rot="5400000" flipH="1" flipV="1">
                <a:off x="5915624"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8" idx="0"/>
                <a:endCxn id="79" idx="2"/>
              </p:cNvCxnSpPr>
              <p:nvPr/>
            </p:nvCxnSpPr>
            <p:spPr>
              <a:xfrm rot="5400000" flipH="1" flipV="1">
                <a:off x="5915624"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63925" y="890000"/>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grpSp>
          <p:nvGrpSpPr>
            <p:cNvPr id="15" name="组合 62"/>
            <p:cNvGrpSpPr/>
            <p:nvPr/>
          </p:nvGrpSpPr>
          <p:grpSpPr>
            <a:xfrm>
              <a:off x="428599" y="1252961"/>
              <a:ext cx="1523640" cy="1451846"/>
              <a:chOff x="4000496" y="1928802"/>
              <a:chExt cx="1500198" cy="1428760"/>
            </a:xfrm>
          </p:grpSpPr>
          <p:sp>
            <p:nvSpPr>
              <p:cNvPr id="67" name="矩形 66"/>
              <p:cNvSpPr/>
              <p:nvPr/>
            </p:nvSpPr>
            <p:spPr>
              <a:xfrm>
                <a:off x="4000496" y="1928802"/>
                <a:ext cx="1500198"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TextBox 67"/>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69" name="TextBox 68"/>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70" name="TextBox 69"/>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71" name="TextBox 70"/>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列混淆</a:t>
                </a:r>
                <a:endParaRPr lang="zh-CN" altLang="en-US" sz="1400" dirty="0">
                  <a:latin typeface="微软雅黑" panose="020B0503020204020204" pitchFamily="34" charset="-122"/>
                  <a:ea typeface="微软雅黑" panose="020B0503020204020204" pitchFamily="34" charset="-122"/>
                </a:endParaRPr>
              </a:p>
            </p:txBody>
          </p:sp>
          <p:sp>
            <p:nvSpPr>
              <p:cNvPr id="72" name="TextBox 71"/>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73" name="直接箭头连接符 72"/>
              <p:cNvCxnSpPr>
                <a:stCxn id="69" idx="2"/>
                <a:endCxn id="68"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8" idx="2"/>
                <a:endCxn id="71"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1" idx="2"/>
                <a:endCxn id="70"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63"/>
            <p:cNvGrpSpPr/>
            <p:nvPr/>
          </p:nvGrpSpPr>
          <p:grpSpPr>
            <a:xfrm>
              <a:off x="428599" y="3358138"/>
              <a:ext cx="1523640" cy="1451846"/>
              <a:chOff x="4000496" y="1928802"/>
              <a:chExt cx="1500198" cy="1428760"/>
            </a:xfrm>
          </p:grpSpPr>
          <p:sp>
            <p:nvSpPr>
              <p:cNvPr id="58" name="矩形 57"/>
              <p:cNvSpPr/>
              <p:nvPr/>
            </p:nvSpPr>
            <p:spPr>
              <a:xfrm>
                <a:off x="4000496" y="1928802"/>
                <a:ext cx="1500198"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TextBox 58"/>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60" name="TextBox 59"/>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61" name="TextBox 60"/>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62" name="TextBox 61"/>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列混淆</a:t>
                </a:r>
                <a:endParaRPr lang="zh-CN" altLang="en-US" sz="1400" dirty="0">
                  <a:latin typeface="微软雅黑" panose="020B0503020204020204" pitchFamily="34" charset="-122"/>
                  <a:ea typeface="微软雅黑" panose="020B0503020204020204" pitchFamily="34" charset="-122"/>
                </a:endParaRPr>
              </a:p>
            </p:txBody>
          </p:sp>
          <p:sp>
            <p:nvSpPr>
              <p:cNvPr id="63" name="TextBox 62"/>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9</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64" name="直接箭头连接符 63"/>
              <p:cNvCxnSpPr>
                <a:stCxn id="60" idx="2"/>
                <a:endCxn id="59"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9" idx="2"/>
                <a:endCxn id="62"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2"/>
                <a:endCxn id="61"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73"/>
            <p:cNvGrpSpPr/>
            <p:nvPr/>
          </p:nvGrpSpPr>
          <p:grpSpPr>
            <a:xfrm>
              <a:off x="428599" y="4882576"/>
              <a:ext cx="1523641" cy="1088884"/>
              <a:chOff x="4000495" y="1928802"/>
              <a:chExt cx="1500199" cy="1071570"/>
            </a:xfrm>
          </p:grpSpPr>
          <p:sp>
            <p:nvSpPr>
              <p:cNvPr id="51" name="矩形 50"/>
              <p:cNvSpPr/>
              <p:nvPr/>
            </p:nvSpPr>
            <p:spPr>
              <a:xfrm>
                <a:off x="4000496" y="1928802"/>
                <a:ext cx="1500198" cy="10715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TextBox 51"/>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行移位</a:t>
                </a:r>
                <a:endParaRPr lang="zh-CN" altLang="en-US" sz="1400" dirty="0">
                  <a:latin typeface="微软雅黑" panose="020B0503020204020204" pitchFamily="34" charset="-122"/>
                  <a:ea typeface="微软雅黑" panose="020B0503020204020204" pitchFamily="34" charset="-122"/>
                </a:endParaRPr>
              </a:p>
            </p:txBody>
          </p:sp>
          <p:sp>
            <p:nvSpPr>
              <p:cNvPr id="53" name="TextBox 52"/>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字节代换</a:t>
                </a:r>
                <a:endParaRPr lang="zh-CN" altLang="en-US" sz="1400" dirty="0">
                  <a:latin typeface="微软雅黑" panose="020B0503020204020204" pitchFamily="34" charset="-122"/>
                  <a:ea typeface="微软雅黑" panose="020B0503020204020204" pitchFamily="34" charset="-122"/>
                </a:endParaRPr>
              </a:p>
            </p:txBody>
          </p:sp>
          <p:sp>
            <p:nvSpPr>
              <p:cNvPr id="54" name="TextBox 53"/>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55" name="TextBox 54"/>
              <p:cNvSpPr txBox="1"/>
              <p:nvPr/>
            </p:nvSpPr>
            <p:spPr>
              <a:xfrm rot="16200000">
                <a:off x="3761475" y="2382137"/>
                <a:ext cx="785818"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56" name="直接箭头连接符 55"/>
              <p:cNvCxnSpPr>
                <a:stCxn id="53" idx="2"/>
                <a:endCxn id="52"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2" idx="2"/>
                <a:endCxn id="54"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p:cNvCxnSpPr>
              <a:stCxn id="25" idx="1"/>
              <a:endCxn id="54" idx="3"/>
            </p:cNvCxnSpPr>
            <p:nvPr/>
          </p:nvCxnSpPr>
          <p:spPr>
            <a:xfrm flipH="1">
              <a:off x="1807132" y="5789974"/>
              <a:ext cx="272593" cy="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8" idx="1"/>
              <a:endCxn id="61" idx="3"/>
            </p:cNvCxnSpPr>
            <p:nvPr/>
          </p:nvCxnSpPr>
          <p:spPr>
            <a:xfrm flipH="1">
              <a:off x="1807131" y="4619443"/>
              <a:ext cx="267985" cy="906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4" idx="1"/>
              <a:endCxn id="70" idx="3"/>
            </p:cNvCxnSpPr>
            <p:nvPr/>
          </p:nvCxnSpPr>
          <p:spPr>
            <a:xfrm flipH="1">
              <a:off x="1807131" y="2517741"/>
              <a:ext cx="454684" cy="558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3" idx="1"/>
              <a:endCxn id="14" idx="3"/>
            </p:cNvCxnSpPr>
            <p:nvPr/>
          </p:nvCxnSpPr>
          <p:spPr>
            <a:xfrm flipH="1">
              <a:off x="1807130" y="993303"/>
              <a:ext cx="454685" cy="558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76659" y="1325553"/>
              <a:ext cx="870651" cy="217777"/>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密钥扩展</a:t>
              </a:r>
              <a:endParaRPr lang="zh-CN" altLang="en-US" sz="1400" dirty="0">
                <a:latin typeface="微软雅黑" panose="020B0503020204020204" pitchFamily="34" charset="-122"/>
                <a:ea typeface="微软雅黑" panose="020B0503020204020204" pitchFamily="34" charset="-122"/>
              </a:endParaRPr>
            </a:p>
          </p:txBody>
        </p:sp>
        <p:sp>
          <p:nvSpPr>
            <p:cNvPr id="23" name="TextBox 22"/>
            <p:cNvSpPr txBox="1"/>
            <p:nvPr/>
          </p:nvSpPr>
          <p:spPr>
            <a:xfrm>
              <a:off x="2261815" y="839414"/>
              <a:ext cx="699230"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w[0,3]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24" name="TextBox 23"/>
            <p:cNvSpPr txBox="1"/>
            <p:nvPr/>
          </p:nvSpPr>
          <p:spPr>
            <a:xfrm>
              <a:off x="2261815" y="2363852"/>
              <a:ext cx="699230"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w[4,7]</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25" name="TextBox 24"/>
            <p:cNvSpPr txBox="1"/>
            <p:nvPr/>
          </p:nvSpPr>
          <p:spPr>
            <a:xfrm>
              <a:off x="2079725" y="5636085"/>
              <a:ext cx="903539"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w[40,43]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26" name="肘形连接符 25"/>
            <p:cNvCxnSpPr>
              <a:stCxn id="22" idx="2"/>
              <a:endCxn id="25" idx="0"/>
            </p:cNvCxnSpPr>
            <p:nvPr/>
          </p:nvCxnSpPr>
          <p:spPr>
            <a:xfrm rot="5400000">
              <a:off x="775363" y="3299462"/>
              <a:ext cx="4092755" cy="58049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45" idx="2"/>
              <a:endCxn id="22" idx="0"/>
            </p:cNvCxnSpPr>
            <p:nvPr/>
          </p:nvCxnSpPr>
          <p:spPr>
            <a:xfrm rot="5400000">
              <a:off x="2713684" y="925339"/>
              <a:ext cx="798515" cy="191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75116" y="4469029"/>
              <a:ext cx="908148"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w[36,39]</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29" name="肘形连接符 117"/>
            <p:cNvCxnSpPr>
              <a:endCxn id="28" idx="0"/>
            </p:cNvCxnSpPr>
            <p:nvPr/>
          </p:nvCxnSpPr>
          <p:spPr>
            <a:xfrm rot="10800000" flipV="1">
              <a:off x="2529190" y="4292311"/>
              <a:ext cx="582798" cy="1767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117"/>
            <p:cNvCxnSpPr>
              <a:endCxn id="24" idx="0"/>
            </p:cNvCxnSpPr>
            <p:nvPr/>
          </p:nvCxnSpPr>
          <p:spPr>
            <a:xfrm rot="10800000" flipV="1">
              <a:off x="2611430" y="2218668"/>
              <a:ext cx="500556" cy="1451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117"/>
            <p:cNvCxnSpPr>
              <a:endCxn id="23" idx="0"/>
            </p:cNvCxnSpPr>
            <p:nvPr/>
          </p:nvCxnSpPr>
          <p:spPr>
            <a:xfrm rot="10800000" flipV="1">
              <a:off x="2611430" y="694230"/>
              <a:ext cx="500556" cy="1451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117"/>
            <p:cNvCxnSpPr>
              <a:stCxn id="14" idx="2"/>
              <a:endCxn id="69" idx="0"/>
            </p:cNvCxnSpPr>
            <p:nvPr/>
          </p:nvCxnSpPr>
          <p:spPr>
            <a:xfrm rot="5400000">
              <a:off x="1226639" y="1216665"/>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117"/>
            <p:cNvCxnSpPr>
              <a:stCxn id="61" idx="2"/>
              <a:endCxn id="53" idx="0"/>
            </p:cNvCxnSpPr>
            <p:nvPr/>
          </p:nvCxnSpPr>
          <p:spPr>
            <a:xfrm rot="16200000" flipH="1">
              <a:off x="1226639" y="4846279"/>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117"/>
            <p:cNvCxnSpPr>
              <a:stCxn id="10" idx="0"/>
            </p:cNvCxnSpPr>
            <p:nvPr/>
          </p:nvCxnSpPr>
          <p:spPr>
            <a:xfrm rot="5400000" flipH="1" flipV="1">
              <a:off x="4417904" y="5572203"/>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117"/>
            <p:cNvCxnSpPr/>
            <p:nvPr/>
          </p:nvCxnSpPr>
          <p:spPr>
            <a:xfrm rot="5400000" flipH="1" flipV="1">
              <a:off x="4408245" y="1942588"/>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117"/>
            <p:cNvCxnSpPr/>
            <p:nvPr/>
          </p:nvCxnSpPr>
          <p:spPr>
            <a:xfrm rot="5400000" flipH="1" flipV="1">
              <a:off x="4422156" y="4047763"/>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117"/>
            <p:cNvCxnSpPr/>
            <p:nvPr/>
          </p:nvCxnSpPr>
          <p:spPr>
            <a:xfrm rot="5400000" flipH="1" flipV="1">
              <a:off x="4422158" y="3467025"/>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117"/>
            <p:cNvCxnSpPr/>
            <p:nvPr/>
          </p:nvCxnSpPr>
          <p:spPr>
            <a:xfrm rot="16200000" flipV="1">
              <a:off x="4349564" y="3757394"/>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肘形连接符 117"/>
            <p:cNvCxnSpPr/>
            <p:nvPr/>
          </p:nvCxnSpPr>
          <p:spPr>
            <a:xfrm rot="16200000" flipV="1">
              <a:off x="1149795" y="3031471"/>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肘形连接符 117"/>
            <p:cNvCxnSpPr/>
            <p:nvPr/>
          </p:nvCxnSpPr>
          <p:spPr>
            <a:xfrm rot="5400000">
              <a:off x="1223194" y="2740297"/>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117"/>
            <p:cNvCxnSpPr/>
            <p:nvPr/>
          </p:nvCxnSpPr>
          <p:spPr>
            <a:xfrm rot="5400000">
              <a:off x="1223194" y="3321035"/>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117"/>
            <p:cNvCxnSpPr>
              <a:stCxn id="43" idx="0"/>
              <a:endCxn id="10" idx="2"/>
            </p:cNvCxnSpPr>
            <p:nvPr/>
          </p:nvCxnSpPr>
          <p:spPr>
            <a:xfrm rot="16200000" flipV="1">
              <a:off x="4418374" y="6007287"/>
              <a:ext cx="217778" cy="94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0916" y="6116646"/>
              <a:ext cx="613634" cy="312750"/>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密文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44" name="TextBox 43"/>
            <p:cNvSpPr txBox="1"/>
            <p:nvPr/>
          </p:nvSpPr>
          <p:spPr>
            <a:xfrm>
              <a:off x="1081587" y="381853"/>
              <a:ext cx="552235" cy="312750"/>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明文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45" name="TextBox 44"/>
            <p:cNvSpPr txBox="1"/>
            <p:nvPr/>
          </p:nvSpPr>
          <p:spPr>
            <a:xfrm>
              <a:off x="2837780" y="214288"/>
              <a:ext cx="552235" cy="312750"/>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密钥</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46" name="TextBox 45"/>
            <p:cNvSpPr txBox="1"/>
            <p:nvPr/>
          </p:nvSpPr>
          <p:spPr>
            <a:xfrm>
              <a:off x="1009033" y="6094264"/>
              <a:ext cx="652988" cy="312750"/>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密文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47" name="肘形连接符 117"/>
            <p:cNvCxnSpPr/>
            <p:nvPr/>
          </p:nvCxnSpPr>
          <p:spPr>
            <a:xfrm rot="5400000" flipH="1" flipV="1">
              <a:off x="4401874" y="744814"/>
              <a:ext cx="290369"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232323" y="309262"/>
              <a:ext cx="580434" cy="312750"/>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明文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49" name="肘形连接符 117"/>
            <p:cNvCxnSpPr>
              <a:stCxn id="54" idx="2"/>
              <a:endCxn id="46" idx="0"/>
            </p:cNvCxnSpPr>
            <p:nvPr/>
          </p:nvCxnSpPr>
          <p:spPr>
            <a:xfrm rot="5400000">
              <a:off x="1237831" y="5996566"/>
              <a:ext cx="19539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117"/>
            <p:cNvCxnSpPr/>
            <p:nvPr/>
          </p:nvCxnSpPr>
          <p:spPr>
            <a:xfrm rot="5400000">
              <a:off x="1242082" y="785941"/>
              <a:ext cx="19539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23" idx="3"/>
              <a:endCxn id="79" idx="1"/>
            </p:cNvCxnSpPr>
            <p:nvPr/>
          </p:nvCxnSpPr>
          <p:spPr>
            <a:xfrm>
              <a:off x="2961045" y="993303"/>
              <a:ext cx="1084487" cy="558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24" idx="3"/>
              <a:endCxn id="86" idx="1"/>
            </p:cNvCxnSpPr>
            <p:nvPr/>
          </p:nvCxnSpPr>
          <p:spPr>
            <a:xfrm>
              <a:off x="2961045" y="2517741"/>
              <a:ext cx="1084486" cy="558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28" idx="3"/>
              <a:endCxn id="95" idx="1"/>
            </p:cNvCxnSpPr>
            <p:nvPr/>
          </p:nvCxnSpPr>
          <p:spPr>
            <a:xfrm>
              <a:off x="2983264" y="4619443"/>
              <a:ext cx="1071926" cy="906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25" idx="3"/>
              <a:endCxn id="10" idx="1"/>
            </p:cNvCxnSpPr>
            <p:nvPr/>
          </p:nvCxnSpPr>
          <p:spPr>
            <a:xfrm>
              <a:off x="2983264" y="5789974"/>
              <a:ext cx="1071926" cy="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1" name="组合 340"/>
          <p:cNvGrpSpPr/>
          <p:nvPr/>
        </p:nvGrpSpPr>
        <p:grpSpPr>
          <a:xfrm>
            <a:off x="5148064" y="241586"/>
            <a:ext cx="3254502" cy="6215108"/>
            <a:chOff x="5487299" y="214290"/>
            <a:chExt cx="3254502" cy="6215108"/>
          </a:xfrm>
        </p:grpSpPr>
        <p:sp>
          <p:nvSpPr>
            <p:cNvPr id="151" name="TextBox 150"/>
            <p:cNvSpPr txBox="1"/>
            <p:nvPr/>
          </p:nvSpPr>
          <p:spPr>
            <a:xfrm>
              <a:off x="7643834" y="5681093"/>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grpSp>
          <p:nvGrpSpPr>
            <p:cNvPr id="152" name="组合 27"/>
            <p:cNvGrpSpPr/>
            <p:nvPr/>
          </p:nvGrpSpPr>
          <p:grpSpPr>
            <a:xfrm>
              <a:off x="7218158" y="4084064"/>
              <a:ext cx="1523643" cy="1451846"/>
              <a:chOff x="7000892" y="4071943"/>
              <a:chExt cx="1500201" cy="1428760"/>
            </a:xfrm>
          </p:grpSpPr>
          <p:sp>
            <p:nvSpPr>
              <p:cNvPr id="153" name="矩形 152"/>
              <p:cNvSpPr/>
              <p:nvPr/>
            </p:nvSpPr>
            <p:spPr>
              <a:xfrm>
                <a:off x="7000894" y="4071943"/>
                <a:ext cx="1500199"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4" name="TextBox 9"/>
              <p:cNvSpPr txBox="1"/>
              <p:nvPr/>
            </p:nvSpPr>
            <p:spPr>
              <a:xfrm>
                <a:off x="7420018" y="4848852"/>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155" name="TextBox 10"/>
              <p:cNvSpPr txBox="1"/>
              <p:nvPr/>
            </p:nvSpPr>
            <p:spPr>
              <a:xfrm>
                <a:off x="7420018" y="519695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156" name="TextBox 11"/>
              <p:cNvSpPr txBox="1"/>
              <p:nvPr/>
            </p:nvSpPr>
            <p:spPr>
              <a:xfrm>
                <a:off x="7420019" y="4142423"/>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157" name="TextBox 156"/>
              <p:cNvSpPr txBox="1"/>
              <p:nvPr/>
            </p:nvSpPr>
            <p:spPr>
              <a:xfrm>
                <a:off x="7420019" y="4497341"/>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158" name="TextBox 157"/>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159" name="直接箭头连接符 158"/>
              <p:cNvCxnSpPr>
                <a:stCxn id="155" idx="0"/>
                <a:endCxn id="154" idx="2"/>
              </p:cNvCxnSpPr>
              <p:nvPr/>
            </p:nvCxnSpPr>
            <p:spPr>
              <a:xfrm rot="5400000" flipH="1" flipV="1">
                <a:off x="7817471" y="5130059"/>
                <a:ext cx="133788"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57" idx="0"/>
                <a:endCxn id="156" idx="2"/>
              </p:cNvCxnSpPr>
              <p:nvPr/>
            </p:nvCxnSpPr>
            <p:spPr>
              <a:xfrm rot="5400000" flipH="1" flipV="1">
                <a:off x="7814064" y="4427039"/>
                <a:ext cx="140604"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54" idx="0"/>
                <a:endCxn id="157" idx="2"/>
              </p:cNvCxnSpPr>
              <p:nvPr/>
            </p:nvCxnSpPr>
            <p:spPr>
              <a:xfrm rot="5400000" flipH="1" flipV="1">
                <a:off x="7815767" y="4780254"/>
                <a:ext cx="13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28"/>
            <p:cNvGrpSpPr/>
            <p:nvPr/>
          </p:nvGrpSpPr>
          <p:grpSpPr>
            <a:xfrm>
              <a:off x="7186140" y="1978886"/>
              <a:ext cx="1546006" cy="1451846"/>
              <a:chOff x="6978871" y="4071942"/>
              <a:chExt cx="1522219" cy="1428760"/>
            </a:xfrm>
          </p:grpSpPr>
          <p:sp>
            <p:nvSpPr>
              <p:cNvPr id="163" name="矩形 162"/>
              <p:cNvSpPr/>
              <p:nvPr/>
            </p:nvSpPr>
            <p:spPr>
              <a:xfrm>
                <a:off x="7000892" y="4071942"/>
                <a:ext cx="1500198"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4" name="TextBox 163"/>
              <p:cNvSpPr txBox="1"/>
              <p:nvPr/>
            </p:nvSpPr>
            <p:spPr>
              <a:xfrm>
                <a:off x="7429527" y="485076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165" name="TextBox 164"/>
              <p:cNvSpPr txBox="1"/>
              <p:nvPr/>
            </p:nvSpPr>
            <p:spPr>
              <a:xfrm>
                <a:off x="7429526" y="521778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166" name="TextBox 165"/>
              <p:cNvSpPr txBox="1"/>
              <p:nvPr/>
            </p:nvSpPr>
            <p:spPr>
              <a:xfrm>
                <a:off x="7429527" y="416325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167" name="TextBox 166"/>
              <p:cNvSpPr txBox="1"/>
              <p:nvPr/>
            </p:nvSpPr>
            <p:spPr>
              <a:xfrm>
                <a:off x="7429523" y="451476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sp>
            <p:nvSpPr>
              <p:cNvPr id="168" name="TextBox 167"/>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9</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169" name="直接箭头连接符 168"/>
              <p:cNvCxnSpPr>
                <a:stCxn id="165" idx="0"/>
                <a:endCxn id="164" idx="2"/>
              </p:cNvCxnSpPr>
              <p:nvPr/>
            </p:nvCxnSpPr>
            <p:spPr>
              <a:xfrm rot="5400000" flipH="1" flipV="1">
                <a:off x="7817519" y="5141434"/>
                <a:ext cx="152711"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a:stCxn id="164" idx="0"/>
                <a:endCxn id="167" idx="2"/>
              </p:cNvCxnSpPr>
              <p:nvPr/>
            </p:nvCxnSpPr>
            <p:spPr>
              <a:xfrm rot="5400000" flipH="1" flipV="1">
                <a:off x="7833030" y="4789923"/>
                <a:ext cx="121681"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167" idx="0"/>
                <a:endCxn id="166" idx="2"/>
              </p:cNvCxnSpPr>
              <p:nvPr/>
            </p:nvCxnSpPr>
            <p:spPr>
              <a:xfrm rot="5400000" flipH="1" flipV="1">
                <a:off x="7825272" y="4446171"/>
                <a:ext cx="137196"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组合 48"/>
            <p:cNvGrpSpPr/>
            <p:nvPr/>
          </p:nvGrpSpPr>
          <p:grpSpPr>
            <a:xfrm>
              <a:off x="7186137" y="817409"/>
              <a:ext cx="1546007" cy="1088884"/>
              <a:chOff x="5072065" y="4429132"/>
              <a:chExt cx="1522220" cy="1071570"/>
            </a:xfrm>
          </p:grpSpPr>
          <p:sp>
            <p:nvSpPr>
              <p:cNvPr id="173" name="矩形 172"/>
              <p:cNvSpPr/>
              <p:nvPr/>
            </p:nvSpPr>
            <p:spPr>
              <a:xfrm>
                <a:off x="5094087" y="4429132"/>
                <a:ext cx="1500198" cy="10715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4" name="TextBox 173"/>
              <p:cNvSpPr txBox="1"/>
              <p:nvPr/>
            </p:nvSpPr>
            <p:spPr>
              <a:xfrm>
                <a:off x="5523955" y="4850863"/>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逆行移位</a:t>
                </a:r>
                <a:endParaRPr lang="zh-CN" altLang="en-US" sz="1400" dirty="0">
                  <a:latin typeface="微软雅黑" panose="020B0503020204020204" pitchFamily="34" charset="-122"/>
                  <a:ea typeface="微软雅黑" panose="020B0503020204020204" pitchFamily="34" charset="-122"/>
                </a:endParaRPr>
              </a:p>
            </p:txBody>
          </p:sp>
          <p:sp>
            <p:nvSpPr>
              <p:cNvPr id="175" name="TextBox 174"/>
              <p:cNvSpPr txBox="1"/>
              <p:nvPr/>
            </p:nvSpPr>
            <p:spPr>
              <a:xfrm>
                <a:off x="5522722" y="521061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逆字节代换</a:t>
                </a:r>
                <a:endParaRPr lang="zh-CN" altLang="en-US" sz="1400" dirty="0">
                  <a:latin typeface="微软雅黑" panose="020B0503020204020204" pitchFamily="34" charset="-122"/>
                  <a:ea typeface="微软雅黑" panose="020B0503020204020204" pitchFamily="34" charset="-122"/>
                </a:endParaRPr>
              </a:p>
            </p:txBody>
          </p:sp>
          <p:sp>
            <p:nvSpPr>
              <p:cNvPr id="176" name="TextBox 175"/>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轮密钥加</a:t>
                </a:r>
                <a:endParaRPr lang="zh-CN" altLang="en-US" sz="1400" dirty="0">
                  <a:latin typeface="微软雅黑" panose="020B0503020204020204" pitchFamily="34" charset="-122"/>
                  <a:ea typeface="微软雅黑" panose="020B0503020204020204" pitchFamily="34" charset="-122"/>
                </a:endParaRPr>
              </a:p>
            </p:txBody>
          </p:sp>
          <p:sp>
            <p:nvSpPr>
              <p:cNvPr id="177" name="TextBox 176"/>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第</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轮</a:t>
                </a:r>
                <a:endParaRPr lang="zh-CN" altLang="en-US" sz="1400" dirty="0">
                  <a:latin typeface="微软雅黑" panose="020B0503020204020204" pitchFamily="34" charset="-122"/>
                  <a:ea typeface="微软雅黑" panose="020B0503020204020204" pitchFamily="34" charset="-122"/>
                </a:endParaRPr>
              </a:p>
            </p:txBody>
          </p:sp>
          <p:cxnSp>
            <p:nvCxnSpPr>
              <p:cNvPr id="178" name="直接箭头连接符 177"/>
              <p:cNvCxnSpPr>
                <a:stCxn id="175" idx="0"/>
                <a:endCxn id="174" idx="2"/>
              </p:cNvCxnSpPr>
              <p:nvPr/>
            </p:nvCxnSpPr>
            <p:spPr>
              <a:xfrm rot="5400000" flipH="1" flipV="1">
                <a:off x="5914966" y="5137279"/>
                <a:ext cx="145437" cy="1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stCxn id="174" idx="0"/>
                <a:endCxn id="176" idx="2"/>
              </p:cNvCxnSpPr>
              <p:nvPr/>
            </p:nvCxnSpPr>
            <p:spPr>
              <a:xfrm rot="16200000" flipV="1">
                <a:off x="5919692" y="4782252"/>
                <a:ext cx="135979" cy="1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0" name="TextBox 179"/>
            <p:cNvSpPr txBox="1"/>
            <p:nvPr/>
          </p:nvSpPr>
          <p:spPr>
            <a:xfrm>
              <a:off x="5487299" y="1325555"/>
              <a:ext cx="870651" cy="217777"/>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密钥扩展</a:t>
              </a:r>
              <a:endParaRPr lang="zh-CN" altLang="en-US" sz="1400" dirty="0">
                <a:latin typeface="微软雅黑" panose="020B0503020204020204" pitchFamily="34" charset="-122"/>
                <a:ea typeface="微软雅黑" panose="020B0503020204020204" pitchFamily="34" charset="-122"/>
              </a:endParaRPr>
            </a:p>
          </p:txBody>
        </p:sp>
        <p:sp>
          <p:nvSpPr>
            <p:cNvPr id="181" name="TextBox 180"/>
            <p:cNvSpPr txBox="1"/>
            <p:nvPr/>
          </p:nvSpPr>
          <p:spPr>
            <a:xfrm>
              <a:off x="6261627" y="814468"/>
              <a:ext cx="699230"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w[0,3]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82" name="TextBox 181"/>
            <p:cNvSpPr txBox="1"/>
            <p:nvPr/>
          </p:nvSpPr>
          <p:spPr>
            <a:xfrm>
              <a:off x="6261627" y="1616052"/>
              <a:ext cx="699230"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w[4,7]</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83" name="TextBox 182"/>
            <p:cNvSpPr txBox="1"/>
            <p:nvPr/>
          </p:nvSpPr>
          <p:spPr>
            <a:xfrm>
              <a:off x="6143636" y="5624267"/>
              <a:ext cx="910827"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w[40,43]</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84" name="肘形连接符 183"/>
            <p:cNvCxnSpPr>
              <a:stCxn id="180" idx="2"/>
              <a:endCxn id="183" idx="1"/>
            </p:cNvCxnSpPr>
            <p:nvPr/>
          </p:nvCxnSpPr>
          <p:spPr>
            <a:xfrm rot="16200000" flipH="1">
              <a:off x="3915718" y="3550238"/>
              <a:ext cx="4234824" cy="2210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97" idx="2"/>
              <a:endCxn id="180" idx="0"/>
            </p:cNvCxnSpPr>
            <p:nvPr/>
          </p:nvCxnSpPr>
          <p:spPr>
            <a:xfrm rot="16200000" flipH="1">
              <a:off x="5521899" y="924828"/>
              <a:ext cx="798515" cy="293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6173914" y="3698986"/>
              <a:ext cx="910827"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w[36,39]</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90" name="肘形连接符 117"/>
            <p:cNvCxnSpPr>
              <a:stCxn id="151" idx="0"/>
              <a:endCxn id="155" idx="2"/>
            </p:cNvCxnSpPr>
            <p:nvPr/>
          </p:nvCxnSpPr>
          <p:spPr>
            <a:xfrm rot="16200000" flipV="1">
              <a:off x="7997406" y="5563061"/>
              <a:ext cx="236063"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连接符 117"/>
            <p:cNvCxnSpPr>
              <a:stCxn id="166" idx="0"/>
              <a:endCxn id="175" idx="2"/>
            </p:cNvCxnSpPr>
            <p:nvPr/>
          </p:nvCxnSpPr>
          <p:spPr>
            <a:xfrm rot="5400000" flipH="1" flipV="1">
              <a:off x="7994246" y="1950487"/>
              <a:ext cx="242383"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17"/>
            <p:cNvCxnSpPr/>
            <p:nvPr/>
          </p:nvCxnSpPr>
          <p:spPr>
            <a:xfrm rot="5400000" flipH="1" flipV="1">
              <a:off x="8004685" y="4047765"/>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肘形连接符 117"/>
            <p:cNvCxnSpPr/>
            <p:nvPr/>
          </p:nvCxnSpPr>
          <p:spPr>
            <a:xfrm rot="5400000" flipH="1" flipV="1">
              <a:off x="8004687" y="3467027"/>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肘形连接符 117"/>
            <p:cNvCxnSpPr/>
            <p:nvPr/>
          </p:nvCxnSpPr>
          <p:spPr>
            <a:xfrm rot="16200000" flipV="1">
              <a:off x="7932093" y="3757396"/>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95" name="肘形连接符 117"/>
            <p:cNvCxnSpPr/>
            <p:nvPr/>
          </p:nvCxnSpPr>
          <p:spPr>
            <a:xfrm rot="5400000" flipH="1" flipV="1">
              <a:off x="8006005" y="5995787"/>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7792430" y="6116648"/>
              <a:ext cx="652988" cy="312750"/>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密文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197" name="TextBox 196"/>
            <p:cNvSpPr txBox="1"/>
            <p:nvPr/>
          </p:nvSpPr>
          <p:spPr>
            <a:xfrm>
              <a:off x="5643570" y="214290"/>
              <a:ext cx="552235" cy="312750"/>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cs typeface="Times New Roman" pitchFamily="18" charset="0"/>
                </a:rPr>
                <a:t>密钥</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cxnSp>
          <p:nvCxnSpPr>
            <p:cNvPr id="198" name="肘形连接符 117"/>
            <p:cNvCxnSpPr/>
            <p:nvPr/>
          </p:nvCxnSpPr>
          <p:spPr>
            <a:xfrm rot="5400000" flipH="1" flipV="1">
              <a:off x="7968637" y="744816"/>
              <a:ext cx="290369"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7830618" y="309264"/>
              <a:ext cx="580434" cy="312750"/>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cs typeface="Times New Roman" pitchFamily="18" charset="0"/>
                </a:rPr>
                <a:t>明文</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
          <p:nvSpPr>
            <p:cNvPr id="264" name="TextBox 263"/>
            <p:cNvSpPr txBox="1"/>
            <p:nvPr/>
          </p:nvSpPr>
          <p:spPr>
            <a:xfrm>
              <a:off x="6127870" y="4143380"/>
              <a:ext cx="943206"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cxnSp>
          <p:nvCxnSpPr>
            <p:cNvPr id="281" name="肘形连接符 117"/>
            <p:cNvCxnSpPr>
              <a:stCxn id="186" idx="2"/>
              <a:endCxn id="264" idx="0"/>
            </p:cNvCxnSpPr>
            <p:nvPr/>
          </p:nvCxnSpPr>
          <p:spPr>
            <a:xfrm rot="5400000">
              <a:off x="6546093" y="4060144"/>
              <a:ext cx="136617" cy="298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6129124" y="2071678"/>
              <a:ext cx="943206"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微软雅黑" panose="020B0503020204020204" pitchFamily="34" charset="-122"/>
                  <a:ea typeface="微软雅黑" panose="020B0503020204020204" pitchFamily="34" charset="-122"/>
                </a:rPr>
                <a:t>逆列混淆</a:t>
              </a:r>
              <a:endParaRPr lang="zh-CN" altLang="en-US" sz="1400" dirty="0">
                <a:latin typeface="微软雅黑" panose="020B0503020204020204" pitchFamily="34" charset="-122"/>
                <a:ea typeface="微软雅黑" panose="020B0503020204020204" pitchFamily="34" charset="-122"/>
              </a:endParaRPr>
            </a:p>
          </p:txBody>
        </p:sp>
        <p:cxnSp>
          <p:nvCxnSpPr>
            <p:cNvPr id="298" name="肘形连接符 117"/>
            <p:cNvCxnSpPr>
              <a:stCxn id="182" idx="2"/>
              <a:endCxn id="286" idx="0"/>
            </p:cNvCxnSpPr>
            <p:nvPr/>
          </p:nvCxnSpPr>
          <p:spPr>
            <a:xfrm rot="5400000">
              <a:off x="6532061" y="1992496"/>
              <a:ext cx="147849" cy="1051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a:off x="5929322" y="975968"/>
              <a:ext cx="35719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a:off x="5929322" y="1785926"/>
              <a:ext cx="35719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a:off x="7000892" y="5786454"/>
              <a:ext cx="642942"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a:off x="5929322" y="3857628"/>
              <a:ext cx="285752"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a:off x="6858016" y="975968"/>
              <a:ext cx="785818"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a:off x="7072330" y="2183022"/>
              <a:ext cx="571504"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a:off x="7072330" y="4254724"/>
              <a:ext cx="571504"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66</a:t>
            </a:fld>
            <a:endParaRPr lang="en-US" altLang="zh-CN" dirty="0"/>
          </a:p>
        </p:txBody>
      </p:sp>
      <p:sp>
        <p:nvSpPr>
          <p:cNvPr id="207" name="流程图: 合并 20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56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逆向行移位和逆向字节代换可交换，不影响结果</a:t>
            </a:r>
            <a:endParaRPr lang="en-US" altLang="zh-CN" dirty="0" smtClean="0"/>
          </a:p>
          <a:p>
            <a:pPr lvl="1"/>
            <a:endParaRPr lang="en-US" altLang="zh-CN" dirty="0" smtClean="0"/>
          </a:p>
          <a:p>
            <a:r>
              <a:rPr lang="zh-CN" altLang="en-US" dirty="0" smtClean="0"/>
              <a:t>轮密钥加和逆向列混淆可交换，但要对密钥扩展进行修改</a:t>
            </a:r>
            <a:endParaRPr lang="en-US" altLang="zh-CN" dirty="0" smtClean="0"/>
          </a:p>
          <a:p>
            <a:pPr lvl="1"/>
            <a:endParaRPr lang="zh-CN" altLang="en-US" dirty="0"/>
          </a:p>
        </p:txBody>
      </p:sp>
      <p:graphicFrame>
        <p:nvGraphicFramePr>
          <p:cNvPr id="173058" name="Object 2"/>
          <p:cNvGraphicFramePr>
            <a:graphicFrameLocks noChangeAspect="1"/>
          </p:cNvGraphicFramePr>
          <p:nvPr/>
        </p:nvGraphicFramePr>
        <p:xfrm>
          <a:off x="1884363" y="3214688"/>
          <a:ext cx="5902325" cy="2901950"/>
        </p:xfrm>
        <a:graphic>
          <a:graphicData uri="http://schemas.openxmlformats.org/presentationml/2006/ole">
            <mc:AlternateContent xmlns:mc="http://schemas.openxmlformats.org/markup-compatibility/2006">
              <mc:Choice xmlns:v="urn:schemas-microsoft-com:vml" Requires="v">
                <p:oleObj spid="_x0000_s13537" name="Equation" r:id="rId3" imgW="3174840" imgH="1562040" progId="Equation.DSMT4">
                  <p:embed/>
                </p:oleObj>
              </mc:Choice>
              <mc:Fallback>
                <p:oleObj name="Equation" r:id="rId3" imgW="3174840" imgH="1562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214688"/>
                        <a:ext cx="5902325" cy="290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8</a:t>
            </a:r>
            <a:r>
              <a:rPr lang="zh-CN" altLang="en-US" dirty="0"/>
              <a:t>、算法实现</a:t>
            </a:r>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368376773"/>
              </p:ext>
            </p:extLst>
          </p:nvPr>
        </p:nvGraphicFramePr>
        <p:xfrm>
          <a:off x="539552" y="908720"/>
          <a:ext cx="8208912" cy="4804764"/>
        </p:xfrm>
        <a:graphic>
          <a:graphicData uri="http://schemas.openxmlformats.org/presentationml/2006/ole">
            <mc:AlternateContent xmlns:mc="http://schemas.openxmlformats.org/markup-compatibility/2006">
              <mc:Choice xmlns:v="urn:schemas-microsoft-com:vml" Requires="v">
                <p:oleObj spid="_x0000_s16529" name="Equation" r:id="rId3" imgW="4533900" imgH="2654300" progId="Equation.DSMT4">
                  <p:embed/>
                </p:oleObj>
              </mc:Choice>
              <mc:Fallback>
                <p:oleObj name="Equation" r:id="rId3" imgW="4533900" imgH="2654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908720"/>
                        <a:ext cx="8208912" cy="4804764"/>
                      </a:xfrm>
                      <a:prstGeom prst="rect">
                        <a:avLst/>
                      </a:prstGeom>
                      <a:noFill/>
                      <a:ln>
                        <a:noFill/>
                      </a:ln>
                    </p:spPr>
                  </p:pic>
                </p:oleObj>
              </mc:Fallback>
            </mc:AlternateContent>
          </a:graphicData>
        </a:graphic>
      </p:graphicFrame>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700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endParaRPr lang="zh-CN" altLang="en-US" dirty="0"/>
          </a:p>
        </p:txBody>
      </p:sp>
      <p:sp>
        <p:nvSpPr>
          <p:cNvPr id="5" name="内容占位符 4"/>
          <p:cNvSpPr>
            <a:spLocks noGrp="1"/>
          </p:cNvSpPr>
          <p:nvPr>
            <p:ph idx="1"/>
          </p:nvPr>
        </p:nvSpPr>
        <p:spPr/>
        <p:txBody>
          <a:bodyPr>
            <a:noAutofit/>
          </a:bodyPr>
          <a:lstStyle/>
          <a:p>
            <a:r>
              <a:rPr lang="zh-CN" altLang="en-US" dirty="0" smtClean="0"/>
              <a:t>在</a:t>
            </a:r>
            <a:r>
              <a:rPr lang="en-US" altLang="zh-CN" dirty="0" smtClean="0"/>
              <a:t>8</a:t>
            </a:r>
            <a:r>
              <a:rPr lang="zh-CN" altLang="en-US" dirty="0" smtClean="0"/>
              <a:t>位处理器上</a:t>
            </a:r>
            <a:endParaRPr lang="en-US" altLang="zh-CN" dirty="0" smtClean="0"/>
          </a:p>
          <a:p>
            <a:pPr lvl="1"/>
            <a:r>
              <a:rPr lang="zh-CN" altLang="en-US" dirty="0" smtClean="0"/>
              <a:t>字节代换可用查表实现，需要</a:t>
            </a:r>
            <a:r>
              <a:rPr lang="en-US" altLang="zh-CN" dirty="0" smtClean="0">
                <a:cs typeface="Times New Roman" pitchFamily="18" charset="0"/>
              </a:rPr>
              <a:t>256</a:t>
            </a:r>
            <a:r>
              <a:rPr lang="zh-CN" altLang="en-US" dirty="0" smtClean="0"/>
              <a:t>字节</a:t>
            </a:r>
            <a:endParaRPr lang="en-AU" altLang="zh-CN" dirty="0" smtClean="0"/>
          </a:p>
          <a:p>
            <a:pPr lvl="1"/>
            <a:r>
              <a:rPr lang="zh-CN" altLang="en-US" dirty="0" smtClean="0"/>
              <a:t>行移位是简单的字节移位，轮密钥加是异或操作</a:t>
            </a:r>
            <a:endParaRPr lang="en-AU" altLang="zh-CN" dirty="0" smtClean="0"/>
          </a:p>
          <a:p>
            <a:pPr lvl="1"/>
            <a:r>
              <a:rPr lang="zh-CN" altLang="en-US" dirty="0" smtClean="0"/>
              <a:t>列混淆可以用查表取代，需要</a:t>
            </a:r>
            <a:r>
              <a:rPr lang="en-US" altLang="zh-CN" dirty="0" smtClean="0">
                <a:solidFill>
                  <a:srgbClr val="0070C0"/>
                </a:solidFill>
              </a:rPr>
              <a:t>3</a:t>
            </a:r>
            <a:r>
              <a:rPr lang="zh-CN" altLang="en-US" dirty="0" smtClean="0">
                <a:solidFill>
                  <a:srgbClr val="0070C0"/>
                </a:solidFill>
              </a:rPr>
              <a:t>张</a:t>
            </a:r>
            <a:r>
              <a:rPr lang="en-US" altLang="zh-CN" dirty="0" smtClean="0">
                <a:solidFill>
                  <a:srgbClr val="0070C0"/>
                </a:solidFill>
                <a:cs typeface="Times New Roman" pitchFamily="18" charset="0"/>
              </a:rPr>
              <a:t>256</a:t>
            </a:r>
            <a:r>
              <a:rPr lang="zh-CN" altLang="en-US" dirty="0" smtClean="0">
                <a:solidFill>
                  <a:srgbClr val="0070C0"/>
                </a:solidFill>
              </a:rPr>
              <a:t>字节的表</a:t>
            </a:r>
            <a:endParaRPr lang="en-US" altLang="zh-CN" dirty="0" smtClean="0">
              <a:solidFill>
                <a:srgbClr val="0070C0"/>
              </a:solidFill>
            </a:endParaRPr>
          </a:p>
          <a:p>
            <a:endParaRPr lang="en-US" altLang="zh-CN" dirty="0" smtClean="0"/>
          </a:p>
          <a:p>
            <a:pPr lvl="1"/>
            <a:r>
              <a:rPr lang="zh-CN" altLang="en-US" dirty="0" smtClean="0"/>
              <a:t>每</a:t>
            </a:r>
            <a:r>
              <a:rPr lang="zh-CN" altLang="en-US" dirty="0"/>
              <a:t>轮迭代中，每列</a:t>
            </a:r>
            <a:r>
              <a:rPr lang="zh-CN" altLang="en-US" dirty="0" smtClean="0"/>
              <a:t>需要</a:t>
            </a:r>
            <a:r>
              <a:rPr lang="en-US" altLang="zh-CN" dirty="0" smtClean="0"/>
              <a:t>12</a:t>
            </a:r>
            <a:r>
              <a:rPr lang="zh-CN" altLang="en-US" dirty="0" smtClean="0"/>
              <a:t>次查表（若将</a:t>
            </a:r>
            <a:r>
              <a:rPr lang="en-US" altLang="zh-CN" dirty="0" smtClean="0"/>
              <a:t>3</a:t>
            </a:r>
            <a:r>
              <a:rPr lang="zh-CN" altLang="en-US" dirty="0" smtClean="0"/>
              <a:t>张表合并，只需查</a:t>
            </a:r>
            <a:r>
              <a:rPr lang="en-US" altLang="zh-CN" dirty="0" smtClean="0"/>
              <a:t>4</a:t>
            </a:r>
            <a:r>
              <a:rPr lang="zh-CN" altLang="en-US" dirty="0" smtClean="0"/>
              <a:t>次 ）和</a:t>
            </a:r>
            <a:r>
              <a:rPr lang="en-US" altLang="zh-CN" dirty="0"/>
              <a:t>4</a:t>
            </a:r>
            <a:r>
              <a:rPr lang="zh-CN" altLang="en-US" dirty="0"/>
              <a:t>次异或操作</a:t>
            </a:r>
            <a:endParaRPr lang="en-US" altLang="zh-CN" dirty="0" smtClean="0">
              <a:solidFill>
                <a:srgbClr val="0070C0"/>
              </a:solidFill>
            </a:endParaRPr>
          </a:p>
        </p:txBody>
      </p:sp>
      <p:sp>
        <p:nvSpPr>
          <p:cNvPr id="2" name="页脚占位符 1"/>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Object 2"/>
          <p:cNvGraphicFramePr>
            <a:graphicFrameLocks noChangeAspect="1"/>
          </p:cNvGraphicFramePr>
          <p:nvPr>
            <p:extLst>
              <p:ext uri="{D42A27DB-BD31-4B8C-83A1-F6EECF244321}">
                <p14:modId xmlns:p14="http://schemas.microsoft.com/office/powerpoint/2010/main" val="1683843630"/>
              </p:ext>
            </p:extLst>
          </p:nvPr>
        </p:nvGraphicFramePr>
        <p:xfrm>
          <a:off x="1691680" y="2996952"/>
          <a:ext cx="5725414" cy="467345"/>
        </p:xfrm>
        <a:graphic>
          <a:graphicData uri="http://schemas.openxmlformats.org/presentationml/2006/ole">
            <mc:AlternateContent xmlns:mc="http://schemas.openxmlformats.org/markup-compatibility/2006">
              <mc:Choice xmlns:v="urn:schemas-microsoft-com:vml" Requires="v">
                <p:oleObj spid="_x0000_s17470" name="Equation" r:id="rId4" imgW="2641320" imgH="215640" progId="Equation.DSMT4">
                  <p:embed/>
                </p:oleObj>
              </mc:Choice>
              <mc:Fallback>
                <p:oleObj name="Equation" r:id="rId4" imgW="2641320" imgH="215640" progId="Equation.DSMT4">
                  <p:embed/>
                  <p:pic>
                    <p:nvPicPr>
                      <p:cNvPr id="0" name=""/>
                      <p:cNvPicPr>
                        <a:picLocks noChangeAspect="1" noChangeArrowheads="1"/>
                      </p:cNvPicPr>
                      <p:nvPr/>
                    </p:nvPicPr>
                    <p:blipFill>
                      <a:blip r:embed="rId5"/>
                      <a:srcRect/>
                      <a:stretch>
                        <a:fillRect/>
                      </a:stretch>
                    </p:blipFill>
                    <p:spPr bwMode="auto">
                      <a:xfrm>
                        <a:off x="1691680" y="2996952"/>
                        <a:ext cx="5725414" cy="467345"/>
                      </a:xfrm>
                      <a:prstGeom prst="rect">
                        <a:avLst/>
                      </a:prstGeom>
                      <a:noFill/>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636741370"/>
              </p:ext>
            </p:extLst>
          </p:nvPr>
        </p:nvGraphicFramePr>
        <p:xfrm>
          <a:off x="1331640" y="4293096"/>
          <a:ext cx="6530975" cy="1817687"/>
        </p:xfrm>
        <a:graphic>
          <a:graphicData uri="http://schemas.openxmlformats.org/presentationml/2006/ole">
            <mc:AlternateContent xmlns:mc="http://schemas.openxmlformats.org/markup-compatibility/2006">
              <mc:Choice xmlns:v="urn:schemas-microsoft-com:vml" Requires="v">
                <p:oleObj spid="_x0000_s17471" name="Equation" r:id="rId6" imgW="3606480" imgH="1002960" progId="Equation.DSMT4">
                  <p:embed/>
                </p:oleObj>
              </mc:Choice>
              <mc:Fallback>
                <p:oleObj name="Equation" r:id="rId6" imgW="3606480" imgH="1002960" progId="Equation.DSMT4">
                  <p:embed/>
                  <p:pic>
                    <p:nvPicPr>
                      <p:cNvPr id="0" name=""/>
                      <p:cNvPicPr>
                        <a:picLocks noChangeAspect="1" noChangeArrowheads="1"/>
                      </p:cNvPicPr>
                      <p:nvPr/>
                    </p:nvPicPr>
                    <p:blipFill>
                      <a:blip r:embed="rId7"/>
                      <a:srcRect/>
                      <a:stretch>
                        <a:fillRect/>
                      </a:stretch>
                    </p:blipFill>
                    <p:spPr bwMode="auto">
                      <a:xfrm>
                        <a:off x="1331640" y="4293096"/>
                        <a:ext cx="6530975" cy="181768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7433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err="1" smtClean="0"/>
              <a:t>Feistel</a:t>
            </a:r>
            <a:r>
              <a:rPr lang="zh-CN" altLang="en-US" dirty="0" smtClean="0"/>
              <a:t>密码框架</a:t>
            </a:r>
            <a:endParaRPr lang="zh-CN" altLang="en-US" dirty="0"/>
          </a:p>
        </p:txBody>
      </p:sp>
      <p:sp>
        <p:nvSpPr>
          <p:cNvPr id="3" name="内容占位符 2"/>
          <p:cNvSpPr>
            <a:spLocks noGrp="1"/>
          </p:cNvSpPr>
          <p:nvPr>
            <p:ph idx="1"/>
          </p:nvPr>
        </p:nvSpPr>
        <p:spPr/>
        <p:txBody>
          <a:bodyPr>
            <a:normAutofit/>
          </a:bodyPr>
          <a:lstStyle/>
          <a:p>
            <a:r>
              <a:rPr lang="zh-CN" altLang="en-US" dirty="0" smtClean="0"/>
              <a:t>加密算法：</a:t>
            </a:r>
            <a:endParaRPr lang="en-US" altLang="zh-CN" dirty="0" smtClean="0"/>
          </a:p>
          <a:p>
            <a:pPr lvl="1"/>
            <a:r>
              <a:rPr lang="zh-CN" altLang="en-US" dirty="0" smtClean="0"/>
              <a:t>将输入等分为两段，</a:t>
            </a:r>
            <a:endParaRPr lang="en-US" altLang="zh-CN" dirty="0" smtClean="0"/>
          </a:p>
          <a:p>
            <a:pPr lvl="1"/>
            <a:r>
              <a:rPr lang="zh-CN" altLang="en-US" dirty="0" smtClean="0"/>
              <a:t>进行若干轮运算，每轮中</a:t>
            </a:r>
            <a:endParaRPr lang="en-US" altLang="zh-CN" dirty="0" smtClean="0"/>
          </a:p>
          <a:p>
            <a:pPr lvl="2"/>
            <a:r>
              <a:rPr lang="zh-CN" altLang="en-US" dirty="0" smtClean="0"/>
              <a:t>对左半段数据进行代换，依据</a:t>
            </a:r>
            <a:endParaRPr lang="en-US" altLang="zh-CN" dirty="0" smtClean="0"/>
          </a:p>
          <a:p>
            <a:pPr lvl="2"/>
            <a:r>
              <a:rPr lang="zh-CN" altLang="en-US" dirty="0" smtClean="0"/>
              <a:t>轮函数</a:t>
            </a:r>
            <a:r>
              <a:rPr lang="en-US" altLang="zh-CN" dirty="0" smtClean="0"/>
              <a:t>F</a:t>
            </a:r>
            <a:r>
              <a:rPr lang="zh-CN" altLang="en-US" dirty="0" smtClean="0"/>
              <a:t>（右半段数据和子密钥）</a:t>
            </a:r>
            <a:endParaRPr lang="en-US" altLang="zh-CN" dirty="0" smtClean="0"/>
          </a:p>
          <a:p>
            <a:pPr lvl="2"/>
            <a:r>
              <a:rPr lang="zh-CN" altLang="en-US" dirty="0" smtClean="0"/>
              <a:t>然后置换：交换左右两段数据</a:t>
            </a:r>
            <a:endParaRPr lang="en-US" altLang="zh-CN" dirty="0" smtClean="0"/>
          </a:p>
          <a:p>
            <a:endParaRPr lang="en-US" altLang="zh-CN" dirty="0" smtClean="0"/>
          </a:p>
          <a:p>
            <a:endParaRPr lang="en-US" altLang="zh-CN" dirty="0" smtClean="0"/>
          </a:p>
          <a:p>
            <a:r>
              <a:rPr lang="zh-CN" altLang="en-US" dirty="0" smtClean="0"/>
              <a:t>解密算法：</a:t>
            </a:r>
            <a:endParaRPr lang="en-US" altLang="zh-CN" dirty="0" smtClean="0"/>
          </a:p>
          <a:p>
            <a:pPr lvl="1"/>
            <a:r>
              <a:rPr lang="zh-CN" altLang="en-US" dirty="0" smtClean="0"/>
              <a:t>与加密算法过程一致</a:t>
            </a:r>
            <a:endParaRPr lang="en-US" altLang="zh-CN" dirty="0" smtClean="0"/>
          </a:p>
          <a:p>
            <a:pPr lvl="1"/>
            <a:r>
              <a:rPr lang="zh-CN" altLang="en-US" dirty="0" smtClean="0"/>
              <a:t>子密钥使用次序相反</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692696"/>
            <a:ext cx="2016224" cy="564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946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endParaRPr lang="zh-CN" altLang="en-US" dirty="0"/>
          </a:p>
        </p:txBody>
      </p:sp>
      <p:sp>
        <p:nvSpPr>
          <p:cNvPr id="5" name="内容占位符 4"/>
          <p:cNvSpPr>
            <a:spLocks noGrp="1"/>
          </p:cNvSpPr>
          <p:nvPr>
            <p:ph idx="1"/>
          </p:nvPr>
        </p:nvSpPr>
        <p:spPr/>
        <p:txBody>
          <a:bodyPr>
            <a:noAutofit/>
          </a:bodyPr>
          <a:lstStyle/>
          <a:p>
            <a:r>
              <a:rPr lang="zh-CN" altLang="en-US" dirty="0" smtClean="0"/>
              <a:t>在</a:t>
            </a:r>
            <a:r>
              <a:rPr lang="en-US" altLang="zh-CN" dirty="0" smtClean="0">
                <a:cs typeface="Times New Roman" pitchFamily="18" charset="0"/>
              </a:rPr>
              <a:t>32</a:t>
            </a:r>
            <a:r>
              <a:rPr lang="zh-CN" altLang="en-US" dirty="0" smtClean="0"/>
              <a:t>位处理器上</a:t>
            </a:r>
            <a:endParaRPr lang="en-US" altLang="zh-CN" dirty="0" smtClean="0"/>
          </a:p>
          <a:p>
            <a:pPr lvl="1"/>
            <a:r>
              <a:rPr lang="zh-CN" altLang="en-US" dirty="0" smtClean="0"/>
              <a:t>将操作定义在</a:t>
            </a:r>
            <a:r>
              <a:rPr lang="en-US" altLang="zh-CN" dirty="0" smtClean="0"/>
              <a:t>32</a:t>
            </a:r>
            <a:r>
              <a:rPr lang="zh-CN" altLang="en-US" dirty="0" smtClean="0"/>
              <a:t>位的字上，预先计算</a:t>
            </a:r>
            <a:r>
              <a:rPr lang="en-US" altLang="zh-CN" dirty="0" smtClean="0">
                <a:solidFill>
                  <a:srgbClr val="0070C0"/>
                </a:solidFill>
              </a:rPr>
              <a:t>4</a:t>
            </a:r>
            <a:r>
              <a:rPr lang="zh-CN" altLang="en-US" dirty="0" smtClean="0">
                <a:solidFill>
                  <a:srgbClr val="0070C0"/>
                </a:solidFill>
              </a:rPr>
              <a:t>张</a:t>
            </a:r>
            <a:r>
              <a:rPr lang="en-US" altLang="zh-CN" dirty="0" smtClean="0">
                <a:solidFill>
                  <a:srgbClr val="0070C0"/>
                </a:solidFill>
              </a:rPr>
              <a:t>256</a:t>
            </a:r>
            <a:r>
              <a:rPr lang="zh-CN" altLang="en-US" dirty="0" smtClean="0">
                <a:solidFill>
                  <a:srgbClr val="0070C0"/>
                </a:solidFill>
              </a:rPr>
              <a:t>字的表</a:t>
            </a:r>
            <a:endParaRPr lang="en-US" dirty="0" smtClean="0">
              <a:solidFill>
                <a:srgbClr val="0070C0"/>
              </a:solidFill>
            </a:endParaRPr>
          </a:p>
          <a:p>
            <a:endParaRPr lang="en-US" altLang="zh-CN" dirty="0" smtClean="0"/>
          </a:p>
          <a:p>
            <a:endParaRPr lang="en-US" altLang="zh-CN" dirty="0" smtClean="0"/>
          </a:p>
          <a:p>
            <a:endParaRPr lang="en-US" altLang="zh-CN" dirty="0" smtClean="0"/>
          </a:p>
          <a:p>
            <a:pPr lvl="1"/>
            <a:r>
              <a:rPr lang="zh-CN" altLang="en-US" dirty="0" smtClean="0"/>
              <a:t>每轮迭代中，每列需要</a:t>
            </a:r>
            <a:r>
              <a:rPr lang="en-US" altLang="zh-CN" dirty="0" smtClean="0"/>
              <a:t>4</a:t>
            </a:r>
            <a:r>
              <a:rPr lang="zh-CN" altLang="en-US" dirty="0" smtClean="0"/>
              <a:t>次查表和</a:t>
            </a:r>
            <a:r>
              <a:rPr lang="en-US" altLang="zh-CN" dirty="0" smtClean="0"/>
              <a:t>4</a:t>
            </a:r>
            <a:r>
              <a:rPr lang="zh-CN" altLang="en-US" dirty="0" smtClean="0"/>
              <a:t>次异或操作</a:t>
            </a:r>
            <a:endParaRPr lang="en-US" dirty="0" smtClean="0"/>
          </a:p>
          <a:p>
            <a:endParaRPr lang="en-US" altLang="zh-CN" dirty="0" smtClean="0"/>
          </a:p>
          <a:p>
            <a:endParaRPr lang="en-US" altLang="zh-CN" dirty="0"/>
          </a:p>
          <a:p>
            <a:endParaRPr lang="en-US" altLang="zh-CN" dirty="0" smtClean="0"/>
          </a:p>
          <a:p>
            <a:r>
              <a:rPr lang="zh-CN" altLang="en-US" dirty="0" smtClean="0"/>
              <a:t>实现方式非常有利于防止能量攻击和计时攻击</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70</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Object 2"/>
          <p:cNvGraphicFramePr>
            <a:graphicFrameLocks noChangeAspect="1"/>
          </p:cNvGraphicFramePr>
          <p:nvPr>
            <p:extLst>
              <p:ext uri="{D42A27DB-BD31-4B8C-83A1-F6EECF244321}">
                <p14:modId xmlns:p14="http://schemas.microsoft.com/office/powerpoint/2010/main" val="1891594375"/>
              </p:ext>
            </p:extLst>
          </p:nvPr>
        </p:nvGraphicFramePr>
        <p:xfrm>
          <a:off x="1547664" y="4077072"/>
          <a:ext cx="6137265" cy="1571636"/>
        </p:xfrm>
        <a:graphic>
          <a:graphicData uri="http://schemas.openxmlformats.org/presentationml/2006/ole">
            <mc:AlternateContent xmlns:mc="http://schemas.openxmlformats.org/markup-compatibility/2006">
              <mc:Choice xmlns:v="urn:schemas-microsoft-com:vml" Requires="v">
                <p:oleObj spid="_x0000_s18494" name="Equation" r:id="rId4" imgW="3124080" imgH="799920" progId="Equation.DSMT4">
                  <p:embed/>
                </p:oleObj>
              </mc:Choice>
              <mc:Fallback>
                <p:oleObj name="Equation" r:id="rId4" imgW="3124080" imgH="7999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4077072"/>
                        <a:ext cx="6137265" cy="157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660494038"/>
              </p:ext>
            </p:extLst>
          </p:nvPr>
        </p:nvGraphicFramePr>
        <p:xfrm>
          <a:off x="395536" y="2060848"/>
          <a:ext cx="8215531" cy="1500198"/>
        </p:xfrm>
        <a:graphic>
          <a:graphicData uri="http://schemas.openxmlformats.org/presentationml/2006/ole">
            <mc:AlternateContent xmlns:mc="http://schemas.openxmlformats.org/markup-compatibility/2006">
              <mc:Choice xmlns:v="urn:schemas-microsoft-com:vml" Requires="v">
                <p:oleObj spid="_x0000_s18495" name="Equation" r:id="rId6" imgW="4241520" imgH="774360" progId="Equation.DSMT4">
                  <p:embed/>
                </p:oleObj>
              </mc:Choice>
              <mc:Fallback>
                <p:oleObj name="Equation" r:id="rId6" imgW="4241520" imgH="774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2060848"/>
                        <a:ext cx="8215531" cy="1500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045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 分组密码工作模式</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71</a:t>
            </a:fld>
            <a:endParaRPr lang="en-US" altLang="zh-CN" dirty="0"/>
          </a:p>
        </p:txBody>
      </p:sp>
    </p:spTree>
    <p:extLst>
      <p:ext uri="{BB962C8B-B14F-4D97-AF65-F5344CB8AC3E}">
        <p14:creationId xmlns:p14="http://schemas.microsoft.com/office/powerpoint/2010/main" val="297115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为将分组密码应用于各种实际场合，</a:t>
            </a:r>
            <a:r>
              <a:rPr lang="en-US" altLang="zh-CN" dirty="0" smtClean="0"/>
              <a:t>NIST</a:t>
            </a:r>
            <a:r>
              <a:rPr lang="zh-CN" altLang="en-US" dirty="0" smtClean="0"/>
              <a:t>在特别公布的</a:t>
            </a:r>
            <a:r>
              <a:rPr lang="en-US" altLang="zh-CN" dirty="0" smtClean="0"/>
              <a:t>800-38A</a:t>
            </a:r>
            <a:r>
              <a:rPr lang="zh-CN" altLang="en-US" dirty="0" smtClean="0"/>
              <a:t>中推荐</a:t>
            </a:r>
            <a:r>
              <a:rPr lang="en-US" altLang="zh-CN" dirty="0" smtClean="0"/>
              <a:t>5</a:t>
            </a:r>
            <a:r>
              <a:rPr lang="zh-CN" altLang="en-US" dirty="0" smtClean="0"/>
              <a:t>种工作模式</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744320894"/>
              </p:ext>
            </p:extLst>
          </p:nvPr>
        </p:nvGraphicFramePr>
        <p:xfrm>
          <a:off x="467544" y="2306032"/>
          <a:ext cx="8358246" cy="3571240"/>
        </p:xfrm>
        <a:graphic>
          <a:graphicData uri="http://schemas.openxmlformats.org/drawingml/2006/table">
            <a:tbl>
              <a:tblPr firstRow="1" bandRow="1">
                <a:tableStyleId>{BDBED569-4797-4DF1-A0F4-6AAB3CD982D8}</a:tableStyleId>
              </a:tblPr>
              <a:tblGrid>
                <a:gridCol w="1623124"/>
                <a:gridCol w="3600400"/>
                <a:gridCol w="3134722"/>
              </a:tblGrid>
              <a:tr h="149832">
                <a:tc>
                  <a:txBody>
                    <a:bodyPr/>
                    <a:lstStyle/>
                    <a:p>
                      <a:pPr algn="ctr"/>
                      <a:r>
                        <a:rPr lang="zh-CN" altLang="en-US" sz="1800" dirty="0" smtClean="0">
                          <a:latin typeface="微软雅黑" panose="020B0503020204020204" pitchFamily="34" charset="-122"/>
                          <a:ea typeface="微软雅黑" panose="020B0503020204020204" pitchFamily="34" charset="-122"/>
                        </a:rPr>
                        <a:t>模式</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描述</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典型应用</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r>
                        <a:rPr lang="zh-CN" altLang="en-US" sz="1800" dirty="0" smtClean="0">
                          <a:latin typeface="微软雅黑" panose="020B0503020204020204" pitchFamily="34" charset="-122"/>
                          <a:ea typeface="微软雅黑" panose="020B0503020204020204" pitchFamily="34" charset="-122"/>
                        </a:rPr>
                        <a:t>电码本</a:t>
                      </a:r>
                      <a:r>
                        <a:rPr lang="en-US" altLang="zh-CN" sz="1800" dirty="0" smtClean="0">
                          <a:latin typeface="微软雅黑" panose="020B0503020204020204" pitchFamily="34" charset="-122"/>
                          <a:ea typeface="微软雅黑" panose="020B0503020204020204" pitchFamily="34" charset="-122"/>
                        </a:rPr>
                        <a:t>(ECB)</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r>
                        <a:rPr lang="zh-CN" altLang="en-US" sz="1800" dirty="0" smtClean="0">
                          <a:latin typeface="微软雅黑" panose="020B0503020204020204" pitchFamily="34" charset="-122"/>
                          <a:ea typeface="微软雅黑" panose="020B0503020204020204" pitchFamily="34" charset="-122"/>
                        </a:rPr>
                        <a:t>用相同的密钥分别对明文组加密</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单个数据的安全传输</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rPr>
                        <a:t>密文分组链接</a:t>
                      </a:r>
                      <a:r>
                        <a:rPr lang="en-US" altLang="zh-CN" sz="1800" dirty="0" smtClean="0">
                          <a:latin typeface="微软雅黑" panose="020B0503020204020204" pitchFamily="34" charset="-122"/>
                          <a:ea typeface="微软雅黑" panose="020B0503020204020204" pitchFamily="34" charset="-122"/>
                        </a:rPr>
                        <a:t>(CBC)</a:t>
                      </a:r>
                      <a:endParaRPr lang="en-US" altLang="zh-CN" sz="1800" b="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r>
                        <a:rPr lang="zh-CN" altLang="en-US" sz="1800" dirty="0" smtClean="0">
                          <a:latin typeface="微软雅黑" panose="020B0503020204020204" pitchFamily="34" charset="-122"/>
                          <a:ea typeface="微软雅黑" panose="020B0503020204020204" pitchFamily="34" charset="-122"/>
                        </a:rPr>
                        <a:t>加密算法的输入是上一个密文组和本次明文组的异或</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普通目的的面向分组的传输</a:t>
                      </a:r>
                      <a:endParaRPr lang="en-US" altLang="zh-CN" sz="1800" dirty="0" smtClean="0">
                        <a:latin typeface="微软雅黑" panose="020B0503020204020204" pitchFamily="34" charset="-122"/>
                        <a:ea typeface="微软雅黑" panose="020B0503020204020204" pitchFamily="34" charset="-122"/>
                      </a:endParaRPr>
                    </a:p>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认证</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r>
                        <a:rPr lang="zh-CN" altLang="en-US" sz="1800" dirty="0" smtClean="0">
                          <a:latin typeface="微软雅黑" panose="020B0503020204020204" pitchFamily="34" charset="-122"/>
                          <a:ea typeface="微软雅黑" panose="020B0503020204020204" pitchFamily="34" charset="-122"/>
                        </a:rPr>
                        <a:t>密文反馈</a:t>
                      </a:r>
                      <a:r>
                        <a:rPr lang="en-US" altLang="zh-CN" sz="1800" dirty="0" smtClean="0">
                          <a:latin typeface="微软雅黑" panose="020B0503020204020204" pitchFamily="34" charset="-122"/>
                          <a:ea typeface="微软雅黑" panose="020B0503020204020204" pitchFamily="34" charset="-122"/>
                        </a:rPr>
                        <a:t>(CFB)</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r>
                        <a:rPr lang="zh-CN" altLang="en-US" sz="1800" dirty="0" smtClean="0">
                          <a:latin typeface="微软雅黑" panose="020B0503020204020204" pitchFamily="34" charset="-122"/>
                          <a:ea typeface="微软雅黑" panose="020B0503020204020204" pitchFamily="34" charset="-122"/>
                        </a:rPr>
                        <a:t>上一块密文作为加密算法的输入，产生</a:t>
                      </a:r>
                      <a:r>
                        <a:rPr lang="en-US" altLang="zh-CN" sz="1800" dirty="0" smtClean="0">
                          <a:latin typeface="微软雅黑" panose="020B0503020204020204" pitchFamily="34" charset="-122"/>
                          <a:ea typeface="微软雅黑" panose="020B0503020204020204" pitchFamily="34" charset="-122"/>
                        </a:rPr>
                        <a:t>j</a:t>
                      </a:r>
                      <a:r>
                        <a:rPr lang="zh-CN" altLang="en-US" sz="1800" dirty="0" smtClean="0">
                          <a:latin typeface="微软雅黑" panose="020B0503020204020204" pitchFamily="34" charset="-122"/>
                          <a:ea typeface="微软雅黑" panose="020B0503020204020204" pitchFamily="34" charset="-122"/>
                        </a:rPr>
                        <a:t>位伪随机数与明文异或</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普通目的的面向分组的传输</a:t>
                      </a:r>
                      <a:endParaRPr lang="en-US" altLang="zh-CN" sz="1800" dirty="0" smtClean="0">
                        <a:latin typeface="微软雅黑" panose="020B0503020204020204" pitchFamily="34" charset="-122"/>
                        <a:ea typeface="微软雅黑" panose="020B0503020204020204" pitchFamily="34" charset="-122"/>
                      </a:endParaRPr>
                    </a:p>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认证</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r>
                        <a:rPr lang="zh-CN" altLang="en-US" sz="1800" dirty="0" smtClean="0">
                          <a:latin typeface="微软雅黑" panose="020B0503020204020204" pitchFamily="34" charset="-122"/>
                          <a:ea typeface="微软雅黑" panose="020B0503020204020204" pitchFamily="34" charset="-122"/>
                        </a:rPr>
                        <a:t>输出反馈</a:t>
                      </a:r>
                      <a:r>
                        <a:rPr lang="en-US" altLang="zh-CN" sz="1800" dirty="0" smtClean="0">
                          <a:latin typeface="微软雅黑" panose="020B0503020204020204" pitchFamily="34" charset="-122"/>
                          <a:ea typeface="微软雅黑" panose="020B0503020204020204" pitchFamily="34" charset="-122"/>
                        </a:rPr>
                        <a:t>(OFB)</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r>
                        <a:rPr lang="zh-CN" altLang="en-US" sz="1800" dirty="0" smtClean="0">
                          <a:latin typeface="微软雅黑" panose="020B0503020204020204" pitchFamily="34" charset="-122"/>
                          <a:ea typeface="微软雅黑" panose="020B0503020204020204" pitchFamily="34" charset="-122"/>
                        </a:rPr>
                        <a:t>与</a:t>
                      </a:r>
                      <a:r>
                        <a:rPr lang="en-US" altLang="zh-CN" sz="1800" dirty="0" smtClean="0">
                          <a:latin typeface="微软雅黑" panose="020B0503020204020204" pitchFamily="34" charset="-122"/>
                          <a:ea typeface="微软雅黑" panose="020B0503020204020204" pitchFamily="34" charset="-122"/>
                        </a:rPr>
                        <a:t>CFB</a:t>
                      </a:r>
                      <a:r>
                        <a:rPr lang="zh-CN" altLang="en-US" sz="1800" dirty="0" smtClean="0">
                          <a:latin typeface="微软雅黑" panose="020B0503020204020204" pitchFamily="34" charset="-122"/>
                          <a:ea typeface="微软雅黑" panose="020B0503020204020204" pitchFamily="34" charset="-122"/>
                        </a:rPr>
                        <a:t>基本相同，只是加密算法的输入是上一次</a:t>
                      </a:r>
                      <a:r>
                        <a:rPr lang="en-US" altLang="zh-CN" sz="1800" dirty="0" smtClean="0">
                          <a:latin typeface="微软雅黑" panose="020B0503020204020204" pitchFamily="34" charset="-122"/>
                          <a:ea typeface="微软雅黑" panose="020B0503020204020204" pitchFamily="34" charset="-122"/>
                        </a:rPr>
                        <a:t>DES</a:t>
                      </a:r>
                      <a:r>
                        <a:rPr lang="zh-CN" altLang="en-US" sz="1800" dirty="0" smtClean="0">
                          <a:latin typeface="微软雅黑" panose="020B0503020204020204" pitchFamily="34" charset="-122"/>
                          <a:ea typeface="微软雅黑" panose="020B0503020204020204" pitchFamily="34" charset="-122"/>
                        </a:rPr>
                        <a:t>的输出</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173038" indent="-173038">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噪声频道上的数据流的传输（如卫星通信）</a:t>
                      </a:r>
                      <a:endParaRPr lang="zh-CN" altLang="en-US" sz="1800" b="0" kern="12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r h="370840">
                <a:tc>
                  <a:txBody>
                    <a:bodyPr/>
                    <a:lstStyle/>
                    <a:p>
                      <a:r>
                        <a:rPr lang="zh-CN" altLang="en-US" sz="1800" dirty="0" smtClean="0">
                          <a:latin typeface="微软雅黑" panose="020B0503020204020204" pitchFamily="34" charset="-122"/>
                          <a:ea typeface="微软雅黑" panose="020B0503020204020204" pitchFamily="34" charset="-122"/>
                        </a:rPr>
                        <a:t>计数器</a:t>
                      </a:r>
                      <a:r>
                        <a:rPr lang="en-US" altLang="zh-CN" sz="1800" dirty="0" smtClean="0">
                          <a:latin typeface="微软雅黑" panose="020B0503020204020204" pitchFamily="34" charset="-122"/>
                          <a:ea typeface="微软雅黑" panose="020B0503020204020204" pitchFamily="34" charset="-122"/>
                        </a:rPr>
                        <a:t>(CTR)</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r>
                        <a:rPr lang="zh-CN" altLang="en-US" sz="1800" dirty="0" smtClean="0">
                          <a:latin typeface="微软雅黑" panose="020B0503020204020204" pitchFamily="34" charset="-122"/>
                          <a:ea typeface="微软雅黑" panose="020B0503020204020204" pitchFamily="34" charset="-122"/>
                        </a:rPr>
                        <a:t>每个明文分组都与一个加密计数器相异或。对每个后续分组计数器递增</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普通目的的面向分组的传输</a:t>
                      </a:r>
                      <a:endParaRPr lang="en-US" altLang="zh-CN" sz="1800" dirty="0" smtClean="0">
                        <a:latin typeface="微软雅黑" panose="020B0503020204020204" pitchFamily="34" charset="-122"/>
                        <a:ea typeface="微软雅黑" panose="020B0503020204020204" pitchFamily="34" charset="-122"/>
                      </a:endParaRPr>
                    </a:p>
                    <a:p>
                      <a:pPr marL="173038" indent="-173038">
                        <a:buFont typeface="Arial" pitchFamily="34" charset="0"/>
                        <a:buChar char="•"/>
                      </a:pPr>
                      <a:r>
                        <a:rPr lang="zh-CN" altLang="en-US" sz="1800" dirty="0" smtClean="0">
                          <a:latin typeface="微软雅黑" panose="020B0503020204020204" pitchFamily="34" charset="-122"/>
                          <a:ea typeface="微软雅黑" panose="020B0503020204020204" pitchFamily="34" charset="-122"/>
                        </a:rPr>
                        <a:t>用于高速需求</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txBody>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72</a:t>
            </a:fld>
            <a:endParaRPr lang="en-US" altLang="zh-CN" dirty="0"/>
          </a:p>
        </p:txBody>
      </p:sp>
      <p:sp>
        <p:nvSpPr>
          <p:cNvPr id="13" name="流程图: 合并 1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549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一、电码本模式</a:t>
            </a:r>
            <a:r>
              <a:rPr lang="en-US" altLang="zh-CN" dirty="0" smtClean="0"/>
              <a:t>(ECB)</a:t>
            </a:r>
            <a:endParaRPr lang="zh-CN" altLang="en-US" dirty="0"/>
          </a:p>
        </p:txBody>
      </p:sp>
      <p:sp>
        <p:nvSpPr>
          <p:cNvPr id="3" name="内容占位符 2"/>
          <p:cNvSpPr>
            <a:spLocks noGrp="1"/>
          </p:cNvSpPr>
          <p:nvPr>
            <p:ph idx="1"/>
          </p:nvPr>
        </p:nvSpPr>
        <p:spPr/>
        <p:txBody>
          <a:bodyPr/>
          <a:lstStyle/>
          <a:p>
            <a:r>
              <a:rPr lang="zh-CN" altLang="en-US" dirty="0" smtClean="0"/>
              <a:t>消息分组，各组独自加密</a:t>
            </a:r>
            <a:endParaRPr lang="en-US" altLang="zh-CN" dirty="0" smtClean="0"/>
          </a:p>
          <a:p>
            <a:r>
              <a:rPr lang="zh-CN" altLang="en-US" dirty="0" smtClean="0"/>
              <a:t>就像一个巨大的密码本，对每个分组进行代换</a:t>
            </a:r>
            <a:endParaRPr lang="zh-CN" altLang="en-US" dirty="0"/>
          </a:p>
        </p:txBody>
      </p:sp>
      <p:grpSp>
        <p:nvGrpSpPr>
          <p:cNvPr id="4" name="组合 86"/>
          <p:cNvGrpSpPr/>
          <p:nvPr/>
        </p:nvGrpSpPr>
        <p:grpSpPr>
          <a:xfrm>
            <a:off x="886294" y="2488164"/>
            <a:ext cx="7146354" cy="3655480"/>
            <a:chOff x="928662" y="2488164"/>
            <a:chExt cx="7146354" cy="3655480"/>
          </a:xfrm>
        </p:grpSpPr>
        <p:sp>
          <p:nvSpPr>
            <p:cNvPr id="8" name="TextBox 7"/>
            <p:cNvSpPr txBox="1"/>
            <p:nvPr/>
          </p:nvSpPr>
          <p:spPr>
            <a:xfrm>
              <a:off x="2377021" y="2488164"/>
              <a:ext cx="116410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Count=1</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28" name="TextBox 27"/>
            <p:cNvSpPr txBox="1"/>
            <p:nvPr/>
          </p:nvSpPr>
          <p:spPr>
            <a:xfrm>
              <a:off x="4500562" y="2488164"/>
              <a:ext cx="116410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Count=2</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37" name="TextBox 36"/>
            <p:cNvSpPr txBox="1"/>
            <p:nvPr/>
          </p:nvSpPr>
          <p:spPr>
            <a:xfrm>
              <a:off x="6858016" y="2488164"/>
              <a:ext cx="121700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Count=N</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7" name="矩形 6"/>
            <p:cNvSpPr/>
            <p:nvPr/>
          </p:nvSpPr>
          <p:spPr>
            <a:xfrm>
              <a:off x="2357422"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2667314" y="2786058"/>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1714480" y="335756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1" name="TextBox 10"/>
            <p:cNvSpPr txBox="1"/>
            <p:nvPr/>
          </p:nvSpPr>
          <p:spPr>
            <a:xfrm>
              <a:off x="2658940" y="392906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3" name="直接箭头连接符 12"/>
            <p:cNvCxnSpPr>
              <a:stCxn id="10" idx="3"/>
              <a:endCxn id="7" idx="1"/>
            </p:cNvCxnSpPr>
            <p:nvPr/>
          </p:nvCxnSpPr>
          <p:spPr>
            <a:xfrm>
              <a:off x="2000232"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2"/>
              <a:endCxn id="7" idx="0"/>
            </p:cNvCxnSpPr>
            <p:nvPr/>
          </p:nvCxnSpPr>
          <p:spPr>
            <a:xfrm flipH="1">
              <a:off x="2857488" y="3155390"/>
              <a:ext cx="17575" cy="24584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2"/>
              <a:endCxn id="11" idx="0"/>
            </p:cNvCxnSpPr>
            <p:nvPr/>
          </p:nvCxnSpPr>
          <p:spPr>
            <a:xfrm>
              <a:off x="2857488" y="3686988"/>
              <a:ext cx="15613"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500562"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31" name="TextBox 30"/>
            <p:cNvSpPr txBox="1"/>
            <p:nvPr/>
          </p:nvSpPr>
          <p:spPr>
            <a:xfrm>
              <a:off x="4810454" y="2786058"/>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32" name="TextBox 31"/>
            <p:cNvSpPr txBox="1"/>
            <p:nvPr/>
          </p:nvSpPr>
          <p:spPr>
            <a:xfrm>
              <a:off x="3857620" y="335756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33" name="TextBox 32"/>
            <p:cNvSpPr txBox="1"/>
            <p:nvPr/>
          </p:nvSpPr>
          <p:spPr>
            <a:xfrm>
              <a:off x="4802080" y="392906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4" name="直接箭头连接符 33"/>
            <p:cNvCxnSpPr>
              <a:stCxn id="32" idx="3"/>
              <a:endCxn id="30" idx="1"/>
            </p:cNvCxnSpPr>
            <p:nvPr/>
          </p:nvCxnSpPr>
          <p:spPr>
            <a:xfrm>
              <a:off x="4143372"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1" idx="2"/>
              <a:endCxn id="30" idx="0"/>
            </p:cNvCxnSpPr>
            <p:nvPr/>
          </p:nvCxnSpPr>
          <p:spPr>
            <a:xfrm flipH="1">
              <a:off x="5000628" y="3155390"/>
              <a:ext cx="17575" cy="24584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0" idx="2"/>
              <a:endCxn id="33" idx="0"/>
            </p:cNvCxnSpPr>
            <p:nvPr/>
          </p:nvCxnSpPr>
          <p:spPr>
            <a:xfrm>
              <a:off x="5000628" y="3686988"/>
              <a:ext cx="15613"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858016"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40" name="TextBox 39"/>
            <p:cNvSpPr txBox="1"/>
            <p:nvPr/>
          </p:nvSpPr>
          <p:spPr>
            <a:xfrm>
              <a:off x="7152142" y="2786058"/>
              <a:ext cx="45076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41" name="TextBox 40"/>
            <p:cNvSpPr txBox="1"/>
            <p:nvPr/>
          </p:nvSpPr>
          <p:spPr>
            <a:xfrm>
              <a:off x="6215074" y="335756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42" name="TextBox 41"/>
            <p:cNvSpPr txBox="1"/>
            <p:nvPr/>
          </p:nvSpPr>
          <p:spPr>
            <a:xfrm>
              <a:off x="7128002" y="3929066"/>
              <a:ext cx="46358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3" name="直接箭头连接符 42"/>
            <p:cNvCxnSpPr>
              <a:stCxn id="41" idx="3"/>
              <a:endCxn id="39" idx="1"/>
            </p:cNvCxnSpPr>
            <p:nvPr/>
          </p:nvCxnSpPr>
          <p:spPr>
            <a:xfrm>
              <a:off x="6500826"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2"/>
              <a:endCxn id="39" idx="0"/>
            </p:cNvCxnSpPr>
            <p:nvPr/>
          </p:nvCxnSpPr>
          <p:spPr>
            <a:xfrm flipH="1">
              <a:off x="7358082" y="3155390"/>
              <a:ext cx="19442" cy="24584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a:off x="7358082" y="3686988"/>
              <a:ext cx="1714"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357422"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48" name="TextBox 47"/>
            <p:cNvSpPr txBox="1"/>
            <p:nvPr/>
          </p:nvSpPr>
          <p:spPr>
            <a:xfrm>
              <a:off x="2651548" y="4690600"/>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49" name="TextBox 48"/>
            <p:cNvSpPr txBox="1"/>
            <p:nvPr/>
          </p:nvSpPr>
          <p:spPr>
            <a:xfrm>
              <a:off x="1714480" y="523057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0" name="TextBox 49"/>
            <p:cNvSpPr txBox="1"/>
            <p:nvPr/>
          </p:nvSpPr>
          <p:spPr>
            <a:xfrm>
              <a:off x="2658940" y="5774312"/>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51" name="直接箭头连接符 50"/>
            <p:cNvCxnSpPr>
              <a:stCxn id="49" idx="3"/>
              <a:endCxn id="47" idx="1"/>
            </p:cNvCxnSpPr>
            <p:nvPr/>
          </p:nvCxnSpPr>
          <p:spPr>
            <a:xfrm>
              <a:off x="2000232"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8" idx="2"/>
              <a:endCxn id="47" idx="0"/>
            </p:cNvCxnSpPr>
            <p:nvPr/>
          </p:nvCxnSpPr>
          <p:spPr>
            <a:xfrm flipH="1">
              <a:off x="2857488" y="5059932"/>
              <a:ext cx="8221"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7" idx="2"/>
              <a:endCxn id="50" idx="0"/>
            </p:cNvCxnSpPr>
            <p:nvPr/>
          </p:nvCxnSpPr>
          <p:spPr>
            <a:xfrm>
              <a:off x="2857488" y="5559998"/>
              <a:ext cx="9201"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500562"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6" name="TextBox 55"/>
            <p:cNvSpPr txBox="1"/>
            <p:nvPr/>
          </p:nvSpPr>
          <p:spPr>
            <a:xfrm>
              <a:off x="4794688" y="4690600"/>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7" name="TextBox 56"/>
            <p:cNvSpPr txBox="1"/>
            <p:nvPr/>
          </p:nvSpPr>
          <p:spPr>
            <a:xfrm>
              <a:off x="3857620" y="523057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8" name="TextBox 57"/>
            <p:cNvSpPr txBox="1"/>
            <p:nvPr/>
          </p:nvSpPr>
          <p:spPr>
            <a:xfrm>
              <a:off x="4802080" y="5774312"/>
              <a:ext cx="41549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59" name="直接箭头连接符 58"/>
            <p:cNvCxnSpPr>
              <a:stCxn id="57" idx="3"/>
              <a:endCxn id="55" idx="1"/>
            </p:cNvCxnSpPr>
            <p:nvPr/>
          </p:nvCxnSpPr>
          <p:spPr>
            <a:xfrm>
              <a:off x="4143372"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6" idx="2"/>
              <a:endCxn id="55" idx="0"/>
            </p:cNvCxnSpPr>
            <p:nvPr/>
          </p:nvCxnSpPr>
          <p:spPr>
            <a:xfrm flipH="1">
              <a:off x="5000628" y="5059932"/>
              <a:ext cx="8221"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5" idx="2"/>
              <a:endCxn id="58" idx="0"/>
            </p:cNvCxnSpPr>
            <p:nvPr/>
          </p:nvCxnSpPr>
          <p:spPr>
            <a:xfrm>
              <a:off x="5000628" y="5559998"/>
              <a:ext cx="9201"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858016"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4" name="TextBox 63"/>
            <p:cNvSpPr txBox="1"/>
            <p:nvPr/>
          </p:nvSpPr>
          <p:spPr>
            <a:xfrm>
              <a:off x="7136376" y="4690600"/>
              <a:ext cx="46358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65" name="TextBox 64"/>
            <p:cNvSpPr txBox="1"/>
            <p:nvPr/>
          </p:nvSpPr>
          <p:spPr>
            <a:xfrm>
              <a:off x="6215074" y="5230572"/>
              <a:ext cx="28575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66" name="TextBox 65"/>
            <p:cNvSpPr txBox="1"/>
            <p:nvPr/>
          </p:nvSpPr>
          <p:spPr>
            <a:xfrm>
              <a:off x="7143768" y="5774312"/>
              <a:ext cx="45076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7" name="直接箭头连接符 66"/>
            <p:cNvCxnSpPr>
              <a:stCxn id="65" idx="3"/>
              <a:endCxn id="63" idx="1"/>
            </p:cNvCxnSpPr>
            <p:nvPr/>
          </p:nvCxnSpPr>
          <p:spPr>
            <a:xfrm>
              <a:off x="6500826"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2"/>
              <a:endCxn id="63" idx="0"/>
            </p:cNvCxnSpPr>
            <p:nvPr/>
          </p:nvCxnSpPr>
          <p:spPr>
            <a:xfrm flipH="1">
              <a:off x="7358082" y="5059932"/>
              <a:ext cx="10088"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3" idx="2"/>
              <a:endCxn id="66" idx="0"/>
            </p:cNvCxnSpPr>
            <p:nvPr/>
          </p:nvCxnSpPr>
          <p:spPr>
            <a:xfrm>
              <a:off x="7358082" y="5559998"/>
              <a:ext cx="11068" cy="21431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928662" y="3314642"/>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78" name="TextBox 77"/>
            <p:cNvSpPr txBox="1"/>
            <p:nvPr/>
          </p:nvSpPr>
          <p:spPr>
            <a:xfrm>
              <a:off x="928662" y="5219184"/>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84" name="TextBox 83"/>
            <p:cNvSpPr txBox="1"/>
            <p:nvPr/>
          </p:nvSpPr>
          <p:spPr>
            <a:xfrm>
              <a:off x="5715008" y="3243204"/>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sp>
          <p:nvSpPr>
            <p:cNvPr id="85" name="TextBox 84"/>
            <p:cNvSpPr txBox="1"/>
            <p:nvPr/>
          </p:nvSpPr>
          <p:spPr>
            <a:xfrm>
              <a:off x="5702490" y="5143512"/>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grpSp>
      <p:cxnSp>
        <p:nvCxnSpPr>
          <p:cNvPr id="89" name="直接连接符 88"/>
          <p:cNvCxnSpPr/>
          <p:nvPr/>
        </p:nvCxnSpPr>
        <p:spPr>
          <a:xfrm>
            <a:off x="814856" y="4429132"/>
            <a:ext cx="7429552"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17B7F836-6F9F-42A8-9450-B93EA774C316}" type="slidenum">
              <a:rPr lang="zh-CN" altLang="en-US" smtClean="0"/>
              <a:pPr>
                <a:defRPr/>
              </a:pPr>
              <a:t>73</a:t>
            </a:fld>
            <a:endParaRPr lang="en-US" altLang="zh-CN" dirty="0"/>
          </a:p>
        </p:txBody>
      </p:sp>
      <p:sp>
        <p:nvSpPr>
          <p:cNvPr id="74" name="流程图: 合并 73"/>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120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en-US" dirty="0" smtClean="0"/>
              <a:t>优点：</a:t>
            </a:r>
            <a:endParaRPr lang="en-US" altLang="zh-CN" dirty="0" smtClean="0"/>
          </a:p>
          <a:p>
            <a:pPr lvl="1"/>
            <a:r>
              <a:rPr lang="zh-CN" altLang="en-US" dirty="0" smtClean="0"/>
              <a:t>可以并行运算</a:t>
            </a:r>
            <a:endParaRPr lang="en-US" altLang="zh-CN" dirty="0" smtClean="0"/>
          </a:p>
          <a:p>
            <a:pPr lvl="1"/>
            <a:r>
              <a:rPr lang="zh-CN" altLang="en-US" dirty="0" smtClean="0"/>
              <a:t>适用于随机存储的数据</a:t>
            </a:r>
            <a:endParaRPr lang="en-US" altLang="zh-CN" dirty="0" smtClean="0"/>
          </a:p>
          <a:p>
            <a:pPr lvl="1"/>
            <a:r>
              <a:rPr lang="zh-CN" altLang="en-US" dirty="0" smtClean="0"/>
              <a:t>传输错误不扩散，只影响所在块的正确解密</a:t>
            </a:r>
            <a:endParaRPr lang="en-US" altLang="zh-CN" dirty="0" smtClean="0"/>
          </a:p>
          <a:p>
            <a:pPr lvl="1"/>
            <a:endParaRPr lang="en-US" altLang="zh-CN" dirty="0" smtClean="0"/>
          </a:p>
          <a:p>
            <a:r>
              <a:rPr lang="zh-CN" altLang="en-US" dirty="0" smtClean="0"/>
              <a:t>缺点：</a:t>
            </a:r>
            <a:endParaRPr lang="en-US" altLang="zh-CN" dirty="0" smtClean="0"/>
          </a:p>
          <a:p>
            <a:pPr marL="857250" lvl="1" indent="-457200"/>
            <a:r>
              <a:rPr lang="zh-CN" altLang="en-US" dirty="0" smtClean="0"/>
              <a:t>当明文分组重复时，密文也重复</a:t>
            </a:r>
            <a:endParaRPr lang="en-US" altLang="zh-CN" dirty="0" smtClean="0"/>
          </a:p>
          <a:p>
            <a:pPr marL="857250" lvl="1" indent="-457200"/>
            <a:r>
              <a:rPr lang="zh-CN" altLang="en-US" dirty="0" smtClean="0"/>
              <a:t>格式化数据，将产生大量重复的密文</a:t>
            </a:r>
            <a:endParaRPr lang="en-US" altLang="zh-CN" dirty="0" smtClean="0"/>
          </a:p>
          <a:p>
            <a:pPr marL="857250" lvl="1" indent="-457200"/>
            <a:r>
              <a:rPr lang="zh-CN" altLang="en-US" dirty="0" smtClean="0"/>
              <a:t>若明文分组差别很小，对其破译就变为编码本的破译问题</a:t>
            </a:r>
            <a:endParaRPr lang="en-US" altLang="zh-CN" dirty="0" smtClean="0"/>
          </a:p>
          <a:p>
            <a:pPr marL="457200" indent="-457200"/>
            <a:endParaRPr lang="en-US" altLang="zh-CN" dirty="0" smtClean="0"/>
          </a:p>
          <a:p>
            <a:pPr marL="457200" indent="-457200"/>
            <a:r>
              <a:rPr lang="zh-CN" altLang="en-US" dirty="0" smtClean="0"/>
              <a:t>主要用于发送很少明文分组时</a:t>
            </a:r>
            <a:endParaRPr lang="en-US" altLang="zh-CN" dirty="0" smtClean="0"/>
          </a:p>
          <a:p>
            <a:pPr marL="857250" lvl="1" indent="-457200"/>
            <a:r>
              <a:rPr lang="zh-CN" altLang="en-US" dirty="0" smtClean="0"/>
              <a:t>例如，用主密钥加密会话密钥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74</a:t>
            </a:fld>
            <a:endParaRPr lang="en-US" altLang="zh-CN" dirty="0"/>
          </a:p>
        </p:txBody>
      </p:sp>
      <p:grpSp>
        <p:nvGrpSpPr>
          <p:cNvPr id="72" name="组合 71"/>
          <p:cNvGrpSpPr>
            <a:grpSpLocks noChangeAspect="1"/>
          </p:cNvGrpSpPr>
          <p:nvPr/>
        </p:nvGrpSpPr>
        <p:grpSpPr>
          <a:xfrm>
            <a:off x="7626553" y="1196752"/>
            <a:ext cx="1162330" cy="2133720"/>
            <a:chOff x="9579451" y="964942"/>
            <a:chExt cx="1291480" cy="2663820"/>
          </a:xfrm>
        </p:grpSpPr>
        <p:sp>
          <p:nvSpPr>
            <p:cNvPr id="18" name="矩形 17"/>
            <p:cNvSpPr/>
            <p:nvPr/>
          </p:nvSpPr>
          <p:spPr>
            <a:xfrm>
              <a:off x="10153235" y="1580121"/>
              <a:ext cx="704760"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4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9" name="TextBox 18"/>
            <p:cNvSpPr txBox="1"/>
            <p:nvPr/>
          </p:nvSpPr>
          <p:spPr>
            <a:xfrm>
              <a:off x="10332691" y="964942"/>
              <a:ext cx="363705" cy="38424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P</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0" name="TextBox 19"/>
            <p:cNvSpPr txBox="1"/>
            <p:nvPr/>
          </p:nvSpPr>
          <p:spPr>
            <a:xfrm>
              <a:off x="9579451" y="1535373"/>
              <a:ext cx="285752" cy="384241"/>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K</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2" name="直接箭头连接符 21"/>
            <p:cNvCxnSpPr>
              <a:stCxn id="20" idx="3"/>
              <a:endCxn id="18" idx="1"/>
            </p:cNvCxnSpPr>
            <p:nvPr/>
          </p:nvCxnSpPr>
          <p:spPr>
            <a:xfrm flipV="1">
              <a:off x="9865203" y="1722997"/>
              <a:ext cx="288033" cy="44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a:endCxn id="18" idx="0"/>
            </p:cNvCxnSpPr>
            <p:nvPr/>
          </p:nvCxnSpPr>
          <p:spPr>
            <a:xfrm flipH="1">
              <a:off x="10505616" y="1349183"/>
              <a:ext cx="8928" cy="23093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2"/>
              <a:endCxn id="39" idx="0"/>
            </p:cNvCxnSpPr>
            <p:nvPr/>
          </p:nvCxnSpPr>
          <p:spPr>
            <a:xfrm>
              <a:off x="10505616" y="1865872"/>
              <a:ext cx="12936" cy="87858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166171" y="2744455"/>
              <a:ext cx="704760" cy="285751"/>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sz="14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40" name="TextBox 39"/>
            <p:cNvSpPr txBox="1"/>
            <p:nvPr/>
          </p:nvSpPr>
          <p:spPr>
            <a:xfrm>
              <a:off x="10444185" y="2071498"/>
              <a:ext cx="376172" cy="384241"/>
            </a:xfrm>
            <a:prstGeom prst="rect">
              <a:avLst/>
            </a:prstGeom>
            <a:noFill/>
          </p:spPr>
          <p:txBody>
            <a:bodyPr wrap="none" rtlCol="0">
              <a:spAutoFit/>
            </a:bodyPr>
            <a:lstStyle/>
            <a:p>
              <a:r>
                <a:rPr lang="en-US" altLang="zh-CN" sz="1400" dirty="0" err="1" smtClean="0">
                  <a:latin typeface="微软雅黑" panose="020B0503020204020204" pitchFamily="34" charset="-122"/>
                  <a:ea typeface="微软雅黑" panose="020B0503020204020204" pitchFamily="34" charset="-122"/>
                  <a:cs typeface="Times New Roman" pitchFamily="18" charset="0"/>
                </a:rPr>
                <a:t>C</a:t>
              </a:r>
              <a:r>
                <a:rPr lang="en-US" altLang="zh-CN" sz="1400"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41" name="TextBox 40"/>
            <p:cNvSpPr txBox="1"/>
            <p:nvPr/>
          </p:nvSpPr>
          <p:spPr>
            <a:xfrm>
              <a:off x="9592387" y="2694614"/>
              <a:ext cx="285752" cy="384241"/>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K</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42" name="TextBox 41"/>
            <p:cNvSpPr txBox="1"/>
            <p:nvPr/>
          </p:nvSpPr>
          <p:spPr>
            <a:xfrm>
              <a:off x="10337253" y="3244521"/>
              <a:ext cx="363705" cy="38424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P</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3" name="直接箭头连接符 42"/>
            <p:cNvCxnSpPr>
              <a:stCxn id="41" idx="3"/>
              <a:endCxn id="39" idx="1"/>
            </p:cNvCxnSpPr>
            <p:nvPr/>
          </p:nvCxnSpPr>
          <p:spPr>
            <a:xfrm>
              <a:off x="9878138" y="2886735"/>
              <a:ext cx="288033" cy="5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a:off x="10518552" y="3030206"/>
              <a:ext cx="554" cy="21431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9" name="流程图: 合并 2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33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分组重放</a:t>
            </a:r>
            <a:endParaRPr lang="en-US" dirty="0"/>
          </a:p>
        </p:txBody>
      </p:sp>
      <p:sp>
        <p:nvSpPr>
          <p:cNvPr id="3" name="内容占位符 2"/>
          <p:cNvSpPr>
            <a:spLocks noGrp="1"/>
          </p:cNvSpPr>
          <p:nvPr>
            <p:ph idx="1"/>
          </p:nvPr>
        </p:nvSpPr>
        <p:spPr/>
        <p:txBody>
          <a:bodyPr/>
          <a:lstStyle/>
          <a:p>
            <a:r>
              <a:rPr lang="en-US" altLang="zh-CN" dirty="0" smtClean="0"/>
              <a:t>ECB</a:t>
            </a:r>
            <a:r>
              <a:rPr lang="zh-CN" altLang="en-US" dirty="0" smtClean="0"/>
              <a:t>模式最严重的问题是允许对手选取部分分组进行重放攻击</a:t>
            </a:r>
            <a:endParaRPr lang="en-US" altLang="zh-CN" dirty="0" smtClean="0"/>
          </a:p>
          <a:p>
            <a:pPr lvl="1"/>
            <a:r>
              <a:rPr lang="zh-CN" altLang="en-US" dirty="0" smtClean="0"/>
              <a:t>特别是针对按分组格式化的数据</a:t>
            </a:r>
            <a:endParaRPr lang="en-US" altLang="zh-CN" dirty="0" smtClean="0"/>
          </a:p>
          <a:p>
            <a:pPr lvl="1"/>
            <a:r>
              <a:rPr lang="zh-CN" altLang="en-US" dirty="0" smtClean="0"/>
              <a:t>例如：</a:t>
            </a:r>
            <a:endParaRPr lang="en-US" altLang="zh-CN" dirty="0" smtClean="0"/>
          </a:p>
          <a:p>
            <a:pPr lvl="2"/>
            <a:r>
              <a:rPr lang="en-US" altLang="zh-CN" dirty="0" smtClean="0"/>
              <a:t>Email</a:t>
            </a:r>
            <a:r>
              <a:rPr lang="zh-CN" altLang="en-US" dirty="0" smtClean="0"/>
              <a:t>中，若发件人和收件人姓名、邮箱各自独占一个或几个分组时，你的情书会发生什么？</a:t>
            </a:r>
            <a:endParaRPr lang="en-US" altLang="zh-CN" dirty="0" smtClean="0"/>
          </a:p>
          <a:p>
            <a:pPr lvl="2"/>
            <a:r>
              <a:rPr lang="zh-CN" altLang="en-US" dirty="0" smtClean="0"/>
              <a:t>若银行帐号和用户名占用单独一个或几个分组时，你的钱会去到哪里？</a:t>
            </a:r>
            <a:endParaRPr lang="en-US" altLang="zh-CN" dirty="0" smtClean="0"/>
          </a:p>
          <a:p>
            <a:pPr lvl="1"/>
            <a:r>
              <a:rPr lang="zh-CN" altLang="en-US" dirty="0" smtClean="0"/>
              <a:t>即使在消息中插入时间戳，只要时间戳独占分组，就可以进行交织攻击</a:t>
            </a:r>
            <a:endParaRPr lang="en-US" altLang="zh-CN" dirty="0" smtClean="0"/>
          </a:p>
          <a:p>
            <a:pPr lvl="1"/>
            <a:endParaRPr lang="en-US" altLang="zh-CN" dirty="0" smtClean="0"/>
          </a:p>
          <a:p>
            <a:pPr lvl="1"/>
            <a:r>
              <a:rPr lang="zh-CN" altLang="en-US" dirty="0" smtClean="0">
                <a:solidFill>
                  <a:srgbClr val="FF0000"/>
                </a:solidFill>
              </a:rPr>
              <a:t>必须辅助以消息认证来保证完整性</a:t>
            </a:r>
            <a:endParaRPr lang="en-US" altLang="zh-CN" dirty="0" smtClean="0">
              <a:solidFill>
                <a:srgbClr val="FF0000"/>
              </a:solidFill>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75</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102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二、密文分组链接模式</a:t>
            </a:r>
            <a:r>
              <a:rPr lang="en-US" altLang="zh-CN" dirty="0" smtClean="0"/>
              <a:t>(CBC)</a:t>
            </a:r>
            <a:endParaRPr lang="zh-CN" altLang="en-US" dirty="0"/>
          </a:p>
        </p:txBody>
      </p:sp>
      <p:sp>
        <p:nvSpPr>
          <p:cNvPr id="3" name="内容占位符 2"/>
          <p:cNvSpPr>
            <a:spLocks noGrp="1"/>
          </p:cNvSpPr>
          <p:nvPr>
            <p:ph idx="1"/>
          </p:nvPr>
        </p:nvSpPr>
        <p:spPr/>
        <p:txBody>
          <a:bodyPr/>
          <a:lstStyle/>
          <a:p>
            <a:r>
              <a:rPr lang="zh-CN" altLang="en-US" dirty="0" smtClean="0"/>
              <a:t>上一次密文分组与本次明文分组异或，再加密</a:t>
            </a:r>
            <a:endParaRPr lang="en-US" altLang="zh-CN" dirty="0" smtClean="0"/>
          </a:p>
          <a:p>
            <a:r>
              <a:rPr lang="en-US" altLang="zh-CN" dirty="0" smtClean="0"/>
              <a:t>IV</a:t>
            </a:r>
            <a:r>
              <a:rPr lang="zh-CN" altLang="en-US" dirty="0" smtClean="0"/>
              <a:t>是一个初始向量</a:t>
            </a:r>
            <a:endParaRPr lang="zh-CN" altLang="en-US" dirty="0"/>
          </a:p>
        </p:txBody>
      </p:sp>
      <p:grpSp>
        <p:nvGrpSpPr>
          <p:cNvPr id="4" name="组合 182"/>
          <p:cNvGrpSpPr/>
          <p:nvPr/>
        </p:nvGrpSpPr>
        <p:grpSpPr>
          <a:xfrm>
            <a:off x="954882" y="2204864"/>
            <a:ext cx="7030938" cy="4034694"/>
            <a:chOff x="928662" y="2323264"/>
            <a:chExt cx="7030938" cy="4034694"/>
          </a:xfrm>
        </p:grpSpPr>
        <p:sp>
          <p:nvSpPr>
            <p:cNvPr id="59" name="TextBox 58"/>
            <p:cNvSpPr txBox="1"/>
            <p:nvPr/>
          </p:nvSpPr>
          <p:spPr>
            <a:xfrm>
              <a:off x="2377021" y="2323264"/>
              <a:ext cx="1055097"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Count=1</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60" name="TextBox 59"/>
            <p:cNvSpPr txBox="1"/>
            <p:nvPr/>
          </p:nvSpPr>
          <p:spPr>
            <a:xfrm>
              <a:off x="4500562" y="2323264"/>
              <a:ext cx="1055097"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Count=2</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61" name="TextBox 60"/>
            <p:cNvSpPr txBox="1"/>
            <p:nvPr/>
          </p:nvSpPr>
          <p:spPr>
            <a:xfrm>
              <a:off x="6858016" y="2323264"/>
              <a:ext cx="110158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Count=N</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grpSp>
          <p:nvGrpSpPr>
            <p:cNvPr id="6" name="组合 180"/>
            <p:cNvGrpSpPr/>
            <p:nvPr/>
          </p:nvGrpSpPr>
          <p:grpSpPr>
            <a:xfrm>
              <a:off x="928662" y="2609016"/>
              <a:ext cx="6929486" cy="1891554"/>
              <a:chOff x="928662" y="2609016"/>
              <a:chExt cx="6929486" cy="1891554"/>
            </a:xfrm>
          </p:grpSpPr>
          <p:sp>
            <p:nvSpPr>
              <p:cNvPr id="104" name="TextBox 103"/>
              <p:cNvSpPr txBox="1"/>
              <p:nvPr/>
            </p:nvSpPr>
            <p:spPr>
              <a:xfrm>
                <a:off x="928662" y="3547592"/>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62" name="矩形 61"/>
              <p:cNvSpPr/>
              <p:nvPr/>
            </p:nvSpPr>
            <p:spPr>
              <a:xfrm>
                <a:off x="2357422"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3" name="TextBox 62"/>
              <p:cNvSpPr txBox="1"/>
              <p:nvPr/>
            </p:nvSpPr>
            <p:spPr>
              <a:xfrm>
                <a:off x="2667314" y="2609016"/>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4" name="TextBox 63"/>
              <p:cNvSpPr txBox="1"/>
              <p:nvPr/>
            </p:nvSpPr>
            <p:spPr>
              <a:xfrm>
                <a:off x="1714480" y="3609148"/>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5" name="TextBox 64"/>
              <p:cNvSpPr txBox="1"/>
              <p:nvPr/>
            </p:nvSpPr>
            <p:spPr>
              <a:xfrm>
                <a:off x="2658940" y="4162016"/>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6" name="直接箭头连接符 65"/>
              <p:cNvCxnSpPr>
                <a:stCxn id="64" idx="3"/>
                <a:endCxn id="62" idx="1"/>
              </p:cNvCxnSpPr>
              <p:nvPr/>
            </p:nvCxnSpPr>
            <p:spPr>
              <a:xfrm flipV="1">
                <a:off x="2000232"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8" idx="4"/>
                <a:endCxn id="62" idx="0"/>
              </p:cNvCxnSpPr>
              <p:nvPr/>
            </p:nvCxnSpPr>
            <p:spPr>
              <a:xfrm rot="5400000">
                <a:off x="2720892" y="3497028"/>
                <a:ext cx="273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2" idx="2"/>
                <a:endCxn id="65" idx="0"/>
              </p:cNvCxnSpPr>
              <p:nvPr/>
            </p:nvCxnSpPr>
            <p:spPr>
              <a:xfrm>
                <a:off x="2857488" y="3919938"/>
                <a:ext cx="2789"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4500562"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70" name="TextBox 69"/>
              <p:cNvSpPr txBox="1"/>
              <p:nvPr/>
            </p:nvSpPr>
            <p:spPr>
              <a:xfrm>
                <a:off x="4810454" y="2609016"/>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1" name="TextBox 70"/>
              <p:cNvSpPr txBox="1"/>
              <p:nvPr/>
            </p:nvSpPr>
            <p:spPr>
              <a:xfrm>
                <a:off x="3857620" y="3609148"/>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2" name="TextBox 71"/>
              <p:cNvSpPr txBox="1"/>
              <p:nvPr/>
            </p:nvSpPr>
            <p:spPr>
              <a:xfrm>
                <a:off x="4802080" y="4162016"/>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73" name="直接箭头连接符 72"/>
              <p:cNvCxnSpPr>
                <a:stCxn id="71" idx="3"/>
                <a:endCxn id="69" idx="1"/>
              </p:cNvCxnSpPr>
              <p:nvPr/>
            </p:nvCxnSpPr>
            <p:spPr>
              <a:xfrm flipV="1">
                <a:off x="4143372"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11" idx="4"/>
                <a:endCxn id="69" idx="0"/>
              </p:cNvCxnSpPr>
              <p:nvPr/>
            </p:nvCxnSpPr>
            <p:spPr>
              <a:xfrm rot="16200000" flipH="1">
                <a:off x="4859845" y="3493403"/>
                <a:ext cx="273754" cy="781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9" idx="2"/>
                <a:endCxn id="72" idx="0"/>
              </p:cNvCxnSpPr>
              <p:nvPr/>
            </p:nvCxnSpPr>
            <p:spPr>
              <a:xfrm>
                <a:off x="5000628" y="3919938"/>
                <a:ext cx="2789"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858016"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77" name="TextBox 76"/>
              <p:cNvSpPr txBox="1"/>
              <p:nvPr/>
            </p:nvSpPr>
            <p:spPr>
              <a:xfrm>
                <a:off x="7152142" y="2609016"/>
                <a:ext cx="420308"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8" name="TextBox 77"/>
              <p:cNvSpPr txBox="1"/>
              <p:nvPr/>
            </p:nvSpPr>
            <p:spPr>
              <a:xfrm>
                <a:off x="6215074" y="3609148"/>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9" name="TextBox 78"/>
              <p:cNvSpPr txBox="1"/>
              <p:nvPr/>
            </p:nvSpPr>
            <p:spPr>
              <a:xfrm>
                <a:off x="7128002" y="4162016"/>
                <a:ext cx="43313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80" name="直接箭头连接符 79"/>
              <p:cNvCxnSpPr>
                <a:stCxn id="78" idx="3"/>
                <a:endCxn id="76" idx="1"/>
              </p:cNvCxnSpPr>
              <p:nvPr/>
            </p:nvCxnSpPr>
            <p:spPr>
              <a:xfrm flipV="1">
                <a:off x="6500826"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12" idx="4"/>
                <a:endCxn id="76" idx="0"/>
              </p:cNvCxnSpPr>
              <p:nvPr/>
            </p:nvCxnSpPr>
            <p:spPr>
              <a:xfrm rot="16200000" flipH="1">
                <a:off x="7217299" y="3493403"/>
                <a:ext cx="273754" cy="781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6" idx="2"/>
                <a:endCxn id="79" idx="0"/>
              </p:cNvCxnSpPr>
              <p:nvPr/>
            </p:nvCxnSpPr>
            <p:spPr>
              <a:xfrm flipH="1">
                <a:off x="7344568" y="3919938"/>
                <a:ext cx="13514" cy="2420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786446" y="3457518"/>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sp>
            <p:nvSpPr>
              <p:cNvPr id="108" name="流程图: 或者 107"/>
              <p:cNvSpPr/>
              <p:nvPr/>
            </p:nvSpPr>
            <p:spPr>
              <a:xfrm>
                <a:off x="2786050"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1" name="流程图: 或者 110"/>
              <p:cNvSpPr/>
              <p:nvPr/>
            </p:nvSpPr>
            <p:spPr>
              <a:xfrm>
                <a:off x="4920816"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2" name="流程图: 或者 111"/>
              <p:cNvSpPr/>
              <p:nvPr/>
            </p:nvSpPr>
            <p:spPr>
              <a:xfrm>
                <a:off x="7278270"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5" name="直接箭头连接符 114"/>
              <p:cNvCxnSpPr>
                <a:stCxn id="63" idx="2"/>
                <a:endCxn id="108" idx="0"/>
              </p:cNvCxnSpPr>
              <p:nvPr/>
            </p:nvCxnSpPr>
            <p:spPr>
              <a:xfrm flipH="1">
                <a:off x="2858050" y="2947570"/>
                <a:ext cx="4189" cy="2688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70" idx="2"/>
                <a:endCxn id="111" idx="0"/>
              </p:cNvCxnSpPr>
              <p:nvPr/>
            </p:nvCxnSpPr>
            <p:spPr>
              <a:xfrm flipH="1">
                <a:off x="4992816" y="2947570"/>
                <a:ext cx="12563" cy="2688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77" idx="2"/>
                <a:endCxn id="112" idx="0"/>
              </p:cNvCxnSpPr>
              <p:nvPr/>
            </p:nvCxnSpPr>
            <p:spPr>
              <a:xfrm flipH="1">
                <a:off x="7350270" y="2947570"/>
                <a:ext cx="12026" cy="2688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27" idx="3"/>
                <a:endCxn id="108" idx="2"/>
              </p:cNvCxnSpPr>
              <p:nvPr/>
            </p:nvCxnSpPr>
            <p:spPr>
              <a:xfrm>
                <a:off x="2412830" y="3283863"/>
                <a:ext cx="373220" cy="456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2027788" y="3114586"/>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132" name="形状 131"/>
              <p:cNvCxnSpPr>
                <a:endCxn id="111" idx="2"/>
              </p:cNvCxnSpPr>
              <p:nvPr/>
            </p:nvCxnSpPr>
            <p:spPr>
              <a:xfrm flipV="1">
                <a:off x="2837793" y="3288432"/>
                <a:ext cx="2083023" cy="712477"/>
              </a:xfrm>
              <a:prstGeom prst="bentConnector3">
                <a:avLst>
                  <a:gd name="adj1" fmla="val 43945"/>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5000628" y="4019140"/>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43" idx="3"/>
                <a:endCxn id="112" idx="2"/>
              </p:cNvCxnSpPr>
              <p:nvPr/>
            </p:nvCxnSpPr>
            <p:spPr>
              <a:xfrm flipV="1">
                <a:off x="6930543" y="3288432"/>
                <a:ext cx="347727"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6357950" y="3121978"/>
                <a:ext cx="572593"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grpSp>
        <p:grpSp>
          <p:nvGrpSpPr>
            <p:cNvPr id="7" name="组合 181"/>
            <p:cNvGrpSpPr/>
            <p:nvPr/>
          </p:nvGrpSpPr>
          <p:grpSpPr>
            <a:xfrm>
              <a:off x="928662" y="4572008"/>
              <a:ext cx="6929486" cy="1785950"/>
              <a:chOff x="928662" y="4572008"/>
              <a:chExt cx="6929486" cy="1785950"/>
            </a:xfrm>
          </p:grpSpPr>
          <p:sp>
            <p:nvSpPr>
              <p:cNvPr id="83" name="矩形 82"/>
              <p:cNvSpPr/>
              <p:nvPr/>
            </p:nvSpPr>
            <p:spPr>
              <a:xfrm>
                <a:off x="2357422"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84" name="TextBox 83"/>
              <p:cNvSpPr txBox="1"/>
              <p:nvPr/>
            </p:nvSpPr>
            <p:spPr>
              <a:xfrm>
                <a:off x="2651548" y="4572008"/>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5" name="TextBox 84"/>
              <p:cNvSpPr txBox="1"/>
              <p:nvPr/>
            </p:nvSpPr>
            <p:spPr>
              <a:xfrm>
                <a:off x="1714480" y="512789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6" name="TextBox 85"/>
              <p:cNvSpPr txBox="1"/>
              <p:nvPr/>
            </p:nvSpPr>
            <p:spPr>
              <a:xfrm>
                <a:off x="2674706" y="6019404"/>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87" name="直接箭头连接符 86"/>
              <p:cNvCxnSpPr>
                <a:stCxn id="85" idx="3"/>
                <a:endCxn id="83" idx="1"/>
              </p:cNvCxnSpPr>
              <p:nvPr/>
            </p:nvCxnSpPr>
            <p:spPr>
              <a:xfrm>
                <a:off x="2000232" y="5297167"/>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84" idx="2"/>
                <a:endCxn id="83" idx="0"/>
              </p:cNvCxnSpPr>
              <p:nvPr/>
            </p:nvCxnSpPr>
            <p:spPr>
              <a:xfrm>
                <a:off x="2852885" y="4910562"/>
                <a:ext cx="4603" cy="24509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3" idx="2"/>
                <a:endCxn id="146" idx="0"/>
              </p:cNvCxnSpPr>
              <p:nvPr/>
            </p:nvCxnSpPr>
            <p:spPr>
              <a:xfrm rot="16200000" flipH="1">
                <a:off x="2745103" y="5553791"/>
                <a:ext cx="22533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500562"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1" name="TextBox 90"/>
              <p:cNvSpPr txBox="1"/>
              <p:nvPr/>
            </p:nvSpPr>
            <p:spPr>
              <a:xfrm>
                <a:off x="4794688" y="4572008"/>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2" name="TextBox 91"/>
              <p:cNvSpPr txBox="1"/>
              <p:nvPr/>
            </p:nvSpPr>
            <p:spPr>
              <a:xfrm>
                <a:off x="3857620" y="5127746"/>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3" name="TextBox 92"/>
              <p:cNvSpPr txBox="1"/>
              <p:nvPr/>
            </p:nvSpPr>
            <p:spPr>
              <a:xfrm>
                <a:off x="4817846" y="6019404"/>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4" name="直接箭头连接符 93"/>
              <p:cNvCxnSpPr>
                <a:stCxn id="92" idx="3"/>
                <a:endCxn id="90" idx="1"/>
              </p:cNvCxnSpPr>
              <p:nvPr/>
            </p:nvCxnSpPr>
            <p:spPr>
              <a:xfrm>
                <a:off x="4143372" y="5297023"/>
                <a:ext cx="357190" cy="15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a:off x="4996025" y="4910562"/>
                <a:ext cx="4603" cy="24509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90" idx="2"/>
                <a:endCxn id="153" idx="0"/>
              </p:cNvCxnSpPr>
              <p:nvPr/>
            </p:nvCxnSpPr>
            <p:spPr>
              <a:xfrm rot="16200000" flipH="1">
                <a:off x="4899823" y="5542211"/>
                <a:ext cx="20217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858016"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8" name="TextBox 97"/>
              <p:cNvSpPr txBox="1"/>
              <p:nvPr/>
            </p:nvSpPr>
            <p:spPr>
              <a:xfrm>
                <a:off x="7136376" y="4572008"/>
                <a:ext cx="43313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9" name="TextBox 98"/>
              <p:cNvSpPr txBox="1"/>
              <p:nvPr/>
            </p:nvSpPr>
            <p:spPr>
              <a:xfrm>
                <a:off x="6215074" y="5127746"/>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0" name="TextBox 99"/>
              <p:cNvSpPr txBox="1"/>
              <p:nvPr/>
            </p:nvSpPr>
            <p:spPr>
              <a:xfrm>
                <a:off x="7175300" y="6019404"/>
                <a:ext cx="420308"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01" name="直接箭头连接符 100"/>
              <p:cNvCxnSpPr>
                <a:stCxn id="99" idx="3"/>
                <a:endCxn id="97" idx="1"/>
              </p:cNvCxnSpPr>
              <p:nvPr/>
            </p:nvCxnSpPr>
            <p:spPr>
              <a:xfrm>
                <a:off x="6500826" y="5297023"/>
                <a:ext cx="357190" cy="15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7" idx="0"/>
              </p:cNvCxnSpPr>
              <p:nvPr/>
            </p:nvCxnSpPr>
            <p:spPr>
              <a:xfrm>
                <a:off x="7352942" y="4910562"/>
                <a:ext cx="5140" cy="24509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7" idx="2"/>
                <a:endCxn id="154" idx="0"/>
              </p:cNvCxnSpPr>
              <p:nvPr/>
            </p:nvCxnSpPr>
            <p:spPr>
              <a:xfrm rot="16200000" flipH="1">
                <a:off x="7265722" y="5533766"/>
                <a:ext cx="201048" cy="1632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28662" y="5100592"/>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107" name="TextBox 106"/>
              <p:cNvSpPr txBox="1"/>
              <p:nvPr/>
            </p:nvSpPr>
            <p:spPr>
              <a:xfrm>
                <a:off x="5773928" y="5040686"/>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sp>
            <p:nvSpPr>
              <p:cNvPr id="167" name="TextBox 166"/>
              <p:cNvSpPr txBox="1"/>
              <p:nvPr/>
            </p:nvSpPr>
            <p:spPr>
              <a:xfrm>
                <a:off x="2027788" y="5572140"/>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168" name="直接箭头连接符 167"/>
              <p:cNvCxnSpPr>
                <a:stCxn id="167" idx="3"/>
                <a:endCxn id="146" idx="2"/>
              </p:cNvCxnSpPr>
              <p:nvPr/>
            </p:nvCxnSpPr>
            <p:spPr>
              <a:xfrm flipV="1">
                <a:off x="2412830" y="5738738"/>
                <a:ext cx="373220" cy="267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6357950" y="5540608"/>
                <a:ext cx="537327"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77" name="直接箭头连接符 176"/>
              <p:cNvCxnSpPr>
                <a:stCxn id="176" idx="3"/>
                <a:endCxn id="154" idx="2"/>
              </p:cNvCxnSpPr>
              <p:nvPr/>
            </p:nvCxnSpPr>
            <p:spPr>
              <a:xfrm>
                <a:off x="6895277" y="5709885"/>
                <a:ext cx="407133" cy="456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5000628" y="5000636"/>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6" name="流程图: 或者 145"/>
              <p:cNvSpPr/>
              <p:nvPr/>
            </p:nvSpPr>
            <p:spPr>
              <a:xfrm>
                <a:off x="2786050" y="5666738"/>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48" name="直接箭头连接符 147"/>
              <p:cNvCxnSpPr>
                <a:stCxn id="146" idx="4"/>
                <a:endCxn id="86" idx="0"/>
              </p:cNvCxnSpPr>
              <p:nvPr/>
            </p:nvCxnSpPr>
            <p:spPr>
              <a:xfrm>
                <a:off x="2858050" y="5810738"/>
                <a:ext cx="11581" cy="20866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3" name="流程图: 或者 152"/>
              <p:cNvSpPr/>
              <p:nvPr/>
            </p:nvSpPr>
            <p:spPr>
              <a:xfrm>
                <a:off x="4929190" y="5643578"/>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4" name="流程图: 或者 153"/>
              <p:cNvSpPr/>
              <p:nvPr/>
            </p:nvSpPr>
            <p:spPr>
              <a:xfrm>
                <a:off x="7302410" y="5642454"/>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56" name="直接箭头连接符 155"/>
              <p:cNvCxnSpPr>
                <a:stCxn id="153" idx="4"/>
                <a:endCxn id="93" idx="0"/>
              </p:cNvCxnSpPr>
              <p:nvPr/>
            </p:nvCxnSpPr>
            <p:spPr>
              <a:xfrm>
                <a:off x="5001190" y="5787578"/>
                <a:ext cx="11581" cy="23182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54" idx="4"/>
                <a:endCxn id="100" idx="0"/>
              </p:cNvCxnSpPr>
              <p:nvPr/>
            </p:nvCxnSpPr>
            <p:spPr>
              <a:xfrm>
                <a:off x="7374410" y="5786454"/>
                <a:ext cx="11044" cy="23295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2" name="肘形连接符 171"/>
              <p:cNvCxnSpPr>
                <a:endCxn id="153" idx="2"/>
              </p:cNvCxnSpPr>
              <p:nvPr/>
            </p:nvCxnSpPr>
            <p:spPr>
              <a:xfrm>
                <a:off x="2857488" y="5000636"/>
                <a:ext cx="2071702" cy="714942"/>
              </a:xfrm>
              <a:prstGeom prst="bentConnector3">
                <a:avLst>
                  <a:gd name="adj1" fmla="val 4239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184" name="直接连接符 183"/>
          <p:cNvCxnSpPr/>
          <p:nvPr/>
        </p:nvCxnSpPr>
        <p:spPr>
          <a:xfrm>
            <a:off x="785786" y="4427992"/>
            <a:ext cx="7429552"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8" name="页脚占位符 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76</a:t>
            </a:fld>
            <a:endParaRPr lang="en-US" altLang="zh-CN" dirty="0"/>
          </a:p>
        </p:txBody>
      </p:sp>
      <p:sp>
        <p:nvSpPr>
          <p:cNvPr id="117" name="流程图: 合并 11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045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关于初始向量</a:t>
            </a:r>
            <a:r>
              <a:rPr lang="en-US" altLang="zh-CN" dirty="0" smtClean="0"/>
              <a:t>IV</a:t>
            </a:r>
          </a:p>
          <a:p>
            <a:pPr lvl="1"/>
            <a:r>
              <a:rPr lang="en-US" altLang="zh-CN" dirty="0" smtClean="0"/>
              <a:t>IV</a:t>
            </a:r>
            <a:r>
              <a:rPr lang="zh-CN" altLang="en-US" dirty="0" smtClean="0"/>
              <a:t>是公开的，等同于前面有一个虚拟分组</a:t>
            </a:r>
            <a:endParaRPr lang="en-US" altLang="zh-CN" dirty="0" smtClean="0"/>
          </a:p>
          <a:p>
            <a:pPr lvl="1"/>
            <a:r>
              <a:rPr lang="zh-CN" altLang="en-US" dirty="0" smtClean="0"/>
              <a:t>若</a:t>
            </a:r>
            <a:r>
              <a:rPr lang="en-US" altLang="zh-CN" dirty="0" smtClean="0"/>
              <a:t>IV</a:t>
            </a:r>
            <a:r>
              <a:rPr lang="zh-CN" altLang="en-US" dirty="0" smtClean="0"/>
              <a:t>是固定的，则对相同的消息，将得到相同的密文</a:t>
            </a:r>
            <a:endParaRPr lang="en-US" altLang="zh-CN" dirty="0" smtClean="0"/>
          </a:p>
          <a:p>
            <a:pPr lvl="1"/>
            <a:endParaRPr lang="en-US" altLang="zh-CN" dirty="0" smtClean="0"/>
          </a:p>
          <a:p>
            <a:pPr lvl="1"/>
            <a:r>
              <a:rPr lang="zh-CN" altLang="en-US" dirty="0" smtClean="0"/>
              <a:t>对于字典攻击，攻击者需要对每个可能的密钥和</a:t>
            </a:r>
            <a:r>
              <a:rPr lang="en-US" altLang="zh-CN" dirty="0" smtClean="0"/>
              <a:t>IV</a:t>
            </a:r>
            <a:r>
              <a:rPr lang="zh-CN" altLang="en-US" dirty="0" smtClean="0"/>
              <a:t>对都建立一本字典</a:t>
            </a:r>
            <a:endParaRPr lang="en-US" altLang="zh-CN" dirty="0" smtClean="0"/>
          </a:p>
          <a:p>
            <a:pPr lvl="2"/>
            <a:r>
              <a:rPr lang="zh-CN" altLang="en-US" dirty="0" smtClean="0"/>
              <a:t>字典只需建立在一个分组之上</a:t>
            </a:r>
            <a:endParaRPr lang="en-US" altLang="zh-CN" dirty="0" smtClean="0"/>
          </a:p>
          <a:p>
            <a:pPr lvl="2"/>
            <a:r>
              <a:rPr lang="zh-CN" altLang="en-US" dirty="0" smtClean="0"/>
              <a:t>原则上要求用同一个密钥加密的消息所使用的</a:t>
            </a:r>
            <a:r>
              <a:rPr lang="en-US" altLang="zh-CN" dirty="0" smtClean="0"/>
              <a:t>IV</a:t>
            </a:r>
            <a:r>
              <a:rPr lang="zh-CN" altLang="en-US" dirty="0" smtClean="0"/>
              <a:t>不重复</a:t>
            </a:r>
            <a:endParaRPr lang="en-US" altLang="zh-CN" dirty="0" smtClean="0"/>
          </a:p>
          <a:p>
            <a:pPr lvl="1"/>
            <a:endParaRPr lang="en-US" altLang="zh-CN" dirty="0" smtClean="0"/>
          </a:p>
          <a:p>
            <a:pPr lvl="1"/>
            <a:r>
              <a:rPr lang="zh-CN" altLang="en-US" dirty="0" smtClean="0"/>
              <a:t>攻击者可以通过篡改接收方的</a:t>
            </a:r>
            <a:r>
              <a:rPr lang="en-US" altLang="zh-CN" dirty="0" smtClean="0"/>
              <a:t>IV</a:t>
            </a:r>
            <a:r>
              <a:rPr lang="zh-CN" altLang="en-US" dirty="0" smtClean="0"/>
              <a:t>，来任意改变接收方的第一分组明文，而不被发觉</a:t>
            </a:r>
            <a:endParaRPr lang="en-US" altLang="zh-CN" dirty="0" smtClean="0"/>
          </a:p>
          <a:p>
            <a:pPr lvl="2"/>
            <a:r>
              <a:rPr lang="zh-CN" altLang="en-US" dirty="0" smtClean="0"/>
              <a:t>建议</a:t>
            </a:r>
            <a:r>
              <a:rPr lang="en-US" altLang="zh-CN" dirty="0" smtClean="0"/>
              <a:t>IV</a:t>
            </a:r>
            <a:r>
              <a:rPr lang="zh-CN" altLang="en-US" dirty="0" smtClean="0"/>
              <a:t>用</a:t>
            </a:r>
            <a:r>
              <a:rPr lang="en-US" altLang="zh-CN" dirty="0" smtClean="0"/>
              <a:t>ECB</a:t>
            </a:r>
            <a:r>
              <a:rPr lang="zh-CN" altLang="en-US" dirty="0" smtClean="0"/>
              <a:t>加密传输，或附加其他认证技术</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77</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68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normAutofit/>
          </a:bodyPr>
          <a:lstStyle/>
          <a:p>
            <a:r>
              <a:rPr lang="zh-CN" altLang="en-US" dirty="0" smtClean="0"/>
              <a:t>前面的明文通过链接影响后面所有的密文</a:t>
            </a:r>
          </a:p>
          <a:p>
            <a:pPr lvl="1"/>
            <a:r>
              <a:rPr lang="zh-CN" altLang="en-US" dirty="0" smtClean="0"/>
              <a:t>扩散，密文分组依赖与它之前的所有明文分组</a:t>
            </a:r>
          </a:p>
          <a:p>
            <a:pPr lvl="1"/>
            <a:r>
              <a:rPr lang="zh-CN" altLang="en-US" dirty="0" smtClean="0"/>
              <a:t>可用于大量数据加密传输、认证</a:t>
            </a:r>
            <a:endParaRPr lang="en-US" altLang="zh-CN" dirty="0" smtClean="0"/>
          </a:p>
          <a:p>
            <a:pPr lvl="1"/>
            <a:r>
              <a:rPr lang="zh-CN" altLang="en-US" dirty="0" smtClean="0"/>
              <a:t>注意：第一分组密文不受扩散影响</a:t>
            </a:r>
          </a:p>
          <a:p>
            <a:endParaRPr lang="zh-CN" altLang="en-US" dirty="0" smtClean="0"/>
          </a:p>
          <a:p>
            <a:r>
              <a:rPr lang="zh-CN" altLang="en-US" dirty="0" smtClean="0">
                <a:solidFill>
                  <a:srgbClr val="FF0000"/>
                </a:solidFill>
              </a:rPr>
              <a:t>错误扩散：密文错误将导致的明文错误范围</a:t>
            </a:r>
          </a:p>
          <a:p>
            <a:r>
              <a:rPr lang="zh-CN" altLang="en-US" dirty="0" smtClean="0"/>
              <a:t>如某密文分组在传输中出错，错误将影响本分组和下一分组解密的明文，之后自同步（自动恢复正确解密）</a:t>
            </a:r>
          </a:p>
          <a:p>
            <a:pPr lvl="1"/>
            <a:r>
              <a:rPr lang="zh-CN" altLang="en-US" dirty="0" smtClean="0"/>
              <a:t>密码同步不是信号码字同步。信号码字的错位将导致解码或分组划分错误，所有分组都无法正确解密</a:t>
            </a:r>
          </a:p>
          <a:p>
            <a:pPr lvl="1"/>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78</a:t>
            </a:fld>
            <a:endParaRPr lang="en-US" altLang="zh-CN" dirty="0"/>
          </a:p>
        </p:txBody>
      </p:sp>
      <p:grpSp>
        <p:nvGrpSpPr>
          <p:cNvPr id="32" name="组合 31"/>
          <p:cNvGrpSpPr>
            <a:grpSpLocks noChangeAspect="1"/>
          </p:cNvGrpSpPr>
          <p:nvPr/>
        </p:nvGrpSpPr>
        <p:grpSpPr>
          <a:xfrm>
            <a:off x="7577525" y="908720"/>
            <a:ext cx="1386963" cy="2756548"/>
            <a:chOff x="4145226" y="2112403"/>
            <a:chExt cx="1631721" cy="3242999"/>
          </a:xfrm>
        </p:grpSpPr>
        <p:sp>
          <p:nvSpPr>
            <p:cNvPr id="34" name="TextBox 33"/>
            <p:cNvSpPr txBox="1"/>
            <p:nvPr/>
          </p:nvSpPr>
          <p:spPr>
            <a:xfrm>
              <a:off x="4247185" y="2606141"/>
              <a:ext cx="539741" cy="36209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C</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5" name="矩形 34"/>
            <p:cNvSpPr/>
            <p:nvPr/>
          </p:nvSpPr>
          <p:spPr>
            <a:xfrm>
              <a:off x="4756960" y="3137573"/>
              <a:ext cx="757243" cy="313516"/>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4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36" name="TextBox 35"/>
            <p:cNvSpPr txBox="1"/>
            <p:nvPr/>
          </p:nvSpPr>
          <p:spPr>
            <a:xfrm>
              <a:off x="4973535" y="2112403"/>
              <a:ext cx="385099" cy="36209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P</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7" name="TextBox 36"/>
            <p:cNvSpPr txBox="1"/>
            <p:nvPr/>
          </p:nvSpPr>
          <p:spPr>
            <a:xfrm>
              <a:off x="4145226" y="3116214"/>
              <a:ext cx="285752" cy="362091"/>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K</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8" name="直接箭头连接符 37"/>
            <p:cNvCxnSpPr>
              <a:stCxn id="37" idx="3"/>
              <a:endCxn id="35" idx="1"/>
            </p:cNvCxnSpPr>
            <p:nvPr/>
          </p:nvCxnSpPr>
          <p:spPr>
            <a:xfrm flipV="1">
              <a:off x="4430978" y="3294331"/>
              <a:ext cx="325982" cy="29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1" idx="4"/>
              <a:endCxn id="35" idx="0"/>
            </p:cNvCxnSpPr>
            <p:nvPr/>
          </p:nvCxnSpPr>
          <p:spPr>
            <a:xfrm>
              <a:off x="5134424" y="2863819"/>
              <a:ext cx="1158" cy="27375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5" idx="2"/>
              <a:endCxn id="45" idx="0"/>
            </p:cNvCxnSpPr>
            <p:nvPr/>
          </p:nvCxnSpPr>
          <p:spPr>
            <a:xfrm flipH="1">
              <a:off x="5135581" y="3451089"/>
              <a:ext cx="1" cy="67847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5062424" y="2719819"/>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42" name="直接箭头连接符 41"/>
            <p:cNvCxnSpPr>
              <a:stCxn id="36" idx="2"/>
              <a:endCxn id="41" idx="0"/>
            </p:cNvCxnSpPr>
            <p:nvPr/>
          </p:nvCxnSpPr>
          <p:spPr>
            <a:xfrm flipH="1">
              <a:off x="5134424" y="2474494"/>
              <a:ext cx="31661" cy="24532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134005" y="3522527"/>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247185" y="4510238"/>
              <a:ext cx="539741" cy="36209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C</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45" name="矩形 44"/>
            <p:cNvSpPr/>
            <p:nvPr/>
          </p:nvSpPr>
          <p:spPr>
            <a:xfrm>
              <a:off x="4756959" y="4129561"/>
              <a:ext cx="757243" cy="285751"/>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sz="14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46" name="TextBox 45"/>
            <p:cNvSpPr txBox="1"/>
            <p:nvPr/>
          </p:nvSpPr>
          <p:spPr>
            <a:xfrm>
              <a:off x="5076055" y="3555782"/>
              <a:ext cx="396414" cy="362091"/>
            </a:xfrm>
            <a:prstGeom prst="rect">
              <a:avLst/>
            </a:prstGeom>
            <a:noFill/>
          </p:spPr>
          <p:txBody>
            <a:bodyPr wrap="none" rtlCol="0">
              <a:spAutoFit/>
            </a:bodyPr>
            <a:lstStyle/>
            <a:p>
              <a:r>
                <a:rPr lang="en-US" altLang="zh-CN" sz="1400" dirty="0" err="1" smtClean="0">
                  <a:latin typeface="微软雅黑" panose="020B0503020204020204" pitchFamily="34" charset="-122"/>
                  <a:ea typeface="微软雅黑" panose="020B0503020204020204" pitchFamily="34" charset="-122"/>
                  <a:cs typeface="Times New Roman" pitchFamily="18" charset="0"/>
                </a:rPr>
                <a:t>C</a:t>
              </a:r>
              <a:r>
                <a:rPr lang="en-US" altLang="zh-CN" sz="1400"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47" name="TextBox 46"/>
            <p:cNvSpPr txBox="1"/>
            <p:nvPr/>
          </p:nvSpPr>
          <p:spPr>
            <a:xfrm>
              <a:off x="4145226" y="4091681"/>
              <a:ext cx="285752" cy="362091"/>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K</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48" name="TextBox 47"/>
            <p:cNvSpPr txBox="1"/>
            <p:nvPr/>
          </p:nvSpPr>
          <p:spPr>
            <a:xfrm>
              <a:off x="4967280" y="4993311"/>
              <a:ext cx="385099" cy="362091"/>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cs typeface="Times New Roman" pitchFamily="18" charset="0"/>
                </a:rPr>
                <a:t>P</a:t>
              </a:r>
              <a:r>
                <a:rPr lang="en-US" altLang="zh-CN" sz="14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4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9" name="直接箭头连接符 48"/>
            <p:cNvCxnSpPr>
              <a:stCxn id="47" idx="3"/>
              <a:endCxn id="45" idx="1"/>
            </p:cNvCxnSpPr>
            <p:nvPr/>
          </p:nvCxnSpPr>
          <p:spPr>
            <a:xfrm flipV="1">
              <a:off x="4430978" y="4272437"/>
              <a:ext cx="325981" cy="2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2"/>
              <a:endCxn id="52" idx="0"/>
            </p:cNvCxnSpPr>
            <p:nvPr/>
          </p:nvCxnSpPr>
          <p:spPr>
            <a:xfrm flipH="1">
              <a:off x="5134567" y="4415311"/>
              <a:ext cx="1014" cy="2021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134005" y="3947246"/>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流程图: 或者 51"/>
            <p:cNvSpPr/>
            <p:nvPr/>
          </p:nvSpPr>
          <p:spPr>
            <a:xfrm>
              <a:off x="5062567" y="4617484"/>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53" name="直接箭头连接符 52"/>
            <p:cNvCxnSpPr>
              <a:stCxn id="52" idx="4"/>
              <a:endCxn id="48" idx="0"/>
            </p:cNvCxnSpPr>
            <p:nvPr/>
          </p:nvCxnSpPr>
          <p:spPr>
            <a:xfrm>
              <a:off x="5134567" y="4761484"/>
              <a:ext cx="25262" cy="23182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4" idx="3"/>
              <a:endCxn id="41" idx="2"/>
            </p:cNvCxnSpPr>
            <p:nvPr/>
          </p:nvCxnSpPr>
          <p:spPr>
            <a:xfrm>
              <a:off x="4786926" y="2787187"/>
              <a:ext cx="275498" cy="4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4" idx="3"/>
              <a:endCxn id="52" idx="2"/>
            </p:cNvCxnSpPr>
            <p:nvPr/>
          </p:nvCxnSpPr>
          <p:spPr>
            <a:xfrm flipV="1">
              <a:off x="4786926" y="4689484"/>
              <a:ext cx="275641" cy="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流程图: 合并 5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216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三、密文反馈模式</a:t>
            </a:r>
            <a:r>
              <a:rPr lang="en-US" dirty="0" smtClean="0"/>
              <a:t>(CFB)</a:t>
            </a:r>
            <a:endParaRPr lang="en-US" dirty="0"/>
          </a:p>
        </p:txBody>
      </p:sp>
      <p:sp>
        <p:nvSpPr>
          <p:cNvPr id="3" name="内容占位符 2"/>
          <p:cNvSpPr>
            <a:spLocks noGrp="1"/>
          </p:cNvSpPr>
          <p:nvPr>
            <p:ph idx="1"/>
          </p:nvPr>
        </p:nvSpPr>
        <p:spPr/>
        <p:txBody>
          <a:bodyPr/>
          <a:lstStyle/>
          <a:p>
            <a:r>
              <a:rPr lang="zh-CN" altLang="en-US" dirty="0" smtClean="0"/>
              <a:t>用加密算法产生伪随机序列，每次加密</a:t>
            </a:r>
            <a:r>
              <a:rPr lang="en-US" altLang="zh-CN" dirty="0" smtClean="0"/>
              <a:t>s</a:t>
            </a:r>
            <a:r>
              <a:rPr lang="zh-CN" altLang="en-US" dirty="0" smtClean="0"/>
              <a:t>位明文</a:t>
            </a:r>
            <a:endParaRPr lang="en-US" altLang="zh-CN" dirty="0" smtClean="0"/>
          </a:p>
          <a:p>
            <a:r>
              <a:rPr lang="zh-CN" altLang="en-US" dirty="0" smtClean="0"/>
              <a:t>密文反馈</a:t>
            </a:r>
            <a:r>
              <a:rPr lang="en-US" altLang="zh-CN" dirty="0" smtClean="0"/>
              <a:t>s</a:t>
            </a:r>
            <a:r>
              <a:rPr lang="zh-CN" altLang="en-US" dirty="0" smtClean="0"/>
              <a:t>位进入</a:t>
            </a:r>
            <a:r>
              <a:rPr lang="en-US" altLang="zh-CN" dirty="0" smtClean="0"/>
              <a:t>b</a:t>
            </a:r>
            <a:r>
              <a:rPr lang="zh-CN" altLang="en-US" dirty="0" smtClean="0"/>
              <a:t>位移位寄存器值，做为输入</a:t>
            </a:r>
          </a:p>
          <a:p>
            <a:endParaRPr lang="en-US" dirty="0"/>
          </a:p>
        </p:txBody>
      </p:sp>
      <p:grpSp>
        <p:nvGrpSpPr>
          <p:cNvPr id="4" name="组合 123"/>
          <p:cNvGrpSpPr/>
          <p:nvPr/>
        </p:nvGrpSpPr>
        <p:grpSpPr>
          <a:xfrm>
            <a:off x="251520" y="2060848"/>
            <a:ext cx="7419334" cy="2186479"/>
            <a:chOff x="642910" y="2348880"/>
            <a:chExt cx="7419334" cy="2186479"/>
          </a:xfrm>
        </p:grpSpPr>
        <p:sp>
          <p:nvSpPr>
            <p:cNvPr id="5" name="TextBox 4"/>
            <p:cNvSpPr txBox="1"/>
            <p:nvPr/>
          </p:nvSpPr>
          <p:spPr>
            <a:xfrm>
              <a:off x="6313677" y="2348880"/>
              <a:ext cx="595035"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 name="TextBox 5"/>
            <p:cNvSpPr txBox="1"/>
            <p:nvPr/>
          </p:nvSpPr>
          <p:spPr>
            <a:xfrm>
              <a:off x="642910" y="3201746"/>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7" name="TextBox 6"/>
            <p:cNvSpPr txBox="1"/>
            <p:nvPr/>
          </p:nvSpPr>
          <p:spPr>
            <a:xfrm>
              <a:off x="1723030" y="3812541"/>
              <a:ext cx="420078"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 name="TextBox 7"/>
            <p:cNvSpPr txBox="1"/>
            <p:nvPr/>
          </p:nvSpPr>
          <p:spPr>
            <a:xfrm>
              <a:off x="1500166" y="2998148"/>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2373188" y="4188849"/>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0" name="直接箭头连接符 9"/>
            <p:cNvCxnSpPr>
              <a:stCxn id="8" idx="3"/>
              <a:endCxn id="18" idx="1"/>
            </p:cNvCxnSpPr>
            <p:nvPr/>
          </p:nvCxnSpPr>
          <p:spPr>
            <a:xfrm flipV="1">
              <a:off x="1785918" y="3163835"/>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16804" y="3121203"/>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cxnSp>
          <p:nvCxnSpPr>
            <p:cNvPr id="12" name="直接箭头连接符 11"/>
            <p:cNvCxnSpPr>
              <a:endCxn id="18" idx="0"/>
            </p:cNvCxnSpPr>
            <p:nvPr/>
          </p:nvCxnSpPr>
          <p:spPr>
            <a:xfrm rot="5400000">
              <a:off x="2469937" y="2926264"/>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86364" y="2563722"/>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14" name="形状 131"/>
            <p:cNvCxnSpPr>
              <a:endCxn id="54" idx="3"/>
            </p:cNvCxnSpPr>
            <p:nvPr/>
          </p:nvCxnSpPr>
          <p:spPr>
            <a:xfrm>
              <a:off x="3635896" y="2492896"/>
              <a:ext cx="1793360" cy="206077"/>
            </a:xfrm>
            <a:prstGeom prst="bentConnector3">
              <a:avLst>
                <a:gd name="adj1" fmla="val 112747"/>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流程图: 或者 14"/>
            <p:cNvSpPr/>
            <p:nvPr/>
          </p:nvSpPr>
          <p:spPr>
            <a:xfrm>
              <a:off x="2500298" y="3900614"/>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2071670" y="347321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17" name="组合 95"/>
            <p:cNvGrpSpPr/>
            <p:nvPr/>
          </p:nvGrpSpPr>
          <p:grpSpPr>
            <a:xfrm>
              <a:off x="2071670" y="2563241"/>
              <a:ext cx="1000132" cy="273130"/>
              <a:chOff x="928662" y="2685451"/>
              <a:chExt cx="1000132" cy="287505"/>
            </a:xfrm>
          </p:grpSpPr>
          <p:sp>
            <p:nvSpPr>
              <p:cNvPr id="56" name="矩形 55"/>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7" name="直接连接符 56"/>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071670" y="302810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9" name="直接箭头连接符 18"/>
            <p:cNvCxnSpPr>
              <a:stCxn id="18" idx="2"/>
              <a:endCxn id="16" idx="0"/>
            </p:cNvCxnSpPr>
            <p:nvPr/>
          </p:nvCxnSpPr>
          <p:spPr>
            <a:xfrm rot="5400000">
              <a:off x="2484915" y="338634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2"/>
              <a:endCxn id="15" idx="0"/>
            </p:cNvCxnSpPr>
            <p:nvPr/>
          </p:nvCxnSpPr>
          <p:spPr>
            <a:xfrm rot="16200000" flipH="1">
              <a:off x="2494048" y="3822363"/>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87436" y="3963251"/>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80484" y="3812540"/>
              <a:ext cx="420078"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3" name="TextBox 22"/>
            <p:cNvSpPr txBox="1"/>
            <p:nvPr/>
          </p:nvSpPr>
          <p:spPr>
            <a:xfrm>
              <a:off x="3857620" y="2998147"/>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4" name="直接箭头连接符 23"/>
            <p:cNvCxnSpPr>
              <a:stCxn id="23" idx="3"/>
              <a:endCxn id="30" idx="1"/>
            </p:cNvCxnSpPr>
            <p:nvPr/>
          </p:nvCxnSpPr>
          <p:spPr>
            <a:xfrm flipV="1">
              <a:off x="4143372" y="3163834"/>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777713"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827391" y="2926264"/>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857752" y="3900613"/>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4429124" y="3473210"/>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29" name="组合 136"/>
            <p:cNvGrpSpPr/>
            <p:nvPr/>
          </p:nvGrpSpPr>
          <p:grpSpPr>
            <a:xfrm>
              <a:off x="4429124" y="2563240"/>
              <a:ext cx="1000132" cy="273130"/>
              <a:chOff x="928662" y="2685451"/>
              <a:chExt cx="1000132" cy="287505"/>
            </a:xfrm>
          </p:grpSpPr>
          <p:sp>
            <p:nvSpPr>
              <p:cNvPr id="54" name="矩形 53"/>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5" name="直接连接符 54"/>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429124" y="302810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1" name="直接箭头连接符 30"/>
            <p:cNvCxnSpPr>
              <a:stCxn id="30" idx="2"/>
              <a:endCxn id="28" idx="0"/>
            </p:cNvCxnSpPr>
            <p:nvPr/>
          </p:nvCxnSpPr>
          <p:spPr>
            <a:xfrm rot="5400000">
              <a:off x="4842369" y="338634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rot="16200000" flipH="1">
              <a:off x="4851502" y="3822362"/>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444890" y="3963250"/>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5" idx="4"/>
            </p:cNvCxnSpPr>
            <p:nvPr/>
          </p:nvCxnSpPr>
          <p:spPr>
            <a:xfrm rot="5400000" flipH="1" flipV="1">
              <a:off x="2331838" y="2733356"/>
              <a:ext cx="1544518" cy="1063598"/>
            </a:xfrm>
            <a:prstGeom prst="bentConnector3">
              <a:avLst>
                <a:gd name="adj1" fmla="val -3140"/>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13424" y="4084006"/>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30642" y="4188849"/>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7" name="TextBox 36"/>
            <p:cNvSpPr txBox="1"/>
            <p:nvPr/>
          </p:nvSpPr>
          <p:spPr>
            <a:xfrm>
              <a:off x="6643476" y="3830244"/>
              <a:ext cx="490074"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8" name="TextBox 37"/>
            <p:cNvSpPr txBox="1"/>
            <p:nvPr/>
          </p:nvSpPr>
          <p:spPr>
            <a:xfrm>
              <a:off x="6490608" y="3015851"/>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9" name="直接箭头连接符 38"/>
            <p:cNvCxnSpPr>
              <a:stCxn id="38" idx="3"/>
              <a:endCxn id="44" idx="1"/>
            </p:cNvCxnSpPr>
            <p:nvPr/>
          </p:nvCxnSpPr>
          <p:spPr>
            <a:xfrm flipV="1">
              <a:off x="6776360" y="3181539"/>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460379" y="294396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490740" y="391831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7062112" y="3490914"/>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43" name="组合 161"/>
            <p:cNvGrpSpPr/>
            <p:nvPr/>
          </p:nvGrpSpPr>
          <p:grpSpPr>
            <a:xfrm>
              <a:off x="7062112" y="2580945"/>
              <a:ext cx="1000132" cy="273130"/>
              <a:chOff x="928662" y="2685452"/>
              <a:chExt cx="1000132" cy="287505"/>
            </a:xfrm>
          </p:grpSpPr>
          <p:sp>
            <p:nvSpPr>
              <p:cNvPr id="52" name="矩形 51"/>
              <p:cNvSpPr/>
              <p:nvPr/>
            </p:nvSpPr>
            <p:spPr>
              <a:xfrm>
                <a:off x="928662" y="2685452"/>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3" name="直接连接符 52"/>
              <p:cNvCxnSpPr/>
              <p:nvPr/>
            </p:nvCxnSpPr>
            <p:spPr>
              <a:xfrm rot="5400000">
                <a:off x="1429522" y="2829287"/>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062112" y="3045807"/>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45" name="直接箭头连接符 44"/>
            <p:cNvCxnSpPr>
              <a:stCxn id="44" idx="2"/>
              <a:endCxn id="42" idx="0"/>
            </p:cNvCxnSpPr>
            <p:nvPr/>
          </p:nvCxnSpPr>
          <p:spPr>
            <a:xfrm rot="5400000">
              <a:off x="7475357" y="3404053"/>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rot="16200000" flipH="1">
              <a:off x="7484490" y="3840067"/>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077878" y="3980954"/>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47864" y="4196805"/>
              <a:ext cx="4555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9" name="形状 131"/>
            <p:cNvCxnSpPr>
              <a:stCxn id="5" idx="3"/>
              <a:endCxn id="52" idx="3"/>
            </p:cNvCxnSpPr>
            <p:nvPr/>
          </p:nvCxnSpPr>
          <p:spPr>
            <a:xfrm>
              <a:off x="6908712" y="2518157"/>
              <a:ext cx="1153532" cy="198521"/>
            </a:xfrm>
            <a:prstGeom prst="bentConnector3">
              <a:avLst>
                <a:gd name="adj1" fmla="val 119817"/>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a:off x="7426467"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2435232"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8" name="组合 281"/>
          <p:cNvGrpSpPr/>
          <p:nvPr/>
        </p:nvGrpSpPr>
        <p:grpSpPr>
          <a:xfrm>
            <a:off x="251520" y="4190493"/>
            <a:ext cx="7992888" cy="2135755"/>
            <a:chOff x="642910" y="4413366"/>
            <a:chExt cx="7992888" cy="2248163"/>
          </a:xfrm>
        </p:grpSpPr>
        <p:cxnSp>
          <p:nvCxnSpPr>
            <p:cNvPr id="59" name="直接连接符 58"/>
            <p:cNvCxnSpPr/>
            <p:nvPr/>
          </p:nvCxnSpPr>
          <p:spPr>
            <a:xfrm rot="5400000" flipH="1" flipV="1">
              <a:off x="2715406" y="5245688"/>
              <a:ext cx="1285884"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42910" y="5342060"/>
              <a:ext cx="697627" cy="421168"/>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61" name="TextBox 60"/>
            <p:cNvSpPr txBox="1"/>
            <p:nvPr/>
          </p:nvSpPr>
          <p:spPr>
            <a:xfrm>
              <a:off x="3143240" y="5932200"/>
              <a:ext cx="428628" cy="356373"/>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2" name="TextBox 61"/>
            <p:cNvSpPr txBox="1"/>
            <p:nvPr/>
          </p:nvSpPr>
          <p:spPr>
            <a:xfrm>
              <a:off x="1500166" y="5088822"/>
              <a:ext cx="285752" cy="356373"/>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3" name="TextBox 62"/>
            <p:cNvSpPr txBox="1"/>
            <p:nvPr/>
          </p:nvSpPr>
          <p:spPr>
            <a:xfrm>
              <a:off x="2373188" y="6286520"/>
              <a:ext cx="389850" cy="356373"/>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4" name="直接箭头连接符 63"/>
            <p:cNvCxnSpPr>
              <a:stCxn id="62" idx="3"/>
              <a:endCxn id="72" idx="1"/>
            </p:cNvCxnSpPr>
            <p:nvPr/>
          </p:nvCxnSpPr>
          <p:spPr>
            <a:xfrm flipV="1">
              <a:off x="1785918" y="5263230"/>
              <a:ext cx="285752" cy="37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929322" y="5199184"/>
              <a:ext cx="441146" cy="421168"/>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cxnSp>
          <p:nvCxnSpPr>
            <p:cNvPr id="66" name="直接箭头连接符 65"/>
            <p:cNvCxnSpPr>
              <a:stCxn id="110" idx="2"/>
              <a:endCxn id="72" idx="0"/>
            </p:cNvCxnSpPr>
            <p:nvPr/>
          </p:nvCxnSpPr>
          <p:spPr>
            <a:xfrm rot="5400000">
              <a:off x="2484532" y="5033150"/>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686364" y="4631532"/>
              <a:ext cx="385042" cy="356373"/>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68" name="形状 131"/>
            <p:cNvCxnSpPr>
              <a:endCxn id="108" idx="3"/>
            </p:cNvCxnSpPr>
            <p:nvPr/>
          </p:nvCxnSpPr>
          <p:spPr>
            <a:xfrm>
              <a:off x="3373821" y="4602544"/>
              <a:ext cx="2055435" cy="200525"/>
            </a:xfrm>
            <a:prstGeom prst="bentConnector3">
              <a:avLst>
                <a:gd name="adj1" fmla="val 108054"/>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流程图: 或者 68"/>
            <p:cNvSpPr/>
            <p:nvPr/>
          </p:nvSpPr>
          <p:spPr>
            <a:xfrm>
              <a:off x="2500298" y="60387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矩形 69"/>
            <p:cNvSpPr/>
            <p:nvPr/>
          </p:nvSpPr>
          <p:spPr>
            <a:xfrm>
              <a:off x="2071670" y="5588888"/>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71" name="组合 202"/>
            <p:cNvGrpSpPr/>
            <p:nvPr/>
          </p:nvGrpSpPr>
          <p:grpSpPr>
            <a:xfrm>
              <a:off x="2071670" y="4660194"/>
              <a:ext cx="1000132" cy="286546"/>
              <a:chOff x="928662" y="2714620"/>
              <a:chExt cx="1000132" cy="286546"/>
            </a:xfrm>
          </p:grpSpPr>
          <p:sp>
            <p:nvSpPr>
              <p:cNvPr id="110" name="矩形 109"/>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11" name="直接连接符 110"/>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2071670" y="5120354"/>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73" name="直接箭头连接符 72"/>
            <p:cNvCxnSpPr>
              <a:stCxn id="72" idx="2"/>
              <a:endCxn id="70" idx="0"/>
            </p:cNvCxnSpPr>
            <p:nvPr/>
          </p:nvCxnSpPr>
          <p:spPr>
            <a:xfrm rot="5400000">
              <a:off x="2480345" y="5497497"/>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69" idx="0"/>
            </p:cNvCxnSpPr>
            <p:nvPr/>
          </p:nvCxnSpPr>
          <p:spPr>
            <a:xfrm rot="16200000" flipH="1">
              <a:off x="2489944" y="5956432"/>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rot="10800000" flipV="1">
              <a:off x="2643174" y="6096345"/>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500694" y="5932200"/>
              <a:ext cx="438846" cy="356373"/>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7" name="TextBox 76"/>
            <p:cNvSpPr txBox="1"/>
            <p:nvPr/>
          </p:nvSpPr>
          <p:spPr>
            <a:xfrm>
              <a:off x="3857620" y="5088821"/>
              <a:ext cx="285752" cy="356373"/>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78" name="直接箭头连接符 77"/>
            <p:cNvCxnSpPr>
              <a:stCxn id="77" idx="3"/>
              <a:endCxn id="83" idx="1"/>
            </p:cNvCxnSpPr>
            <p:nvPr/>
          </p:nvCxnSpPr>
          <p:spPr>
            <a:xfrm flipV="1">
              <a:off x="4143372" y="5263229"/>
              <a:ext cx="285752" cy="377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08" idx="2"/>
              <a:endCxn id="83" idx="0"/>
            </p:cNvCxnSpPr>
            <p:nvPr/>
          </p:nvCxnSpPr>
          <p:spPr>
            <a:xfrm rot="5400000">
              <a:off x="4841986" y="5033149"/>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4857752" y="6038785"/>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矩形 80"/>
            <p:cNvSpPr/>
            <p:nvPr/>
          </p:nvSpPr>
          <p:spPr>
            <a:xfrm>
              <a:off x="4429124" y="5588887"/>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82" name="组合 214"/>
            <p:cNvGrpSpPr/>
            <p:nvPr/>
          </p:nvGrpSpPr>
          <p:grpSpPr>
            <a:xfrm>
              <a:off x="4429124" y="4660193"/>
              <a:ext cx="1000132" cy="286546"/>
              <a:chOff x="928662" y="2714620"/>
              <a:chExt cx="1000132" cy="286546"/>
            </a:xfrm>
          </p:grpSpPr>
          <p:sp>
            <p:nvSpPr>
              <p:cNvPr id="108" name="矩形 107"/>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09" name="直接连接符 108"/>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83" name="矩形 82"/>
            <p:cNvSpPr/>
            <p:nvPr/>
          </p:nvSpPr>
          <p:spPr>
            <a:xfrm>
              <a:off x="4429124" y="5120353"/>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84" name="直接箭头连接符 83"/>
            <p:cNvCxnSpPr>
              <a:stCxn id="83" idx="2"/>
              <a:endCxn id="81" idx="0"/>
            </p:cNvCxnSpPr>
            <p:nvPr/>
          </p:nvCxnSpPr>
          <p:spPr>
            <a:xfrm rot="5400000">
              <a:off x="4837799" y="5497496"/>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a:endCxn id="80" idx="0"/>
            </p:cNvCxnSpPr>
            <p:nvPr/>
          </p:nvCxnSpPr>
          <p:spPr>
            <a:xfrm rot="16200000" flipH="1">
              <a:off x="4847398" y="5956431"/>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730642" y="6286520"/>
              <a:ext cx="389850" cy="356373"/>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7" name="TextBox 86"/>
            <p:cNvSpPr txBox="1"/>
            <p:nvPr/>
          </p:nvSpPr>
          <p:spPr>
            <a:xfrm>
              <a:off x="6490608" y="5091691"/>
              <a:ext cx="285752" cy="356373"/>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88" name="直接箭头连接符 87"/>
            <p:cNvCxnSpPr>
              <a:stCxn id="87" idx="3"/>
              <a:endCxn id="93" idx="1"/>
            </p:cNvCxnSpPr>
            <p:nvPr/>
          </p:nvCxnSpPr>
          <p:spPr>
            <a:xfrm flipV="1">
              <a:off x="6776360" y="5266099"/>
              <a:ext cx="285752" cy="377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06" idx="2"/>
              <a:endCxn id="93" idx="0"/>
            </p:cNvCxnSpPr>
            <p:nvPr/>
          </p:nvCxnSpPr>
          <p:spPr>
            <a:xfrm rot="5400000">
              <a:off x="7474974" y="5036019"/>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流程图: 或者 89"/>
            <p:cNvSpPr/>
            <p:nvPr/>
          </p:nvSpPr>
          <p:spPr>
            <a:xfrm>
              <a:off x="7490740" y="6041655"/>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p:cNvSpPr/>
            <p:nvPr/>
          </p:nvSpPr>
          <p:spPr>
            <a:xfrm>
              <a:off x="7062112" y="5591757"/>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92" name="组合 228"/>
            <p:cNvGrpSpPr/>
            <p:nvPr/>
          </p:nvGrpSpPr>
          <p:grpSpPr>
            <a:xfrm>
              <a:off x="7062112" y="4663063"/>
              <a:ext cx="1000132" cy="286546"/>
              <a:chOff x="928662" y="2714620"/>
              <a:chExt cx="1000132" cy="286546"/>
            </a:xfrm>
          </p:grpSpPr>
          <p:sp>
            <p:nvSpPr>
              <p:cNvPr id="106" name="矩形 10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07" name="直接连接符 10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7062112" y="5123223"/>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94" name="直接箭头连接符 93"/>
            <p:cNvCxnSpPr>
              <a:stCxn id="93" idx="2"/>
              <a:endCxn id="91" idx="0"/>
            </p:cNvCxnSpPr>
            <p:nvPr/>
          </p:nvCxnSpPr>
          <p:spPr>
            <a:xfrm rot="5400000">
              <a:off x="7470787" y="5500366"/>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rot="16200000" flipH="1">
              <a:off x="7480386" y="5959301"/>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347864" y="6305156"/>
              <a:ext cx="442750" cy="356373"/>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7" name="形状 131"/>
            <p:cNvCxnSpPr>
              <a:stCxn id="103" idx="3"/>
            </p:cNvCxnSpPr>
            <p:nvPr/>
          </p:nvCxnSpPr>
          <p:spPr>
            <a:xfrm>
              <a:off x="6957708" y="4591552"/>
              <a:ext cx="1104536" cy="214386"/>
            </a:xfrm>
            <a:prstGeom prst="bentConnector3">
              <a:avLst>
                <a:gd name="adj1" fmla="val 122438"/>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a:off x="7450267"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H="1" flipV="1">
              <a:off x="5464181" y="5662737"/>
              <a:ext cx="500065"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rot="10800000" flipV="1">
              <a:off x="5000628" y="609634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rot="10800000" flipV="1">
              <a:off x="7633616" y="609634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133682" y="5916434"/>
              <a:ext cx="502116" cy="356373"/>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3" name="TextBox 102"/>
            <p:cNvSpPr txBox="1"/>
            <p:nvPr/>
          </p:nvSpPr>
          <p:spPr>
            <a:xfrm>
              <a:off x="6362673" y="4413366"/>
              <a:ext cx="595035" cy="356373"/>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04" name="直接箭头连接符 103"/>
            <p:cNvCxnSpPr/>
            <p:nvPr/>
          </p:nvCxnSpPr>
          <p:spPr>
            <a:xfrm rot="5400000">
              <a:off x="2465373"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rot="5400000">
              <a:off x="4807061"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12" name="直接连接符 111"/>
          <p:cNvCxnSpPr/>
          <p:nvPr/>
        </p:nvCxnSpPr>
        <p:spPr>
          <a:xfrm>
            <a:off x="251520" y="4222025"/>
            <a:ext cx="7929618"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113" name="页脚占位符 11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4" name="灯片编号占位符 113"/>
          <p:cNvSpPr>
            <a:spLocks noGrp="1"/>
          </p:cNvSpPr>
          <p:nvPr>
            <p:ph type="sldNum" sz="quarter" idx="10"/>
          </p:nvPr>
        </p:nvSpPr>
        <p:spPr/>
        <p:txBody>
          <a:bodyPr/>
          <a:lstStyle/>
          <a:p>
            <a:pPr>
              <a:defRPr/>
            </a:pPr>
            <a:fld id="{17B7F836-6F9F-42A8-9450-B93EA774C316}" type="slidenum">
              <a:rPr lang="zh-CN" altLang="en-US" smtClean="0"/>
              <a:pPr>
                <a:defRPr/>
              </a:pPr>
              <a:t>79</a:t>
            </a:fld>
            <a:endParaRPr lang="en-US" altLang="zh-CN" dirty="0"/>
          </a:p>
        </p:txBody>
      </p:sp>
      <p:sp>
        <p:nvSpPr>
          <p:cNvPr id="120" name="流程图: 合并 11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77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6"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804" y="692696"/>
            <a:ext cx="402465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a:xfrm>
            <a:off x="8714283" y="6552098"/>
            <a:ext cx="514350" cy="244475"/>
          </a:xfrm>
        </p:spPr>
        <p:txBody>
          <a:bodyPr/>
          <a:lstStyle/>
          <a:p>
            <a:fld id="{FC620DE2-023C-4447-B5E6-85BACFF8C054}" type="slidenum">
              <a:rPr lang="zh-CN" altLang="en-US" smtClean="0"/>
              <a:pPr/>
              <a:t>8</a:t>
            </a:fld>
            <a:endParaRPr lang="zh-CN" altLang="en-US"/>
          </a:p>
        </p:txBody>
      </p:sp>
      <p:sp>
        <p:nvSpPr>
          <p:cNvPr id="3" name="内容占位符 2"/>
          <p:cNvSpPr>
            <a:spLocks noGrp="1"/>
          </p:cNvSpPr>
          <p:nvPr>
            <p:ph idx="4294967295"/>
          </p:nvPr>
        </p:nvSpPr>
        <p:spPr>
          <a:xfrm>
            <a:off x="323528" y="280300"/>
            <a:ext cx="4320480" cy="6000750"/>
          </a:xfrm>
        </p:spPr>
        <p:txBody>
          <a:bodyPr/>
          <a:lstStyle/>
          <a:p>
            <a:pPr marL="268288" indent="-268288"/>
            <a:r>
              <a:rPr lang="en-US" altLang="zh-CN" dirty="0" err="1" smtClean="0"/>
              <a:t>Feistel</a:t>
            </a:r>
            <a:r>
              <a:rPr lang="zh-CN" altLang="en-US" dirty="0" smtClean="0"/>
              <a:t>解密正确性证明</a:t>
            </a:r>
            <a:endParaRPr lang="en-US" altLang="zh-CN" dirty="0" smtClean="0"/>
          </a:p>
          <a:p>
            <a:pPr lvl="1"/>
            <a:r>
              <a:rPr lang="zh-CN" altLang="en-US" dirty="0" smtClean="0"/>
              <a:t>考虑第</a:t>
            </a:r>
            <a:r>
              <a:rPr lang="en-US" altLang="zh-CN" dirty="0" err="1" smtClean="0"/>
              <a:t>i</a:t>
            </a:r>
            <a:r>
              <a:rPr lang="zh-CN" altLang="en-US" dirty="0" smtClean="0"/>
              <a:t>轮</a:t>
            </a:r>
            <a:endParaRPr lang="en-US" altLang="zh-CN" dirty="0" smtClean="0"/>
          </a:p>
          <a:p>
            <a:pPr lvl="1"/>
            <a:r>
              <a:rPr lang="zh-CN" altLang="en-US" dirty="0" smtClean="0"/>
              <a:t>加密：</a:t>
            </a:r>
            <a:endParaRPr lang="en-US" altLang="zh-CN" dirty="0" smtClean="0"/>
          </a:p>
          <a:p>
            <a:pPr lvl="1"/>
            <a:endParaRPr lang="en-US" altLang="zh-CN" dirty="0" smtClean="0"/>
          </a:p>
          <a:p>
            <a:pPr lvl="1"/>
            <a:endParaRPr lang="en-US" altLang="zh-CN" dirty="0" smtClean="0"/>
          </a:p>
          <a:p>
            <a:pPr lvl="1"/>
            <a:r>
              <a:rPr lang="zh-CN" altLang="en-US" dirty="0" smtClean="0"/>
              <a:t>解密：</a:t>
            </a:r>
          </a:p>
        </p:txBody>
      </p:sp>
      <p:graphicFrame>
        <p:nvGraphicFramePr>
          <p:cNvPr id="185346" name="Object 2"/>
          <p:cNvGraphicFramePr>
            <a:graphicFrameLocks noChangeAspect="1"/>
          </p:cNvGraphicFramePr>
          <p:nvPr>
            <p:extLst>
              <p:ext uri="{D42A27DB-BD31-4B8C-83A1-F6EECF244321}">
                <p14:modId xmlns:p14="http://schemas.microsoft.com/office/powerpoint/2010/main" val="2558086140"/>
              </p:ext>
            </p:extLst>
          </p:nvPr>
        </p:nvGraphicFramePr>
        <p:xfrm>
          <a:off x="755576" y="1707078"/>
          <a:ext cx="2751107" cy="785818"/>
        </p:xfrm>
        <a:graphic>
          <a:graphicData uri="http://schemas.openxmlformats.org/presentationml/2006/ole">
            <mc:AlternateContent xmlns:mc="http://schemas.openxmlformats.org/markup-compatibility/2006">
              <mc:Choice xmlns:v="urn:schemas-microsoft-com:vml" Requires="v">
                <p:oleObj spid="_x0000_s1931" name="Equation" r:id="rId4" imgW="1688760" imgH="482400" progId="Equation.DSMT4">
                  <p:embed/>
                </p:oleObj>
              </mc:Choice>
              <mc:Fallback>
                <p:oleObj name="Equation" r:id="rId4" imgW="168876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707078"/>
                        <a:ext cx="2751107"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7" name="Object 2"/>
          <p:cNvGraphicFramePr>
            <a:graphicFrameLocks noChangeAspect="1"/>
          </p:cNvGraphicFramePr>
          <p:nvPr>
            <p:extLst>
              <p:ext uri="{D42A27DB-BD31-4B8C-83A1-F6EECF244321}">
                <p14:modId xmlns:p14="http://schemas.microsoft.com/office/powerpoint/2010/main" val="423476602"/>
              </p:ext>
            </p:extLst>
          </p:nvPr>
        </p:nvGraphicFramePr>
        <p:xfrm>
          <a:off x="791146" y="4296370"/>
          <a:ext cx="3852862" cy="2012950"/>
        </p:xfrm>
        <a:graphic>
          <a:graphicData uri="http://schemas.openxmlformats.org/presentationml/2006/ole">
            <mc:AlternateContent xmlns:mc="http://schemas.openxmlformats.org/markup-compatibility/2006">
              <mc:Choice xmlns:v="urn:schemas-microsoft-com:vml" Requires="v">
                <p:oleObj spid="_x0000_s1932" name="Equation" r:id="rId6" imgW="2336760" imgH="1218960" progId="Equation.DSMT4">
                  <p:embed/>
                </p:oleObj>
              </mc:Choice>
              <mc:Fallback>
                <p:oleObj name="Equation" r:id="rId6" imgW="2336760" imgH="1218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146" y="4296370"/>
                        <a:ext cx="3852862"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4"/>
          <p:cNvGraphicFramePr>
            <a:graphicFrameLocks noChangeAspect="1"/>
          </p:cNvGraphicFramePr>
          <p:nvPr>
            <p:extLst>
              <p:ext uri="{D42A27DB-BD31-4B8C-83A1-F6EECF244321}">
                <p14:modId xmlns:p14="http://schemas.microsoft.com/office/powerpoint/2010/main" val="677566741"/>
              </p:ext>
            </p:extLst>
          </p:nvPr>
        </p:nvGraphicFramePr>
        <p:xfrm>
          <a:off x="790576" y="2951734"/>
          <a:ext cx="1384300" cy="803275"/>
        </p:xfrm>
        <a:graphic>
          <a:graphicData uri="http://schemas.openxmlformats.org/presentationml/2006/ole">
            <mc:AlternateContent xmlns:mc="http://schemas.openxmlformats.org/markup-compatibility/2006">
              <mc:Choice xmlns:v="urn:schemas-microsoft-com:vml" Requires="v">
                <p:oleObj spid="_x0000_s1933" name="Equation" r:id="rId8" imgW="787320" imgH="457200" progId="Equation.DSMT4">
                  <p:embed/>
                </p:oleObj>
              </mc:Choice>
              <mc:Fallback>
                <p:oleObj name="Equation" r:id="rId8" imgW="787320" imgH="457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6" y="2951734"/>
                        <a:ext cx="1384300"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1812881778"/>
              </p:ext>
            </p:extLst>
          </p:nvPr>
        </p:nvGraphicFramePr>
        <p:xfrm>
          <a:off x="806342" y="3808991"/>
          <a:ext cx="3000396" cy="370476"/>
        </p:xfrm>
        <a:graphic>
          <a:graphicData uri="http://schemas.openxmlformats.org/presentationml/2006/ole">
            <mc:AlternateContent xmlns:mc="http://schemas.openxmlformats.org/markup-compatibility/2006">
              <mc:Choice xmlns:v="urn:schemas-microsoft-com:vml" Requires="v">
                <p:oleObj spid="_x0000_s1934" name="Equation" r:id="rId10" imgW="1854000" imgH="228600" progId="Equation.DSMT4">
                  <p:embed/>
                </p:oleObj>
              </mc:Choice>
              <mc:Fallback>
                <p:oleObj name="Equation" r:id="rId10" imgW="18540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342" y="3808991"/>
                        <a:ext cx="3000396" cy="370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任意多边形 14"/>
          <p:cNvSpPr/>
          <p:nvPr/>
        </p:nvSpPr>
        <p:spPr>
          <a:xfrm flipV="1">
            <a:off x="6348329" y="3941405"/>
            <a:ext cx="394138" cy="71438"/>
          </a:xfrm>
          <a:custGeom>
            <a:avLst/>
            <a:gdLst>
              <a:gd name="connsiteX0" fmla="*/ 0 w 394138"/>
              <a:gd name="connsiteY0" fmla="*/ 46105 h 46105"/>
              <a:gd name="connsiteX1" fmla="*/ 78828 w 394138"/>
              <a:gd name="connsiteY1" fmla="*/ 30340 h 46105"/>
              <a:gd name="connsiteX2" fmla="*/ 141890 w 394138"/>
              <a:gd name="connsiteY2" fmla="*/ 14574 h 46105"/>
              <a:gd name="connsiteX3" fmla="*/ 394138 w 394138"/>
              <a:gd name="connsiteY3" fmla="*/ 46105 h 46105"/>
            </a:gdLst>
            <a:ahLst/>
            <a:cxnLst>
              <a:cxn ang="0">
                <a:pos x="connsiteX0" y="connsiteY0"/>
              </a:cxn>
              <a:cxn ang="0">
                <a:pos x="connsiteX1" y="connsiteY1"/>
              </a:cxn>
              <a:cxn ang="0">
                <a:pos x="connsiteX2" y="connsiteY2"/>
              </a:cxn>
              <a:cxn ang="0">
                <a:pos x="connsiteX3" y="connsiteY3"/>
              </a:cxn>
            </a:cxnLst>
            <a:rect l="l" t="t" r="r" b="b"/>
            <a:pathLst>
              <a:path w="394138" h="46105">
                <a:moveTo>
                  <a:pt x="0" y="46105"/>
                </a:moveTo>
                <a:cubicBezTo>
                  <a:pt x="26276" y="40850"/>
                  <a:pt x="52670" y="36153"/>
                  <a:pt x="78828" y="30340"/>
                </a:cubicBezTo>
                <a:cubicBezTo>
                  <a:pt x="99980" y="25640"/>
                  <a:pt x="120222" y="14574"/>
                  <a:pt x="141890" y="14574"/>
                </a:cubicBezTo>
                <a:cubicBezTo>
                  <a:pt x="341120" y="14574"/>
                  <a:pt x="301924" y="0"/>
                  <a:pt x="394138" y="46105"/>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16"/>
          <p:cNvSpPr/>
          <p:nvPr/>
        </p:nvSpPr>
        <p:spPr>
          <a:xfrm>
            <a:off x="5011844" y="3933056"/>
            <a:ext cx="3168352" cy="216024"/>
          </a:xfrm>
          <a:custGeom>
            <a:avLst/>
            <a:gdLst>
              <a:gd name="connsiteX0" fmla="*/ 0 w 3610303"/>
              <a:gd name="connsiteY0" fmla="*/ 50199 h 349744"/>
              <a:gd name="connsiteX1" fmla="*/ 47296 w 3610303"/>
              <a:gd name="connsiteY1" fmla="*/ 97496 h 349744"/>
              <a:gd name="connsiteX2" fmla="*/ 94593 w 3610303"/>
              <a:gd name="connsiteY2" fmla="*/ 113261 h 349744"/>
              <a:gd name="connsiteX3" fmla="*/ 220717 w 3610303"/>
              <a:gd name="connsiteY3" fmla="*/ 144792 h 349744"/>
              <a:gd name="connsiteX4" fmla="*/ 268014 w 3610303"/>
              <a:gd name="connsiteY4" fmla="*/ 176323 h 349744"/>
              <a:gd name="connsiteX5" fmla="*/ 425669 w 3610303"/>
              <a:gd name="connsiteY5" fmla="*/ 207854 h 349744"/>
              <a:gd name="connsiteX6" fmla="*/ 567558 w 3610303"/>
              <a:gd name="connsiteY6" fmla="*/ 223620 h 349744"/>
              <a:gd name="connsiteX7" fmla="*/ 646386 w 3610303"/>
              <a:gd name="connsiteY7" fmla="*/ 239385 h 349744"/>
              <a:gd name="connsiteX8" fmla="*/ 1072055 w 3610303"/>
              <a:gd name="connsiteY8" fmla="*/ 270916 h 349744"/>
              <a:gd name="connsiteX9" fmla="*/ 1182414 w 3610303"/>
              <a:gd name="connsiteY9" fmla="*/ 302447 h 349744"/>
              <a:gd name="connsiteX10" fmla="*/ 1355834 w 3610303"/>
              <a:gd name="connsiteY10" fmla="*/ 318213 h 349744"/>
              <a:gd name="connsiteX11" fmla="*/ 1497724 w 3610303"/>
              <a:gd name="connsiteY11" fmla="*/ 349744 h 349744"/>
              <a:gd name="connsiteX12" fmla="*/ 2017986 w 3610303"/>
              <a:gd name="connsiteY12" fmla="*/ 333978 h 349744"/>
              <a:gd name="connsiteX13" fmla="*/ 2081048 w 3610303"/>
              <a:gd name="connsiteY13" fmla="*/ 318213 h 349744"/>
              <a:gd name="connsiteX14" fmla="*/ 2238703 w 3610303"/>
              <a:gd name="connsiteY14" fmla="*/ 302447 h 349744"/>
              <a:gd name="connsiteX15" fmla="*/ 2333296 w 3610303"/>
              <a:gd name="connsiteY15" fmla="*/ 270916 h 349744"/>
              <a:gd name="connsiteX16" fmla="*/ 2443655 w 3610303"/>
              <a:gd name="connsiteY16" fmla="*/ 239385 h 349744"/>
              <a:gd name="connsiteX17" fmla="*/ 2554014 w 3610303"/>
              <a:gd name="connsiteY17" fmla="*/ 223620 h 349744"/>
              <a:gd name="connsiteX18" fmla="*/ 2617076 w 3610303"/>
              <a:gd name="connsiteY18" fmla="*/ 207854 h 349744"/>
              <a:gd name="connsiteX19" fmla="*/ 2727434 w 3610303"/>
              <a:gd name="connsiteY19" fmla="*/ 192089 h 349744"/>
              <a:gd name="connsiteX20" fmla="*/ 2790496 w 3610303"/>
              <a:gd name="connsiteY20" fmla="*/ 176323 h 349744"/>
              <a:gd name="connsiteX21" fmla="*/ 2885089 w 3610303"/>
              <a:gd name="connsiteY21" fmla="*/ 160558 h 349744"/>
              <a:gd name="connsiteX22" fmla="*/ 2932386 w 3610303"/>
              <a:gd name="connsiteY22" fmla="*/ 144792 h 349744"/>
              <a:gd name="connsiteX23" fmla="*/ 2979683 w 3610303"/>
              <a:gd name="connsiteY23" fmla="*/ 113261 h 349744"/>
              <a:gd name="connsiteX24" fmla="*/ 3279227 w 3610303"/>
              <a:gd name="connsiteY24" fmla="*/ 81730 h 349744"/>
              <a:gd name="connsiteX25" fmla="*/ 3421117 w 3610303"/>
              <a:gd name="connsiteY25" fmla="*/ 34433 h 349744"/>
              <a:gd name="connsiteX26" fmla="*/ 3531476 w 3610303"/>
              <a:gd name="connsiteY26" fmla="*/ 2902 h 349744"/>
              <a:gd name="connsiteX27" fmla="*/ 3610303 w 3610303"/>
              <a:gd name="connsiteY27" fmla="*/ 2902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0303" h="349744">
                <a:moveTo>
                  <a:pt x="0" y="50199"/>
                </a:moveTo>
                <a:cubicBezTo>
                  <a:pt x="15765" y="65965"/>
                  <a:pt x="28745" y="85129"/>
                  <a:pt x="47296" y="97496"/>
                </a:cubicBezTo>
                <a:cubicBezTo>
                  <a:pt x="61123" y="106714"/>
                  <a:pt x="78471" y="109230"/>
                  <a:pt x="94593" y="113261"/>
                </a:cubicBezTo>
                <a:lnTo>
                  <a:pt x="220717" y="144792"/>
                </a:lnTo>
                <a:cubicBezTo>
                  <a:pt x="236483" y="155302"/>
                  <a:pt x="251067" y="167849"/>
                  <a:pt x="268014" y="176323"/>
                </a:cubicBezTo>
                <a:cubicBezTo>
                  <a:pt x="311177" y="197905"/>
                  <a:pt x="386928" y="203011"/>
                  <a:pt x="425669" y="207854"/>
                </a:cubicBezTo>
                <a:cubicBezTo>
                  <a:pt x="472889" y="213756"/>
                  <a:pt x="520449" y="216890"/>
                  <a:pt x="567558" y="223620"/>
                </a:cubicBezTo>
                <a:cubicBezTo>
                  <a:pt x="594085" y="227410"/>
                  <a:pt x="619707" y="236884"/>
                  <a:pt x="646386" y="239385"/>
                </a:cubicBezTo>
                <a:cubicBezTo>
                  <a:pt x="788043" y="252665"/>
                  <a:pt x="930165" y="260406"/>
                  <a:pt x="1072055" y="270916"/>
                </a:cubicBezTo>
                <a:cubicBezTo>
                  <a:pt x="1104487" y="281727"/>
                  <a:pt x="1149412" y="298047"/>
                  <a:pt x="1182414" y="302447"/>
                </a:cubicBezTo>
                <a:cubicBezTo>
                  <a:pt x="1239950" y="310118"/>
                  <a:pt x="1298027" y="312958"/>
                  <a:pt x="1355834" y="318213"/>
                </a:cubicBezTo>
                <a:cubicBezTo>
                  <a:pt x="1380152" y="324292"/>
                  <a:pt x="1477714" y="349744"/>
                  <a:pt x="1497724" y="349744"/>
                </a:cubicBezTo>
                <a:cubicBezTo>
                  <a:pt x="1671224" y="349744"/>
                  <a:pt x="1844565" y="339233"/>
                  <a:pt x="2017986" y="333978"/>
                </a:cubicBezTo>
                <a:cubicBezTo>
                  <a:pt x="2039007" y="328723"/>
                  <a:pt x="2059598" y="321277"/>
                  <a:pt x="2081048" y="318213"/>
                </a:cubicBezTo>
                <a:cubicBezTo>
                  <a:pt x="2133331" y="310744"/>
                  <a:pt x="2186794" y="312180"/>
                  <a:pt x="2238703" y="302447"/>
                </a:cubicBezTo>
                <a:cubicBezTo>
                  <a:pt x="2271370" y="296322"/>
                  <a:pt x="2301765" y="281426"/>
                  <a:pt x="2333296" y="270916"/>
                </a:cubicBezTo>
                <a:cubicBezTo>
                  <a:pt x="2373811" y="257411"/>
                  <a:pt x="2400115" y="247301"/>
                  <a:pt x="2443655" y="239385"/>
                </a:cubicBezTo>
                <a:cubicBezTo>
                  <a:pt x="2480215" y="232738"/>
                  <a:pt x="2517454" y="230267"/>
                  <a:pt x="2554014" y="223620"/>
                </a:cubicBezTo>
                <a:cubicBezTo>
                  <a:pt x="2575332" y="219744"/>
                  <a:pt x="2595758" y="211730"/>
                  <a:pt x="2617076" y="207854"/>
                </a:cubicBezTo>
                <a:cubicBezTo>
                  <a:pt x="2653636" y="201207"/>
                  <a:pt x="2690874" y="198736"/>
                  <a:pt x="2727434" y="192089"/>
                </a:cubicBezTo>
                <a:cubicBezTo>
                  <a:pt x="2748752" y="188213"/>
                  <a:pt x="2769249" y="180572"/>
                  <a:pt x="2790496" y="176323"/>
                </a:cubicBezTo>
                <a:cubicBezTo>
                  <a:pt x="2821841" y="170054"/>
                  <a:pt x="2853558" y="165813"/>
                  <a:pt x="2885089" y="160558"/>
                </a:cubicBezTo>
                <a:cubicBezTo>
                  <a:pt x="2900855" y="155303"/>
                  <a:pt x="2917522" y="152224"/>
                  <a:pt x="2932386" y="144792"/>
                </a:cubicBezTo>
                <a:cubicBezTo>
                  <a:pt x="2949334" y="136318"/>
                  <a:pt x="2961534" y="118706"/>
                  <a:pt x="2979683" y="113261"/>
                </a:cubicBezTo>
                <a:cubicBezTo>
                  <a:pt x="3027207" y="99004"/>
                  <a:pt x="3266693" y="82775"/>
                  <a:pt x="3279227" y="81730"/>
                </a:cubicBezTo>
                <a:lnTo>
                  <a:pt x="3421117" y="34433"/>
                </a:lnTo>
                <a:cubicBezTo>
                  <a:pt x="3451007" y="24470"/>
                  <a:pt x="3501789" y="6201"/>
                  <a:pt x="3531476" y="2902"/>
                </a:cubicBezTo>
                <a:cubicBezTo>
                  <a:pt x="3557591" y="0"/>
                  <a:pt x="3584027" y="2902"/>
                  <a:pt x="3610303" y="2902"/>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17"/>
          <p:cNvSpPr/>
          <p:nvPr/>
        </p:nvSpPr>
        <p:spPr>
          <a:xfrm>
            <a:off x="6307988" y="2644322"/>
            <a:ext cx="349024" cy="71438"/>
          </a:xfrm>
          <a:custGeom>
            <a:avLst/>
            <a:gdLst>
              <a:gd name="connsiteX0" fmla="*/ 0 w 394138"/>
              <a:gd name="connsiteY0" fmla="*/ 46105 h 46105"/>
              <a:gd name="connsiteX1" fmla="*/ 78828 w 394138"/>
              <a:gd name="connsiteY1" fmla="*/ 30340 h 46105"/>
              <a:gd name="connsiteX2" fmla="*/ 141890 w 394138"/>
              <a:gd name="connsiteY2" fmla="*/ 14574 h 46105"/>
              <a:gd name="connsiteX3" fmla="*/ 394138 w 394138"/>
              <a:gd name="connsiteY3" fmla="*/ 46105 h 46105"/>
            </a:gdLst>
            <a:ahLst/>
            <a:cxnLst>
              <a:cxn ang="0">
                <a:pos x="connsiteX0" y="connsiteY0"/>
              </a:cxn>
              <a:cxn ang="0">
                <a:pos x="connsiteX1" y="connsiteY1"/>
              </a:cxn>
              <a:cxn ang="0">
                <a:pos x="connsiteX2" y="connsiteY2"/>
              </a:cxn>
              <a:cxn ang="0">
                <a:pos x="connsiteX3" y="connsiteY3"/>
              </a:cxn>
            </a:cxnLst>
            <a:rect l="l" t="t" r="r" b="b"/>
            <a:pathLst>
              <a:path w="394138" h="46105">
                <a:moveTo>
                  <a:pt x="0" y="46105"/>
                </a:moveTo>
                <a:cubicBezTo>
                  <a:pt x="26276" y="40850"/>
                  <a:pt x="52670" y="36153"/>
                  <a:pt x="78828" y="30340"/>
                </a:cubicBezTo>
                <a:cubicBezTo>
                  <a:pt x="99980" y="25640"/>
                  <a:pt x="120222" y="14574"/>
                  <a:pt x="141890" y="14574"/>
                </a:cubicBezTo>
                <a:cubicBezTo>
                  <a:pt x="341120" y="14574"/>
                  <a:pt x="301924" y="0"/>
                  <a:pt x="394138" y="46105"/>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任意多边形 21"/>
          <p:cNvSpPr/>
          <p:nvPr/>
        </p:nvSpPr>
        <p:spPr>
          <a:xfrm flipV="1">
            <a:off x="4911929" y="2505506"/>
            <a:ext cx="3268268" cy="174535"/>
          </a:xfrm>
          <a:custGeom>
            <a:avLst/>
            <a:gdLst>
              <a:gd name="connsiteX0" fmla="*/ 0 w 3610303"/>
              <a:gd name="connsiteY0" fmla="*/ 50199 h 349744"/>
              <a:gd name="connsiteX1" fmla="*/ 47296 w 3610303"/>
              <a:gd name="connsiteY1" fmla="*/ 97496 h 349744"/>
              <a:gd name="connsiteX2" fmla="*/ 94593 w 3610303"/>
              <a:gd name="connsiteY2" fmla="*/ 113261 h 349744"/>
              <a:gd name="connsiteX3" fmla="*/ 220717 w 3610303"/>
              <a:gd name="connsiteY3" fmla="*/ 144792 h 349744"/>
              <a:gd name="connsiteX4" fmla="*/ 268014 w 3610303"/>
              <a:gd name="connsiteY4" fmla="*/ 176323 h 349744"/>
              <a:gd name="connsiteX5" fmla="*/ 425669 w 3610303"/>
              <a:gd name="connsiteY5" fmla="*/ 207854 h 349744"/>
              <a:gd name="connsiteX6" fmla="*/ 567558 w 3610303"/>
              <a:gd name="connsiteY6" fmla="*/ 223620 h 349744"/>
              <a:gd name="connsiteX7" fmla="*/ 646386 w 3610303"/>
              <a:gd name="connsiteY7" fmla="*/ 239385 h 349744"/>
              <a:gd name="connsiteX8" fmla="*/ 1072055 w 3610303"/>
              <a:gd name="connsiteY8" fmla="*/ 270916 h 349744"/>
              <a:gd name="connsiteX9" fmla="*/ 1182414 w 3610303"/>
              <a:gd name="connsiteY9" fmla="*/ 302447 h 349744"/>
              <a:gd name="connsiteX10" fmla="*/ 1355834 w 3610303"/>
              <a:gd name="connsiteY10" fmla="*/ 318213 h 349744"/>
              <a:gd name="connsiteX11" fmla="*/ 1497724 w 3610303"/>
              <a:gd name="connsiteY11" fmla="*/ 349744 h 349744"/>
              <a:gd name="connsiteX12" fmla="*/ 2017986 w 3610303"/>
              <a:gd name="connsiteY12" fmla="*/ 333978 h 349744"/>
              <a:gd name="connsiteX13" fmla="*/ 2081048 w 3610303"/>
              <a:gd name="connsiteY13" fmla="*/ 318213 h 349744"/>
              <a:gd name="connsiteX14" fmla="*/ 2238703 w 3610303"/>
              <a:gd name="connsiteY14" fmla="*/ 302447 h 349744"/>
              <a:gd name="connsiteX15" fmla="*/ 2333296 w 3610303"/>
              <a:gd name="connsiteY15" fmla="*/ 270916 h 349744"/>
              <a:gd name="connsiteX16" fmla="*/ 2443655 w 3610303"/>
              <a:gd name="connsiteY16" fmla="*/ 239385 h 349744"/>
              <a:gd name="connsiteX17" fmla="*/ 2554014 w 3610303"/>
              <a:gd name="connsiteY17" fmla="*/ 223620 h 349744"/>
              <a:gd name="connsiteX18" fmla="*/ 2617076 w 3610303"/>
              <a:gd name="connsiteY18" fmla="*/ 207854 h 349744"/>
              <a:gd name="connsiteX19" fmla="*/ 2727434 w 3610303"/>
              <a:gd name="connsiteY19" fmla="*/ 192089 h 349744"/>
              <a:gd name="connsiteX20" fmla="*/ 2790496 w 3610303"/>
              <a:gd name="connsiteY20" fmla="*/ 176323 h 349744"/>
              <a:gd name="connsiteX21" fmla="*/ 2885089 w 3610303"/>
              <a:gd name="connsiteY21" fmla="*/ 160558 h 349744"/>
              <a:gd name="connsiteX22" fmla="*/ 2932386 w 3610303"/>
              <a:gd name="connsiteY22" fmla="*/ 144792 h 349744"/>
              <a:gd name="connsiteX23" fmla="*/ 2979683 w 3610303"/>
              <a:gd name="connsiteY23" fmla="*/ 113261 h 349744"/>
              <a:gd name="connsiteX24" fmla="*/ 3279227 w 3610303"/>
              <a:gd name="connsiteY24" fmla="*/ 81730 h 349744"/>
              <a:gd name="connsiteX25" fmla="*/ 3421117 w 3610303"/>
              <a:gd name="connsiteY25" fmla="*/ 34433 h 349744"/>
              <a:gd name="connsiteX26" fmla="*/ 3531476 w 3610303"/>
              <a:gd name="connsiteY26" fmla="*/ 2902 h 349744"/>
              <a:gd name="connsiteX27" fmla="*/ 3610303 w 3610303"/>
              <a:gd name="connsiteY27" fmla="*/ 2902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0303" h="349744">
                <a:moveTo>
                  <a:pt x="0" y="50199"/>
                </a:moveTo>
                <a:cubicBezTo>
                  <a:pt x="15765" y="65965"/>
                  <a:pt x="28745" y="85129"/>
                  <a:pt x="47296" y="97496"/>
                </a:cubicBezTo>
                <a:cubicBezTo>
                  <a:pt x="61123" y="106714"/>
                  <a:pt x="78471" y="109230"/>
                  <a:pt x="94593" y="113261"/>
                </a:cubicBezTo>
                <a:lnTo>
                  <a:pt x="220717" y="144792"/>
                </a:lnTo>
                <a:cubicBezTo>
                  <a:pt x="236483" y="155302"/>
                  <a:pt x="251067" y="167849"/>
                  <a:pt x="268014" y="176323"/>
                </a:cubicBezTo>
                <a:cubicBezTo>
                  <a:pt x="311177" y="197905"/>
                  <a:pt x="386928" y="203011"/>
                  <a:pt x="425669" y="207854"/>
                </a:cubicBezTo>
                <a:cubicBezTo>
                  <a:pt x="472889" y="213756"/>
                  <a:pt x="520449" y="216890"/>
                  <a:pt x="567558" y="223620"/>
                </a:cubicBezTo>
                <a:cubicBezTo>
                  <a:pt x="594085" y="227410"/>
                  <a:pt x="619707" y="236884"/>
                  <a:pt x="646386" y="239385"/>
                </a:cubicBezTo>
                <a:cubicBezTo>
                  <a:pt x="788043" y="252665"/>
                  <a:pt x="930165" y="260406"/>
                  <a:pt x="1072055" y="270916"/>
                </a:cubicBezTo>
                <a:cubicBezTo>
                  <a:pt x="1104487" y="281727"/>
                  <a:pt x="1149412" y="298047"/>
                  <a:pt x="1182414" y="302447"/>
                </a:cubicBezTo>
                <a:cubicBezTo>
                  <a:pt x="1239950" y="310118"/>
                  <a:pt x="1298027" y="312958"/>
                  <a:pt x="1355834" y="318213"/>
                </a:cubicBezTo>
                <a:cubicBezTo>
                  <a:pt x="1380152" y="324292"/>
                  <a:pt x="1477714" y="349744"/>
                  <a:pt x="1497724" y="349744"/>
                </a:cubicBezTo>
                <a:cubicBezTo>
                  <a:pt x="1671224" y="349744"/>
                  <a:pt x="1844565" y="339233"/>
                  <a:pt x="2017986" y="333978"/>
                </a:cubicBezTo>
                <a:cubicBezTo>
                  <a:pt x="2039007" y="328723"/>
                  <a:pt x="2059598" y="321277"/>
                  <a:pt x="2081048" y="318213"/>
                </a:cubicBezTo>
                <a:cubicBezTo>
                  <a:pt x="2133331" y="310744"/>
                  <a:pt x="2186794" y="312180"/>
                  <a:pt x="2238703" y="302447"/>
                </a:cubicBezTo>
                <a:cubicBezTo>
                  <a:pt x="2271370" y="296322"/>
                  <a:pt x="2301765" y="281426"/>
                  <a:pt x="2333296" y="270916"/>
                </a:cubicBezTo>
                <a:cubicBezTo>
                  <a:pt x="2373811" y="257411"/>
                  <a:pt x="2400115" y="247301"/>
                  <a:pt x="2443655" y="239385"/>
                </a:cubicBezTo>
                <a:cubicBezTo>
                  <a:pt x="2480215" y="232738"/>
                  <a:pt x="2517454" y="230267"/>
                  <a:pt x="2554014" y="223620"/>
                </a:cubicBezTo>
                <a:cubicBezTo>
                  <a:pt x="2575332" y="219744"/>
                  <a:pt x="2595758" y="211730"/>
                  <a:pt x="2617076" y="207854"/>
                </a:cubicBezTo>
                <a:cubicBezTo>
                  <a:pt x="2653636" y="201207"/>
                  <a:pt x="2690874" y="198736"/>
                  <a:pt x="2727434" y="192089"/>
                </a:cubicBezTo>
                <a:cubicBezTo>
                  <a:pt x="2748752" y="188213"/>
                  <a:pt x="2769249" y="180572"/>
                  <a:pt x="2790496" y="176323"/>
                </a:cubicBezTo>
                <a:cubicBezTo>
                  <a:pt x="2821841" y="170054"/>
                  <a:pt x="2853558" y="165813"/>
                  <a:pt x="2885089" y="160558"/>
                </a:cubicBezTo>
                <a:cubicBezTo>
                  <a:pt x="2900855" y="155303"/>
                  <a:pt x="2917522" y="152224"/>
                  <a:pt x="2932386" y="144792"/>
                </a:cubicBezTo>
                <a:cubicBezTo>
                  <a:pt x="2949334" y="136318"/>
                  <a:pt x="2961534" y="118706"/>
                  <a:pt x="2979683" y="113261"/>
                </a:cubicBezTo>
                <a:cubicBezTo>
                  <a:pt x="3027207" y="99004"/>
                  <a:pt x="3266693" y="82775"/>
                  <a:pt x="3279227" y="81730"/>
                </a:cubicBezTo>
                <a:lnTo>
                  <a:pt x="3421117" y="34433"/>
                </a:lnTo>
                <a:cubicBezTo>
                  <a:pt x="3451007" y="24470"/>
                  <a:pt x="3501789" y="6201"/>
                  <a:pt x="3531476" y="2902"/>
                </a:cubicBezTo>
                <a:cubicBezTo>
                  <a:pt x="3557591" y="0"/>
                  <a:pt x="3584027" y="2902"/>
                  <a:pt x="3610303" y="2902"/>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流程图: 合并 22"/>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5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5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534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2" grpId="0" animBg="1"/>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标准中，反馈位数</a:t>
            </a:r>
            <a:r>
              <a:rPr lang="zh-CN" altLang="en-US" dirty="0"/>
              <a:t>取</a:t>
            </a:r>
            <a:r>
              <a:rPr lang="en-US" altLang="zh-CN" dirty="0" smtClean="0"/>
              <a:t>1</a:t>
            </a:r>
            <a:r>
              <a:rPr lang="zh-CN" altLang="en-US" dirty="0" smtClean="0"/>
              <a:t>、</a:t>
            </a:r>
            <a:r>
              <a:rPr lang="en-US" altLang="zh-CN" dirty="0" smtClean="0"/>
              <a:t>8</a:t>
            </a:r>
            <a:r>
              <a:rPr lang="zh-CN" altLang="en-US" dirty="0" smtClean="0"/>
              <a:t>、</a:t>
            </a:r>
            <a:r>
              <a:rPr lang="en-US" altLang="zh-CN" dirty="0" smtClean="0"/>
              <a:t>64</a:t>
            </a:r>
            <a:r>
              <a:rPr lang="zh-CN" altLang="en-US" dirty="0" smtClean="0"/>
              <a:t>、</a:t>
            </a:r>
            <a:r>
              <a:rPr lang="en-US" altLang="zh-CN" dirty="0" smtClean="0"/>
              <a:t>128</a:t>
            </a:r>
          </a:p>
          <a:p>
            <a:pPr lvl="1"/>
            <a:r>
              <a:rPr lang="zh-CN" altLang="en-US" dirty="0" smtClean="0"/>
              <a:t>记为</a:t>
            </a:r>
            <a:r>
              <a:rPr lang="en-US" altLang="zh-CN" dirty="0" smtClean="0"/>
              <a:t>CFB-1</a:t>
            </a:r>
            <a:r>
              <a:rPr lang="zh-CN" altLang="en-US" dirty="0" smtClean="0"/>
              <a:t>，</a:t>
            </a:r>
            <a:r>
              <a:rPr lang="en-US" altLang="zh-CN" dirty="0" smtClean="0"/>
              <a:t>CFB-8</a:t>
            </a:r>
            <a:r>
              <a:rPr lang="zh-CN" altLang="en-US" dirty="0" smtClean="0"/>
              <a:t>，</a:t>
            </a:r>
            <a:r>
              <a:rPr lang="en-US" altLang="zh-CN" dirty="0" smtClean="0"/>
              <a:t>CFB-64</a:t>
            </a:r>
            <a:r>
              <a:rPr lang="zh-CN" altLang="en-US" dirty="0" smtClean="0"/>
              <a:t>，</a:t>
            </a:r>
            <a:r>
              <a:rPr lang="en-US" altLang="zh-CN" dirty="0" smtClean="0"/>
              <a:t>CFB-128</a:t>
            </a:r>
          </a:p>
          <a:p>
            <a:r>
              <a:rPr lang="zh-CN" altLang="en-US" dirty="0" smtClean="0"/>
              <a:t>优缺点：</a:t>
            </a:r>
            <a:endParaRPr lang="en-US" altLang="zh-CN" dirty="0" smtClean="0"/>
          </a:p>
          <a:p>
            <a:pPr lvl="1"/>
            <a:r>
              <a:rPr lang="zh-CN" altLang="en-US" dirty="0" smtClean="0"/>
              <a:t>不使用解密算法</a:t>
            </a:r>
            <a:endParaRPr lang="en-US" altLang="zh-CN" dirty="0" smtClean="0"/>
          </a:p>
          <a:p>
            <a:pPr lvl="2"/>
            <a:r>
              <a:rPr lang="zh-CN" altLang="en-US" dirty="0" smtClean="0"/>
              <a:t>可以使用计算量不对称的密码算法</a:t>
            </a:r>
            <a:endParaRPr lang="en-US" altLang="zh-CN" dirty="0" smtClean="0"/>
          </a:p>
          <a:p>
            <a:pPr lvl="1"/>
            <a:r>
              <a:rPr lang="zh-CN" altLang="en-US" dirty="0" smtClean="0"/>
              <a:t>适用于数据以比特</a:t>
            </a:r>
            <a:r>
              <a:rPr lang="en-US" altLang="zh-CN" dirty="0" smtClean="0"/>
              <a:t>/</a:t>
            </a:r>
            <a:r>
              <a:rPr lang="zh-CN" altLang="en-US" dirty="0" smtClean="0"/>
              <a:t>字节为单位准备好的场合</a:t>
            </a:r>
            <a:endParaRPr lang="en-US" altLang="zh-CN" dirty="0" smtClean="0"/>
          </a:p>
          <a:p>
            <a:pPr lvl="1"/>
            <a:r>
              <a:rPr lang="zh-CN" altLang="en-US" dirty="0" smtClean="0"/>
              <a:t>数据流需要暂停以等待加密过程完成，速度受限</a:t>
            </a:r>
            <a:endParaRPr lang="en-US" altLang="zh-CN" dirty="0" smtClean="0"/>
          </a:p>
          <a:p>
            <a:pPr lvl="1"/>
            <a:r>
              <a:rPr lang="zh-CN" altLang="en-US" dirty="0" smtClean="0"/>
              <a:t>传输误码将影响本分组及之后的若干分组，直至误码移出移位寄存器，之后自同步</a:t>
            </a:r>
            <a:endParaRPr lang="en-US" altLang="zh-CN" dirty="0" smtClean="0"/>
          </a:p>
          <a:p>
            <a:pPr lvl="1"/>
            <a:endParaRPr lang="en-US" altLang="zh-CN" dirty="0" smtClean="0"/>
          </a:p>
          <a:p>
            <a:r>
              <a:rPr lang="zh-CN" altLang="en-US" dirty="0" smtClean="0"/>
              <a:t>适用于低误码率网络中流数据加密、认证</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80</a:t>
            </a:fld>
            <a:endParaRPr lang="en-US" altLang="zh-CN" dirty="0"/>
          </a:p>
        </p:txBody>
      </p:sp>
      <p:grpSp>
        <p:nvGrpSpPr>
          <p:cNvPr id="7" name="组合 6"/>
          <p:cNvGrpSpPr>
            <a:grpSpLocks noChangeAspect="1"/>
          </p:cNvGrpSpPr>
          <p:nvPr/>
        </p:nvGrpSpPr>
        <p:grpSpPr>
          <a:xfrm>
            <a:off x="6876257" y="332656"/>
            <a:ext cx="2146890" cy="3819007"/>
            <a:chOff x="3492064" y="1152865"/>
            <a:chExt cx="2525754" cy="4492950"/>
          </a:xfrm>
        </p:grpSpPr>
        <p:cxnSp>
          <p:nvCxnSpPr>
            <p:cNvPr id="8" name="形状 131"/>
            <p:cNvCxnSpPr>
              <a:endCxn id="38" idx="3"/>
            </p:cNvCxnSpPr>
            <p:nvPr/>
          </p:nvCxnSpPr>
          <p:spPr>
            <a:xfrm>
              <a:off x="4085071" y="1322296"/>
              <a:ext cx="1301608" cy="220448"/>
            </a:xfrm>
            <a:prstGeom prst="bentConnector3">
              <a:avLst>
                <a:gd name="adj1" fmla="val 12066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0577" y="2651495"/>
              <a:ext cx="436040"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3815043" y="1808299"/>
              <a:ext cx="285752"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1" name="直接箭头连接符 10"/>
            <p:cNvCxnSpPr>
              <a:stCxn id="10" idx="3"/>
              <a:endCxn id="16" idx="1"/>
            </p:cNvCxnSpPr>
            <p:nvPr/>
          </p:nvCxnSpPr>
          <p:spPr>
            <a:xfrm>
              <a:off x="4100795" y="2007449"/>
              <a:ext cx="285752" cy="15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8" idx="2"/>
              <a:endCxn id="16" idx="0"/>
            </p:cNvCxnSpPr>
            <p:nvPr/>
          </p:nvCxnSpPr>
          <p:spPr>
            <a:xfrm>
              <a:off x="4886613" y="1678477"/>
              <a:ext cx="0" cy="19339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流程图: 或者 12"/>
            <p:cNvSpPr/>
            <p:nvPr/>
          </p:nvSpPr>
          <p:spPr>
            <a:xfrm>
              <a:off x="4815175" y="278532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矩形 13"/>
            <p:cNvSpPr/>
            <p:nvPr/>
          </p:nvSpPr>
          <p:spPr>
            <a:xfrm>
              <a:off x="4386547" y="231698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15" name="组合 136"/>
            <p:cNvGrpSpPr/>
            <p:nvPr/>
          </p:nvGrpSpPr>
          <p:grpSpPr>
            <a:xfrm>
              <a:off x="4386547" y="1407011"/>
              <a:ext cx="1000132" cy="273130"/>
              <a:chOff x="928662" y="2685451"/>
              <a:chExt cx="1000132" cy="287505"/>
            </a:xfrm>
          </p:grpSpPr>
          <p:sp>
            <p:nvSpPr>
              <p:cNvPr id="38" name="矩形 37"/>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9" name="直接连接符 38"/>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386547" y="187187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7" name="直接箭头连接符 16"/>
            <p:cNvCxnSpPr>
              <a:stCxn id="16" idx="2"/>
              <a:endCxn id="14" idx="0"/>
            </p:cNvCxnSpPr>
            <p:nvPr/>
          </p:nvCxnSpPr>
          <p:spPr>
            <a:xfrm rot="5400000">
              <a:off x="4799792" y="223012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2"/>
              <a:endCxn id="13" idx="0"/>
            </p:cNvCxnSpPr>
            <p:nvPr/>
          </p:nvCxnSpPr>
          <p:spPr>
            <a:xfrm>
              <a:off x="4886613" y="2588445"/>
              <a:ext cx="562" cy="19688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3" idx="2"/>
            </p:cNvCxnSpPr>
            <p:nvPr/>
          </p:nvCxnSpPr>
          <p:spPr>
            <a:xfrm>
              <a:off x="4526617" y="2850644"/>
              <a:ext cx="288558" cy="30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76779" y="3270748"/>
              <a:ext cx="598067" cy="398299"/>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1" name="形状 131"/>
            <p:cNvCxnSpPr>
              <a:endCxn id="36" idx="3"/>
            </p:cNvCxnSpPr>
            <p:nvPr/>
          </p:nvCxnSpPr>
          <p:spPr>
            <a:xfrm>
              <a:off x="4085071" y="3440178"/>
              <a:ext cx="1301608" cy="252337"/>
            </a:xfrm>
            <a:prstGeom prst="bentConnector3">
              <a:avLst>
                <a:gd name="adj1" fmla="val 12066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36096" y="2784533"/>
              <a:ext cx="581722" cy="398299"/>
            </a:xfrm>
            <a:prstGeom prst="rect">
              <a:avLst/>
            </a:prstGeom>
            <a:noFill/>
          </p:spPr>
          <p:txBody>
            <a:bodyPr wrap="square" rtlCol="0">
              <a:spAutoFit/>
            </a:bodyPr>
            <a:lstStyle/>
            <a:p>
              <a:r>
                <a:rPr lang="en-US" altLang="zh-CN" sz="1600" dirty="0" err="1"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3" name="TextBox 22"/>
            <p:cNvSpPr txBox="1"/>
            <p:nvPr/>
          </p:nvSpPr>
          <p:spPr>
            <a:xfrm>
              <a:off x="3815043" y="3930360"/>
              <a:ext cx="285752"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4" name="直接箭头连接符 23"/>
            <p:cNvCxnSpPr>
              <a:stCxn id="23" idx="3"/>
              <a:endCxn id="29" idx="1"/>
            </p:cNvCxnSpPr>
            <p:nvPr/>
          </p:nvCxnSpPr>
          <p:spPr>
            <a:xfrm>
              <a:off x="4100795" y="4129509"/>
              <a:ext cx="285752" cy="15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36" idx="2"/>
              <a:endCxn id="29" idx="0"/>
            </p:cNvCxnSpPr>
            <p:nvPr/>
          </p:nvCxnSpPr>
          <p:spPr>
            <a:xfrm rot="5400000">
              <a:off x="4803769" y="3911050"/>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流程图: 或者 25"/>
            <p:cNvSpPr/>
            <p:nvPr/>
          </p:nvSpPr>
          <p:spPr>
            <a:xfrm>
              <a:off x="4815175" y="48984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7" name="矩形 26"/>
            <p:cNvSpPr/>
            <p:nvPr/>
          </p:nvSpPr>
          <p:spPr>
            <a:xfrm>
              <a:off x="4386547" y="443904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28" name="组合 214"/>
            <p:cNvGrpSpPr/>
            <p:nvPr/>
          </p:nvGrpSpPr>
          <p:grpSpPr>
            <a:xfrm>
              <a:off x="4386547" y="3556782"/>
              <a:ext cx="1000132" cy="272219"/>
              <a:chOff x="928662" y="2714620"/>
              <a:chExt cx="1000132" cy="286546"/>
            </a:xfrm>
          </p:grpSpPr>
          <p:sp>
            <p:nvSpPr>
              <p:cNvPr id="36" name="矩形 3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b </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7" name="直接连接符 3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386547" y="399393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0" name="直接箭头连接符 29"/>
            <p:cNvCxnSpPr>
              <a:stCxn id="29" idx="2"/>
              <a:endCxn id="27" idx="0"/>
            </p:cNvCxnSpPr>
            <p:nvPr/>
          </p:nvCxnSpPr>
          <p:spPr>
            <a:xfrm rot="5400000">
              <a:off x="4799792" y="435218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7" idx="2"/>
              <a:endCxn id="26" idx="0"/>
            </p:cNvCxnSpPr>
            <p:nvPr/>
          </p:nvCxnSpPr>
          <p:spPr>
            <a:xfrm>
              <a:off x="4886613" y="4710505"/>
              <a:ext cx="562" cy="1879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708648" y="5247516"/>
              <a:ext cx="407730" cy="398299"/>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3" name="直接箭头连接符 32"/>
            <p:cNvCxnSpPr>
              <a:stCxn id="26" idx="4"/>
              <a:endCxn id="32" idx="0"/>
            </p:cNvCxnSpPr>
            <p:nvPr/>
          </p:nvCxnSpPr>
          <p:spPr>
            <a:xfrm>
              <a:off x="4887175" y="5035208"/>
              <a:ext cx="25338" cy="21230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3" idx="4"/>
              <a:endCxn id="26" idx="6"/>
            </p:cNvCxnSpPr>
            <p:nvPr/>
          </p:nvCxnSpPr>
          <p:spPr>
            <a:xfrm rot="16200000" flipH="1">
              <a:off x="3900835" y="3908468"/>
              <a:ext cx="2044680" cy="72000"/>
            </a:xfrm>
            <a:prstGeom prst="bentConnector4">
              <a:avLst>
                <a:gd name="adj1" fmla="val 10948"/>
                <a:gd name="adj2" fmla="val 119466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5732066" y="3150932"/>
              <a:ext cx="285752" cy="5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TextBox 19"/>
            <p:cNvSpPr txBox="1"/>
            <p:nvPr/>
          </p:nvSpPr>
          <p:spPr>
            <a:xfrm>
              <a:off x="3492064" y="1152865"/>
              <a:ext cx="598067" cy="398299"/>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grpSp>
      <p:sp>
        <p:nvSpPr>
          <p:cNvPr id="45" name="流程图: 合并 4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10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noAutofit/>
          </a:bodyPr>
          <a:lstStyle/>
          <a:p>
            <a:r>
              <a:rPr lang="zh-CN" altLang="en-US" dirty="0" smtClean="0"/>
              <a:t>安全问题</a:t>
            </a:r>
            <a:endParaRPr lang="en-US" altLang="zh-CN" dirty="0" smtClean="0"/>
          </a:p>
          <a:p>
            <a:endParaRPr lang="en-US" dirty="0" smtClean="0"/>
          </a:p>
          <a:p>
            <a:endParaRPr lang="en-US" dirty="0" smtClean="0"/>
          </a:p>
          <a:p>
            <a:endParaRPr lang="en-US" dirty="0" smtClean="0"/>
          </a:p>
          <a:p>
            <a:pPr lvl="1"/>
            <a:endParaRPr lang="en-US" dirty="0" smtClean="0"/>
          </a:p>
          <a:p>
            <a:pPr lvl="1"/>
            <a:endParaRPr lang="en-US" dirty="0" smtClean="0"/>
          </a:p>
          <a:p>
            <a:pPr lvl="1"/>
            <a:r>
              <a:rPr lang="zh-CN" altLang="en-US" dirty="0" smtClean="0"/>
              <a:t>通过一次已知明文攻击，攻击者即可以对加密算法进行已知明文攻击，也可以制作字典以备将来攻击</a:t>
            </a:r>
            <a:endParaRPr lang="en-US" altLang="zh-CN" dirty="0" smtClean="0"/>
          </a:p>
          <a:p>
            <a:pPr lvl="2"/>
            <a:r>
              <a:rPr lang="zh-CN" altLang="en-US" dirty="0" smtClean="0"/>
              <a:t>即使更换</a:t>
            </a:r>
            <a:r>
              <a:rPr lang="en-US" altLang="zh-CN" dirty="0" smtClean="0"/>
              <a:t>IV</a:t>
            </a:r>
            <a:r>
              <a:rPr lang="zh-CN" altLang="en-US" dirty="0" smtClean="0"/>
              <a:t>，若干个分组后，寄存器内容仅由密文决定</a:t>
            </a:r>
            <a:endParaRPr lang="en-US" altLang="zh-CN" dirty="0" smtClean="0"/>
          </a:p>
          <a:p>
            <a:pPr lvl="1"/>
            <a:r>
              <a:rPr lang="zh-CN" altLang="en-US" dirty="0" smtClean="0"/>
              <a:t>攻击者可以篡改某些密文位来影响明文位。当该操作发生在最后一个分组时，甚至不会被发现</a:t>
            </a:r>
            <a:endParaRPr lang="en-US" dirty="0"/>
          </a:p>
        </p:txBody>
      </p:sp>
      <p:grpSp>
        <p:nvGrpSpPr>
          <p:cNvPr id="4" name="组合 3"/>
          <p:cNvGrpSpPr/>
          <p:nvPr/>
        </p:nvGrpSpPr>
        <p:grpSpPr>
          <a:xfrm>
            <a:off x="755576" y="1556792"/>
            <a:ext cx="7704856" cy="2537208"/>
            <a:chOff x="755576" y="1700808"/>
            <a:chExt cx="7704856" cy="2537208"/>
          </a:xfrm>
        </p:grpSpPr>
        <p:sp>
          <p:nvSpPr>
            <p:cNvPr id="5" name="TextBox 4"/>
            <p:cNvSpPr txBox="1"/>
            <p:nvPr/>
          </p:nvSpPr>
          <p:spPr>
            <a:xfrm>
              <a:off x="6426343" y="1700808"/>
              <a:ext cx="595035"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 name="TextBox 5"/>
            <p:cNvSpPr txBox="1"/>
            <p:nvPr/>
          </p:nvSpPr>
          <p:spPr>
            <a:xfrm>
              <a:off x="755576" y="2553674"/>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7" name="TextBox 6"/>
            <p:cNvSpPr txBox="1"/>
            <p:nvPr/>
          </p:nvSpPr>
          <p:spPr>
            <a:xfrm>
              <a:off x="1835696" y="3408596"/>
              <a:ext cx="430296"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 name="TextBox 7"/>
            <p:cNvSpPr txBox="1"/>
            <p:nvPr/>
          </p:nvSpPr>
          <p:spPr>
            <a:xfrm>
              <a:off x="1612832" y="2350076"/>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2492293" y="3891506"/>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0" name="直接箭头连接符 9"/>
            <p:cNvCxnSpPr>
              <a:stCxn id="8" idx="3"/>
              <a:endCxn id="18" idx="1"/>
            </p:cNvCxnSpPr>
            <p:nvPr/>
          </p:nvCxnSpPr>
          <p:spPr>
            <a:xfrm flipV="1">
              <a:off x="1898584" y="2515763"/>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29470" y="2473131"/>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cxnSp>
          <p:nvCxnSpPr>
            <p:cNvPr id="12" name="直接箭头连接符 11"/>
            <p:cNvCxnSpPr>
              <a:endCxn id="18" idx="0"/>
            </p:cNvCxnSpPr>
            <p:nvPr/>
          </p:nvCxnSpPr>
          <p:spPr>
            <a:xfrm rot="5400000">
              <a:off x="2582603" y="2278192"/>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9030" y="1915650"/>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14" name="形状 131"/>
            <p:cNvCxnSpPr/>
            <p:nvPr/>
          </p:nvCxnSpPr>
          <p:spPr>
            <a:xfrm>
              <a:off x="3707904" y="1844824"/>
              <a:ext cx="1834018" cy="206077"/>
            </a:xfrm>
            <a:prstGeom prst="bentConnector3">
              <a:avLst>
                <a:gd name="adj1" fmla="val 112464"/>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流程图: 或者 14"/>
            <p:cNvSpPr/>
            <p:nvPr/>
          </p:nvSpPr>
          <p:spPr>
            <a:xfrm>
              <a:off x="2612964" y="350100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2184336" y="28251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17" name="组合 95"/>
            <p:cNvGrpSpPr/>
            <p:nvPr/>
          </p:nvGrpSpPr>
          <p:grpSpPr>
            <a:xfrm>
              <a:off x="2184336" y="1915169"/>
              <a:ext cx="1000132" cy="273130"/>
              <a:chOff x="928662" y="2685451"/>
              <a:chExt cx="1000132" cy="287505"/>
            </a:xfrm>
          </p:grpSpPr>
          <p:sp>
            <p:nvSpPr>
              <p:cNvPr id="56" name="矩形 55"/>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7" name="直接连接符 56"/>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184336" y="2380031"/>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9" name="直接箭头连接符 18"/>
            <p:cNvCxnSpPr>
              <a:stCxn id="18" idx="2"/>
              <a:endCxn id="16" idx="0"/>
            </p:cNvCxnSpPr>
            <p:nvPr/>
          </p:nvCxnSpPr>
          <p:spPr>
            <a:xfrm rot="5400000">
              <a:off x="2597581" y="2738277"/>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2"/>
              <a:endCxn id="15" idx="0"/>
            </p:cNvCxnSpPr>
            <p:nvPr/>
          </p:nvCxnSpPr>
          <p:spPr>
            <a:xfrm>
              <a:off x="2684402" y="3096603"/>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3"/>
              <a:endCxn id="15" idx="2"/>
            </p:cNvCxnSpPr>
            <p:nvPr/>
          </p:nvCxnSpPr>
          <p:spPr>
            <a:xfrm flipV="1">
              <a:off x="2265992" y="3569409"/>
              <a:ext cx="346972" cy="846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93150" y="3408596"/>
              <a:ext cx="430296"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3" name="TextBox 22"/>
            <p:cNvSpPr txBox="1"/>
            <p:nvPr/>
          </p:nvSpPr>
          <p:spPr>
            <a:xfrm>
              <a:off x="3970286" y="2350075"/>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4" name="直接箭头连接符 23"/>
            <p:cNvCxnSpPr>
              <a:stCxn id="23" idx="3"/>
              <a:endCxn id="30" idx="1"/>
            </p:cNvCxnSpPr>
            <p:nvPr/>
          </p:nvCxnSpPr>
          <p:spPr>
            <a:xfrm flipV="1">
              <a:off x="4256038" y="2515762"/>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7" idx="4"/>
              <a:endCxn id="36" idx="0"/>
            </p:cNvCxnSpPr>
            <p:nvPr/>
          </p:nvCxnSpPr>
          <p:spPr>
            <a:xfrm>
              <a:off x="5042418" y="3637808"/>
              <a:ext cx="2227" cy="2536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940057" y="2278192"/>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970418" y="35010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4541790" y="2825138"/>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29" name="组合 136"/>
            <p:cNvGrpSpPr/>
            <p:nvPr/>
          </p:nvGrpSpPr>
          <p:grpSpPr>
            <a:xfrm>
              <a:off x="4541790" y="1915168"/>
              <a:ext cx="1000132" cy="273130"/>
              <a:chOff x="928662" y="2685451"/>
              <a:chExt cx="1000132" cy="287505"/>
            </a:xfrm>
          </p:grpSpPr>
          <p:sp>
            <p:nvSpPr>
              <p:cNvPr id="54" name="矩形 53"/>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5" name="直接连接符 54"/>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541790" y="2380030"/>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1" name="直接箭头连接符 30"/>
            <p:cNvCxnSpPr>
              <a:stCxn id="30" idx="2"/>
              <a:endCxn id="28" idx="0"/>
            </p:cNvCxnSpPr>
            <p:nvPr/>
          </p:nvCxnSpPr>
          <p:spPr>
            <a:xfrm rot="5400000">
              <a:off x="4955035" y="2738277"/>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a:off x="5041856" y="3096602"/>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3"/>
              <a:endCxn id="27" idx="2"/>
            </p:cNvCxnSpPr>
            <p:nvPr/>
          </p:nvCxnSpPr>
          <p:spPr>
            <a:xfrm flipV="1">
              <a:off x="4623446" y="3569408"/>
              <a:ext cx="346972" cy="84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5" idx="4"/>
            </p:cNvCxnSpPr>
            <p:nvPr/>
          </p:nvCxnSpPr>
          <p:spPr>
            <a:xfrm rot="5400000" flipH="1" flipV="1">
              <a:off x="2308340" y="2238244"/>
              <a:ext cx="1776188" cy="1022941"/>
            </a:xfrm>
            <a:prstGeom prst="bentConnector3">
              <a:avLst>
                <a:gd name="adj1" fmla="val -3989"/>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5040325" y="3707447"/>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43308" y="3891506"/>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7" name="TextBox 36"/>
            <p:cNvSpPr txBox="1"/>
            <p:nvPr/>
          </p:nvSpPr>
          <p:spPr>
            <a:xfrm>
              <a:off x="6744221" y="3426299"/>
              <a:ext cx="501995"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8" name="TextBox 37"/>
            <p:cNvSpPr txBox="1"/>
            <p:nvPr/>
          </p:nvSpPr>
          <p:spPr>
            <a:xfrm>
              <a:off x="6603274" y="2367779"/>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9" name="直接箭头连接符 38"/>
            <p:cNvCxnSpPr>
              <a:stCxn id="38" idx="3"/>
              <a:endCxn id="44" idx="1"/>
            </p:cNvCxnSpPr>
            <p:nvPr/>
          </p:nvCxnSpPr>
          <p:spPr>
            <a:xfrm flipV="1">
              <a:off x="6889026" y="2533467"/>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573045" y="2295896"/>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603406" y="3518712"/>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7174778" y="2842842"/>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43" name="组合 161"/>
            <p:cNvGrpSpPr/>
            <p:nvPr/>
          </p:nvGrpSpPr>
          <p:grpSpPr>
            <a:xfrm>
              <a:off x="7174778" y="1932873"/>
              <a:ext cx="1000132" cy="273130"/>
              <a:chOff x="928662" y="2685452"/>
              <a:chExt cx="1000132" cy="287505"/>
            </a:xfrm>
          </p:grpSpPr>
          <p:sp>
            <p:nvSpPr>
              <p:cNvPr id="52" name="矩形 51"/>
              <p:cNvSpPr/>
              <p:nvPr/>
            </p:nvSpPr>
            <p:spPr>
              <a:xfrm>
                <a:off x="928662" y="2685452"/>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3" name="直接连接符 52"/>
              <p:cNvCxnSpPr/>
              <p:nvPr/>
            </p:nvCxnSpPr>
            <p:spPr>
              <a:xfrm rot="5400000">
                <a:off x="1429522" y="2829287"/>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174778" y="2397735"/>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45" name="直接箭头连接符 44"/>
            <p:cNvCxnSpPr>
              <a:stCxn id="44" idx="2"/>
              <a:endCxn id="42" idx="0"/>
            </p:cNvCxnSpPr>
            <p:nvPr/>
          </p:nvCxnSpPr>
          <p:spPr>
            <a:xfrm rot="5400000">
              <a:off x="7588023" y="2755981"/>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a:off x="7674844" y="3114306"/>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3"/>
              <a:endCxn id="41" idx="2"/>
            </p:cNvCxnSpPr>
            <p:nvPr/>
          </p:nvCxnSpPr>
          <p:spPr>
            <a:xfrm flipV="1">
              <a:off x="7246216" y="3587112"/>
              <a:ext cx="357190" cy="846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449897" y="3899462"/>
              <a:ext cx="4555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9" name="形状 131"/>
            <p:cNvCxnSpPr>
              <a:stCxn id="5" idx="3"/>
            </p:cNvCxnSpPr>
            <p:nvPr/>
          </p:nvCxnSpPr>
          <p:spPr>
            <a:xfrm>
              <a:off x="7021378" y="1870085"/>
              <a:ext cx="1153532" cy="198521"/>
            </a:xfrm>
            <a:prstGeom prst="bentConnector3">
              <a:avLst>
                <a:gd name="adj1" fmla="val 120599"/>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1" idx="4"/>
              <a:endCxn id="48" idx="0"/>
            </p:cNvCxnSpPr>
            <p:nvPr/>
          </p:nvCxnSpPr>
          <p:spPr>
            <a:xfrm>
              <a:off x="7675406" y="3655512"/>
              <a:ext cx="2278" cy="24395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5" idx="4"/>
              <a:endCxn id="9" idx="0"/>
            </p:cNvCxnSpPr>
            <p:nvPr/>
          </p:nvCxnSpPr>
          <p:spPr>
            <a:xfrm>
              <a:off x="2684964" y="3637809"/>
              <a:ext cx="8666" cy="2536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87624" y="3284984"/>
              <a:ext cx="727280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sp>
        <p:nvSpPr>
          <p:cNvPr id="58" name="页脚占位符 5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9" name="灯片编号占位符 58"/>
          <p:cNvSpPr>
            <a:spLocks noGrp="1"/>
          </p:cNvSpPr>
          <p:nvPr>
            <p:ph type="sldNum" sz="quarter" idx="10"/>
          </p:nvPr>
        </p:nvSpPr>
        <p:spPr/>
        <p:txBody>
          <a:bodyPr/>
          <a:lstStyle/>
          <a:p>
            <a:pPr>
              <a:defRPr/>
            </a:pPr>
            <a:fld id="{17B7F836-6F9F-42A8-9450-B93EA774C316}" type="slidenum">
              <a:rPr lang="zh-CN" altLang="en-US" smtClean="0"/>
              <a:pPr>
                <a:defRPr/>
              </a:pPr>
              <a:t>81</a:t>
            </a:fld>
            <a:endParaRPr lang="en-US" altLang="zh-CN" dirty="0"/>
          </a:p>
        </p:txBody>
      </p:sp>
      <p:sp>
        <p:nvSpPr>
          <p:cNvPr id="65" name="流程图: 合并 6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697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四、输出反馈模式</a:t>
            </a:r>
            <a:r>
              <a:rPr lang="en-US" altLang="zh-CN" dirty="0" smtClean="0"/>
              <a:t>(OFB)</a:t>
            </a:r>
            <a:endParaRPr lang="en-US" dirty="0"/>
          </a:p>
        </p:txBody>
      </p:sp>
      <p:sp>
        <p:nvSpPr>
          <p:cNvPr id="3" name="内容占位符 2"/>
          <p:cNvSpPr>
            <a:spLocks noGrp="1"/>
          </p:cNvSpPr>
          <p:nvPr>
            <p:ph idx="1"/>
          </p:nvPr>
        </p:nvSpPr>
        <p:spPr/>
        <p:txBody>
          <a:bodyPr/>
          <a:lstStyle/>
          <a:p>
            <a:r>
              <a:rPr lang="zh-CN" altLang="en-US" dirty="0" smtClean="0"/>
              <a:t>与</a:t>
            </a:r>
            <a:r>
              <a:rPr lang="en-US" altLang="zh-CN" dirty="0" smtClean="0"/>
              <a:t>CFB</a:t>
            </a:r>
            <a:r>
              <a:rPr lang="zh-CN" altLang="en-US" dirty="0" smtClean="0"/>
              <a:t>类似，但反馈数据是伪随机序列</a:t>
            </a:r>
            <a:endParaRPr lang="en-US" altLang="zh-CN" dirty="0" smtClean="0"/>
          </a:p>
          <a:p>
            <a:endParaRPr lang="en-US" dirty="0"/>
          </a:p>
        </p:txBody>
      </p:sp>
      <p:cxnSp>
        <p:nvCxnSpPr>
          <p:cNvPr id="4" name="直接连接符 3"/>
          <p:cNvCxnSpPr/>
          <p:nvPr/>
        </p:nvCxnSpPr>
        <p:spPr>
          <a:xfrm>
            <a:off x="395536" y="3960229"/>
            <a:ext cx="7929618"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nvGrpSpPr>
          <p:cNvPr id="5" name="组合 144"/>
          <p:cNvGrpSpPr/>
          <p:nvPr/>
        </p:nvGrpSpPr>
        <p:grpSpPr>
          <a:xfrm>
            <a:off x="395536" y="3928697"/>
            <a:ext cx="7920880" cy="2271102"/>
            <a:chOff x="642910" y="4326162"/>
            <a:chExt cx="7920880" cy="2271102"/>
          </a:xfrm>
        </p:grpSpPr>
        <p:sp>
          <p:nvSpPr>
            <p:cNvPr id="60" name="TextBox 59"/>
            <p:cNvSpPr txBox="1"/>
            <p:nvPr/>
          </p:nvSpPr>
          <p:spPr>
            <a:xfrm>
              <a:off x="642910" y="5239953"/>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61" name="TextBox 60"/>
            <p:cNvSpPr txBox="1"/>
            <p:nvPr/>
          </p:nvSpPr>
          <p:spPr>
            <a:xfrm>
              <a:off x="3071802" y="5920167"/>
              <a:ext cx="428628" cy="338554"/>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2" name="TextBox 61"/>
            <p:cNvSpPr txBox="1"/>
            <p:nvPr/>
          </p:nvSpPr>
          <p:spPr>
            <a:xfrm>
              <a:off x="1500166" y="4999377"/>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3" name="TextBox 62"/>
            <p:cNvSpPr txBox="1"/>
            <p:nvPr/>
          </p:nvSpPr>
          <p:spPr>
            <a:xfrm>
              <a:off x="2373188" y="6241005"/>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4" name="直接箭头连接符 63"/>
            <p:cNvCxnSpPr>
              <a:stCxn id="62" idx="3"/>
              <a:endCxn id="72" idx="1"/>
            </p:cNvCxnSpPr>
            <p:nvPr/>
          </p:nvCxnSpPr>
          <p:spPr>
            <a:xfrm flipV="1">
              <a:off x="1785918" y="5165065"/>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57884" y="5104221"/>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cxnSp>
          <p:nvCxnSpPr>
            <p:cNvPr id="66" name="直接箭头连接符 65"/>
            <p:cNvCxnSpPr>
              <a:stCxn id="111" idx="2"/>
              <a:endCxn id="72" idx="0"/>
            </p:cNvCxnSpPr>
            <p:nvPr/>
          </p:nvCxnSpPr>
          <p:spPr>
            <a:xfrm rot="5400000">
              <a:off x="2488892" y="4946449"/>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686364" y="4564952"/>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68" name="形状 131"/>
            <p:cNvCxnSpPr>
              <a:endCxn id="109" idx="3"/>
            </p:cNvCxnSpPr>
            <p:nvPr/>
          </p:nvCxnSpPr>
          <p:spPr>
            <a:xfrm>
              <a:off x="3357554" y="4500570"/>
              <a:ext cx="2071702" cy="227343"/>
            </a:xfrm>
            <a:prstGeom prst="bentConnector3">
              <a:avLst>
                <a:gd name="adj1" fmla="val 107990"/>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流程图: 或者 68"/>
            <p:cNvSpPr/>
            <p:nvPr/>
          </p:nvSpPr>
          <p:spPr>
            <a:xfrm>
              <a:off x="2500298" y="600565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矩形 69"/>
            <p:cNvSpPr/>
            <p:nvPr/>
          </p:nvSpPr>
          <p:spPr>
            <a:xfrm>
              <a:off x="2071670" y="5474440"/>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18" name="组合 202"/>
            <p:cNvGrpSpPr/>
            <p:nvPr/>
          </p:nvGrpSpPr>
          <p:grpSpPr>
            <a:xfrm>
              <a:off x="2071670" y="4592181"/>
              <a:ext cx="1000132" cy="272219"/>
              <a:chOff x="928662" y="2714620"/>
              <a:chExt cx="1000132" cy="286546"/>
            </a:xfrm>
          </p:grpSpPr>
          <p:sp>
            <p:nvSpPr>
              <p:cNvPr id="111" name="矩形 110"/>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12" name="直接连接符 111"/>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2071670" y="502933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73" name="直接箭头连接符 72"/>
            <p:cNvCxnSpPr>
              <a:stCxn id="72" idx="2"/>
              <a:endCxn id="70" idx="0"/>
            </p:cNvCxnSpPr>
            <p:nvPr/>
          </p:nvCxnSpPr>
          <p:spPr>
            <a:xfrm rot="5400000">
              <a:off x="2484915" y="538757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69" idx="0"/>
            </p:cNvCxnSpPr>
            <p:nvPr/>
          </p:nvCxnSpPr>
          <p:spPr>
            <a:xfrm rot="16200000" flipH="1">
              <a:off x="2442140" y="5875500"/>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rot="10800000" flipV="1">
              <a:off x="2643174" y="6076105"/>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9256" y="5920167"/>
              <a:ext cx="438846"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7" name="TextBox 76"/>
            <p:cNvSpPr txBox="1"/>
            <p:nvPr/>
          </p:nvSpPr>
          <p:spPr>
            <a:xfrm>
              <a:off x="3857620" y="4999376"/>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78" name="直接箭头连接符 77"/>
            <p:cNvCxnSpPr>
              <a:stCxn id="77" idx="3"/>
              <a:endCxn id="83" idx="1"/>
            </p:cNvCxnSpPr>
            <p:nvPr/>
          </p:nvCxnSpPr>
          <p:spPr>
            <a:xfrm flipV="1">
              <a:off x="4143372" y="5165064"/>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09" idx="2"/>
              <a:endCxn id="83" idx="0"/>
            </p:cNvCxnSpPr>
            <p:nvPr/>
          </p:nvCxnSpPr>
          <p:spPr>
            <a:xfrm rot="5400000">
              <a:off x="4846346" y="4946448"/>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4857752" y="600565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矩形 80"/>
            <p:cNvSpPr/>
            <p:nvPr/>
          </p:nvSpPr>
          <p:spPr>
            <a:xfrm>
              <a:off x="4429124" y="54744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29" name="组合 214"/>
            <p:cNvGrpSpPr/>
            <p:nvPr/>
          </p:nvGrpSpPr>
          <p:grpSpPr>
            <a:xfrm>
              <a:off x="4429124" y="4592180"/>
              <a:ext cx="1000132" cy="272219"/>
              <a:chOff x="928662" y="2714620"/>
              <a:chExt cx="1000132" cy="286546"/>
            </a:xfrm>
          </p:grpSpPr>
          <p:sp>
            <p:nvSpPr>
              <p:cNvPr id="109" name="矩形 108"/>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10" name="直接连接符 109"/>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83" name="矩形 82"/>
            <p:cNvSpPr/>
            <p:nvPr/>
          </p:nvSpPr>
          <p:spPr>
            <a:xfrm>
              <a:off x="4429124" y="502933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84" name="直接箭头连接符 83"/>
            <p:cNvCxnSpPr>
              <a:stCxn id="83" idx="2"/>
              <a:endCxn id="81" idx="0"/>
            </p:cNvCxnSpPr>
            <p:nvPr/>
          </p:nvCxnSpPr>
          <p:spPr>
            <a:xfrm rot="5400000">
              <a:off x="4842369" y="5387578"/>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a:endCxn id="80" idx="0"/>
            </p:cNvCxnSpPr>
            <p:nvPr/>
          </p:nvCxnSpPr>
          <p:spPr>
            <a:xfrm rot="16200000" flipH="1">
              <a:off x="4799594" y="5875499"/>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730642" y="6241005"/>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7" name="TextBox 86"/>
            <p:cNvSpPr txBox="1"/>
            <p:nvPr/>
          </p:nvSpPr>
          <p:spPr>
            <a:xfrm>
              <a:off x="6490608" y="5002103"/>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88" name="直接箭头连接符 87"/>
            <p:cNvCxnSpPr>
              <a:stCxn id="87" idx="3"/>
              <a:endCxn id="93" idx="1"/>
            </p:cNvCxnSpPr>
            <p:nvPr/>
          </p:nvCxnSpPr>
          <p:spPr>
            <a:xfrm flipV="1">
              <a:off x="6776360" y="5167790"/>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07" idx="2"/>
              <a:endCxn id="93" idx="0"/>
            </p:cNvCxnSpPr>
            <p:nvPr/>
          </p:nvCxnSpPr>
          <p:spPr>
            <a:xfrm rot="5400000">
              <a:off x="7479334" y="4949175"/>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流程图: 或者 89"/>
            <p:cNvSpPr/>
            <p:nvPr/>
          </p:nvSpPr>
          <p:spPr>
            <a:xfrm>
              <a:off x="7490740" y="6008384"/>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p:cNvSpPr/>
            <p:nvPr/>
          </p:nvSpPr>
          <p:spPr>
            <a:xfrm>
              <a:off x="7062112" y="5477166"/>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43" name="组合 228"/>
            <p:cNvGrpSpPr/>
            <p:nvPr/>
          </p:nvGrpSpPr>
          <p:grpSpPr>
            <a:xfrm>
              <a:off x="7062112" y="4594906"/>
              <a:ext cx="1000132" cy="272219"/>
              <a:chOff x="928662" y="2714620"/>
              <a:chExt cx="1000132" cy="286546"/>
            </a:xfrm>
          </p:grpSpPr>
          <p:sp>
            <p:nvSpPr>
              <p:cNvPr id="107" name="矩形 106"/>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08" name="直接连接符 107"/>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7062112" y="5032058"/>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94" name="直接箭头连接符 93"/>
            <p:cNvCxnSpPr>
              <a:stCxn id="93" idx="2"/>
              <a:endCxn id="91" idx="0"/>
            </p:cNvCxnSpPr>
            <p:nvPr/>
          </p:nvCxnSpPr>
          <p:spPr>
            <a:xfrm rot="5400000">
              <a:off x="7475357" y="5390304"/>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rot="16200000" flipH="1">
              <a:off x="7432582" y="5878226"/>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347864" y="6258710"/>
              <a:ext cx="4427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7" name="形状 131"/>
            <p:cNvCxnSpPr>
              <a:stCxn id="103" idx="3"/>
              <a:endCxn id="107" idx="3"/>
            </p:cNvCxnSpPr>
            <p:nvPr/>
          </p:nvCxnSpPr>
          <p:spPr>
            <a:xfrm>
              <a:off x="6986562" y="4495439"/>
              <a:ext cx="1075682" cy="235200"/>
            </a:xfrm>
            <a:prstGeom prst="bentConnector3">
              <a:avLst>
                <a:gd name="adj1" fmla="val 12125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a:off x="7455625"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4929190" y="5817986"/>
              <a:ext cx="644530" cy="357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rot="10800000" flipV="1">
              <a:off x="5000628" y="607610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rot="10800000" flipV="1">
              <a:off x="7633616" y="607610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062244" y="5905190"/>
              <a:ext cx="501546"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3" name="TextBox 102"/>
            <p:cNvSpPr txBox="1"/>
            <p:nvPr/>
          </p:nvSpPr>
          <p:spPr>
            <a:xfrm>
              <a:off x="6362673" y="4326162"/>
              <a:ext cx="623889"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O</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04" name="直接箭头连接符 103"/>
            <p:cNvCxnSpPr/>
            <p:nvPr/>
          </p:nvCxnSpPr>
          <p:spPr>
            <a:xfrm rot="5400000">
              <a:off x="2470731"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rot="5400000">
              <a:off x="4812419"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6" name="肘形连接符 105"/>
            <p:cNvCxnSpPr/>
            <p:nvPr/>
          </p:nvCxnSpPr>
          <p:spPr>
            <a:xfrm rot="5400000" flipH="1" flipV="1">
              <a:off x="2305213" y="4765136"/>
              <a:ext cx="1316906" cy="787775"/>
            </a:xfrm>
            <a:prstGeom prst="bentConnector3">
              <a:avLst>
                <a:gd name="adj1" fmla="val -28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9" name="组合 115"/>
          <p:cNvGrpSpPr/>
          <p:nvPr/>
        </p:nvGrpSpPr>
        <p:grpSpPr>
          <a:xfrm>
            <a:off x="395536" y="1628800"/>
            <a:ext cx="7419334" cy="2287748"/>
            <a:chOff x="642910" y="2002695"/>
            <a:chExt cx="7419334" cy="2287748"/>
          </a:xfrm>
        </p:grpSpPr>
        <p:sp>
          <p:nvSpPr>
            <p:cNvPr id="6" name="TextBox 5"/>
            <p:cNvSpPr txBox="1"/>
            <p:nvPr/>
          </p:nvSpPr>
          <p:spPr>
            <a:xfrm>
              <a:off x="6313677" y="2002695"/>
              <a:ext cx="623889"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O</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7" name="TextBox 6"/>
            <p:cNvSpPr txBox="1"/>
            <p:nvPr/>
          </p:nvSpPr>
          <p:spPr>
            <a:xfrm>
              <a:off x="642910" y="2901837"/>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8" name="TextBox 7"/>
            <p:cNvSpPr txBox="1"/>
            <p:nvPr/>
          </p:nvSpPr>
          <p:spPr>
            <a:xfrm>
              <a:off x="1723030" y="3578537"/>
              <a:ext cx="420078"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1500166" y="2698239"/>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2373188" y="3951889"/>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1" name="直接箭头连接符 10"/>
            <p:cNvCxnSpPr>
              <a:stCxn id="9" idx="3"/>
              <a:endCxn id="19" idx="1"/>
            </p:cNvCxnSpPr>
            <p:nvPr/>
          </p:nvCxnSpPr>
          <p:spPr>
            <a:xfrm flipV="1">
              <a:off x="1785918" y="2863926"/>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57884" y="2857496"/>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cxnSp>
          <p:nvCxnSpPr>
            <p:cNvPr id="13" name="直接箭头连接符 12"/>
            <p:cNvCxnSpPr>
              <a:endCxn id="19" idx="0"/>
            </p:cNvCxnSpPr>
            <p:nvPr/>
          </p:nvCxnSpPr>
          <p:spPr>
            <a:xfrm rot="5400000">
              <a:off x="2469937" y="2626355"/>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6364" y="2226362"/>
              <a:ext cx="38504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IV</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15" name="形状 131"/>
            <p:cNvCxnSpPr/>
            <p:nvPr/>
          </p:nvCxnSpPr>
          <p:spPr>
            <a:xfrm>
              <a:off x="3643306" y="2185725"/>
              <a:ext cx="1785950" cy="203597"/>
            </a:xfrm>
            <a:prstGeom prst="bentConnector3">
              <a:avLst>
                <a:gd name="adj1" fmla="val 109269"/>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流程图: 或者 15"/>
            <p:cNvSpPr/>
            <p:nvPr/>
          </p:nvSpPr>
          <p:spPr>
            <a:xfrm>
              <a:off x="2500298" y="3679420"/>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2071670" y="3173302"/>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71" name="组合 95"/>
            <p:cNvGrpSpPr/>
            <p:nvPr/>
          </p:nvGrpSpPr>
          <p:grpSpPr>
            <a:xfrm>
              <a:off x="2071670" y="2253591"/>
              <a:ext cx="1000132" cy="272219"/>
              <a:chOff x="928662" y="2714620"/>
              <a:chExt cx="1000132" cy="286546"/>
            </a:xfrm>
          </p:grpSpPr>
          <p:sp>
            <p:nvSpPr>
              <p:cNvPr id="57" name="矩形 56"/>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8" name="直接连接符 57"/>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071670" y="272819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20" name="直接箭头连接符 19"/>
            <p:cNvCxnSpPr>
              <a:stCxn id="19" idx="2"/>
              <a:endCxn id="17" idx="0"/>
            </p:cNvCxnSpPr>
            <p:nvPr/>
          </p:nvCxnSpPr>
          <p:spPr>
            <a:xfrm rot="5400000">
              <a:off x="2484915" y="308644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2"/>
              <a:endCxn id="16" idx="0"/>
            </p:cNvCxnSpPr>
            <p:nvPr/>
          </p:nvCxnSpPr>
          <p:spPr>
            <a:xfrm rot="16200000" flipH="1">
              <a:off x="2454690" y="3561812"/>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087436" y="3742057"/>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80484" y="3578536"/>
              <a:ext cx="420078"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4" name="TextBox 23"/>
            <p:cNvSpPr txBox="1"/>
            <p:nvPr/>
          </p:nvSpPr>
          <p:spPr>
            <a:xfrm>
              <a:off x="3857620" y="2698238"/>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5" name="直接箭头连接符 24"/>
            <p:cNvCxnSpPr>
              <a:stCxn id="24" idx="3"/>
              <a:endCxn id="30" idx="1"/>
            </p:cNvCxnSpPr>
            <p:nvPr/>
          </p:nvCxnSpPr>
          <p:spPr>
            <a:xfrm flipV="1">
              <a:off x="4143372" y="2863925"/>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827391" y="2626355"/>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857752" y="367941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4429124" y="317330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82" name="组合 136"/>
            <p:cNvGrpSpPr/>
            <p:nvPr/>
          </p:nvGrpSpPr>
          <p:grpSpPr>
            <a:xfrm>
              <a:off x="4429124" y="2253590"/>
              <a:ext cx="1000132" cy="272219"/>
              <a:chOff x="928662" y="2714620"/>
              <a:chExt cx="1000132" cy="286546"/>
            </a:xfrm>
          </p:grpSpPr>
          <p:sp>
            <p:nvSpPr>
              <p:cNvPr id="55" name="矩形 54"/>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6" name="直接连接符 55"/>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429124" y="272819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1" name="直接箭头连接符 30"/>
            <p:cNvCxnSpPr>
              <a:stCxn id="30" idx="2"/>
              <a:endCxn id="28" idx="0"/>
            </p:cNvCxnSpPr>
            <p:nvPr/>
          </p:nvCxnSpPr>
          <p:spPr>
            <a:xfrm rot="5400000">
              <a:off x="4842369" y="308644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rot="16200000" flipH="1">
              <a:off x="4812144" y="3561811"/>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444890" y="3742056"/>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6" idx="0"/>
            </p:cNvCxnSpPr>
            <p:nvPr/>
          </p:nvCxnSpPr>
          <p:spPr>
            <a:xfrm rot="5400000" flipH="1" flipV="1">
              <a:off x="2366819" y="2410343"/>
              <a:ext cx="1474556" cy="1063598"/>
            </a:xfrm>
            <a:prstGeom prst="bentConnector3">
              <a:avLst>
                <a:gd name="adj1" fmla="val 11477"/>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29190" y="3502554"/>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30642" y="3951889"/>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7" name="TextBox 36"/>
            <p:cNvSpPr txBox="1"/>
            <p:nvPr/>
          </p:nvSpPr>
          <p:spPr>
            <a:xfrm>
              <a:off x="6643476" y="3580474"/>
              <a:ext cx="490074"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38" name="TextBox 37"/>
            <p:cNvSpPr txBox="1"/>
            <p:nvPr/>
          </p:nvSpPr>
          <p:spPr>
            <a:xfrm>
              <a:off x="6490608" y="2700176"/>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9" name="直接箭头连接符 38"/>
            <p:cNvCxnSpPr>
              <a:stCxn id="38" idx="3"/>
              <a:endCxn id="44" idx="1"/>
            </p:cNvCxnSpPr>
            <p:nvPr/>
          </p:nvCxnSpPr>
          <p:spPr>
            <a:xfrm flipV="1">
              <a:off x="6776360" y="2865864"/>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460379" y="2628293"/>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490740" y="368135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7062112" y="31752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选取</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92" name="组合 161"/>
            <p:cNvGrpSpPr/>
            <p:nvPr/>
          </p:nvGrpSpPr>
          <p:grpSpPr>
            <a:xfrm>
              <a:off x="7062112" y="2255529"/>
              <a:ext cx="1000132" cy="272219"/>
              <a:chOff x="928662" y="2714620"/>
              <a:chExt cx="1000132" cy="286546"/>
            </a:xfrm>
          </p:grpSpPr>
          <p:sp>
            <p:nvSpPr>
              <p:cNvPr id="53" name="矩形 52"/>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54" name="直接连接符 53"/>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062112" y="273013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45" name="直接箭头连接符 44"/>
            <p:cNvCxnSpPr>
              <a:stCxn id="44" idx="2"/>
              <a:endCxn id="42" idx="0"/>
            </p:cNvCxnSpPr>
            <p:nvPr/>
          </p:nvCxnSpPr>
          <p:spPr>
            <a:xfrm rot="5400000">
              <a:off x="7475357" y="3088378"/>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rot="16200000" flipH="1">
              <a:off x="7445132" y="3563749"/>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077878" y="3743994"/>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47864" y="3944079"/>
              <a:ext cx="4555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M</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9" name="形状 131"/>
            <p:cNvCxnSpPr>
              <a:stCxn id="6" idx="3"/>
            </p:cNvCxnSpPr>
            <p:nvPr/>
          </p:nvCxnSpPr>
          <p:spPr>
            <a:xfrm>
              <a:off x="6937566" y="2171972"/>
              <a:ext cx="1124678" cy="219290"/>
            </a:xfrm>
            <a:prstGeom prst="bentConnector3">
              <a:avLst>
                <a:gd name="adj1" fmla="val 119870"/>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a:off x="2464975"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4806663"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5400000">
              <a:off x="7449869"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6" name="页脚占位符 11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7" name="灯片编号占位符 116"/>
          <p:cNvSpPr>
            <a:spLocks noGrp="1"/>
          </p:cNvSpPr>
          <p:nvPr>
            <p:ph type="sldNum" sz="quarter" idx="10"/>
          </p:nvPr>
        </p:nvSpPr>
        <p:spPr/>
        <p:txBody>
          <a:bodyPr/>
          <a:lstStyle/>
          <a:p>
            <a:pPr>
              <a:defRPr/>
            </a:pPr>
            <a:fld id="{17B7F836-6F9F-42A8-9450-B93EA774C316}" type="slidenum">
              <a:rPr lang="zh-CN" altLang="en-US" smtClean="0"/>
              <a:pPr>
                <a:defRPr/>
              </a:pPr>
              <a:t>82</a:t>
            </a:fld>
            <a:endParaRPr lang="en-US" altLang="zh-CN" dirty="0"/>
          </a:p>
        </p:txBody>
      </p:sp>
      <p:sp>
        <p:nvSpPr>
          <p:cNvPr id="122" name="流程图: 合并 12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47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优缺点：</a:t>
            </a:r>
            <a:endParaRPr lang="en-US" altLang="zh-CN" dirty="0" smtClean="0"/>
          </a:p>
          <a:p>
            <a:pPr lvl="1"/>
            <a:r>
              <a:rPr lang="zh-CN" altLang="en-US" dirty="0" smtClean="0"/>
              <a:t>反馈与明文无关，传输误码仅影响本比</a:t>
            </a:r>
            <a:r>
              <a:rPr lang="en-US" altLang="zh-CN" dirty="0" smtClean="0"/>
              <a:t/>
            </a:r>
            <a:br>
              <a:rPr lang="en-US" altLang="zh-CN" dirty="0" smtClean="0"/>
            </a:br>
            <a:r>
              <a:rPr lang="zh-CN" altLang="en-US" dirty="0" smtClean="0"/>
              <a:t>特位，不影响其它比特，不传递</a:t>
            </a:r>
            <a:endParaRPr lang="en-US" altLang="zh-CN" dirty="0" smtClean="0"/>
          </a:p>
          <a:p>
            <a:pPr lvl="1"/>
            <a:r>
              <a:rPr lang="zh-CN" altLang="en-US" dirty="0" smtClean="0"/>
              <a:t>是一种</a:t>
            </a:r>
            <a:r>
              <a:rPr lang="en-US" altLang="zh-CN" dirty="0" err="1" smtClean="0"/>
              <a:t>Vernam</a:t>
            </a:r>
            <a:r>
              <a:rPr lang="zh-CN" altLang="en-US" dirty="0" smtClean="0"/>
              <a:t>密码的变形</a:t>
            </a:r>
            <a:endParaRPr lang="en-US" altLang="zh-CN" dirty="0" smtClean="0"/>
          </a:p>
          <a:p>
            <a:pPr lvl="2"/>
            <a:r>
              <a:rPr lang="zh-CN" altLang="en-US" dirty="0" smtClean="0"/>
              <a:t>同一密钥下，</a:t>
            </a:r>
            <a:r>
              <a:rPr lang="en-US" altLang="zh-CN" dirty="0" smtClean="0"/>
              <a:t>IV</a:t>
            </a:r>
            <a:r>
              <a:rPr lang="zh-CN" altLang="en-US" dirty="0" smtClean="0"/>
              <a:t>不应当重复使用</a:t>
            </a:r>
            <a:endParaRPr lang="en-US" altLang="zh-CN" dirty="0" smtClean="0"/>
          </a:p>
          <a:p>
            <a:pPr lvl="2"/>
            <a:r>
              <a:rPr lang="zh-CN" altLang="en-US" dirty="0"/>
              <a:t>可以通过修改密文直接篡改明文</a:t>
            </a:r>
            <a:endParaRPr lang="en-US" altLang="zh-CN" dirty="0"/>
          </a:p>
          <a:p>
            <a:pPr lvl="1"/>
            <a:r>
              <a:rPr lang="zh-CN" altLang="en-US" dirty="0" smtClean="0"/>
              <a:t>收发双方需要同步</a:t>
            </a:r>
            <a:endParaRPr lang="en-US" altLang="zh-CN" dirty="0" smtClean="0"/>
          </a:p>
          <a:p>
            <a:pPr lvl="1"/>
            <a:r>
              <a:rPr lang="zh-CN" altLang="en-US" dirty="0" smtClean="0"/>
              <a:t>研究表明，应当只使用全分组反馈，例如</a:t>
            </a:r>
            <a:r>
              <a:rPr lang="en-US" altLang="zh-CN" dirty="0" smtClean="0"/>
              <a:t>OFB-64/128</a:t>
            </a:r>
          </a:p>
          <a:p>
            <a:pPr lvl="2"/>
            <a:r>
              <a:rPr lang="zh-CN" altLang="en-US" dirty="0" smtClean="0"/>
              <a:t>当反馈量与分组大小</a:t>
            </a:r>
            <a:r>
              <a:rPr lang="en-US" altLang="zh-CN" dirty="0" smtClean="0"/>
              <a:t>m</a:t>
            </a:r>
            <a:r>
              <a:rPr lang="zh-CN" altLang="en-US" dirty="0" smtClean="0"/>
              <a:t>相同时，产生密钥流平均周期为</a:t>
            </a:r>
            <a:r>
              <a:rPr lang="en-US" altLang="zh-CN" dirty="0" smtClean="0"/>
              <a:t>2</a:t>
            </a:r>
            <a:r>
              <a:rPr lang="en-US" altLang="zh-CN" baseline="30000" dirty="0" smtClean="0"/>
              <a:t>m</a:t>
            </a:r>
            <a:r>
              <a:rPr lang="en-US" altLang="zh-CN" dirty="0" smtClean="0"/>
              <a:t>-1</a:t>
            </a:r>
          </a:p>
          <a:p>
            <a:pPr lvl="2"/>
            <a:r>
              <a:rPr lang="zh-CN" altLang="en-US" dirty="0" smtClean="0"/>
              <a:t>当反馈量</a:t>
            </a:r>
            <a:r>
              <a:rPr lang="en-US" altLang="zh-CN" dirty="0" smtClean="0"/>
              <a:t>n</a:t>
            </a:r>
            <a:r>
              <a:rPr lang="zh-CN" altLang="en-US" dirty="0" smtClean="0"/>
              <a:t>小于分组大小</a:t>
            </a:r>
            <a:r>
              <a:rPr lang="en-US" altLang="zh-CN" dirty="0" smtClean="0"/>
              <a:t>m</a:t>
            </a:r>
            <a:r>
              <a:rPr lang="zh-CN" altLang="en-US" dirty="0" smtClean="0"/>
              <a:t>时，产生密钥流平均周期仅为</a:t>
            </a:r>
            <a:r>
              <a:rPr lang="en-US" altLang="zh-CN" dirty="0" smtClean="0"/>
              <a:t>2</a:t>
            </a:r>
            <a:r>
              <a:rPr lang="en-US" altLang="zh-CN" baseline="30000" dirty="0" smtClean="0"/>
              <a:t>m/2</a:t>
            </a:r>
            <a:endParaRPr lang="en-US" altLang="zh-CN" dirty="0" smtClean="0"/>
          </a:p>
          <a:p>
            <a:endParaRPr lang="en-US" altLang="zh-CN" dirty="0" smtClean="0"/>
          </a:p>
          <a:p>
            <a:r>
              <a:rPr lang="zh-CN" altLang="en-US" dirty="0" smtClean="0"/>
              <a:t>适用于噪声环境下流数据加密</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83</a:t>
            </a:fld>
            <a:endParaRPr lang="en-US" altLang="zh-CN" dirty="0"/>
          </a:p>
        </p:txBody>
      </p:sp>
      <p:grpSp>
        <p:nvGrpSpPr>
          <p:cNvPr id="7" name="组合 6"/>
          <p:cNvGrpSpPr>
            <a:grpSpLocks noChangeAspect="1"/>
          </p:cNvGrpSpPr>
          <p:nvPr/>
        </p:nvGrpSpPr>
        <p:grpSpPr>
          <a:xfrm>
            <a:off x="7150787" y="476672"/>
            <a:ext cx="1957717" cy="3674991"/>
            <a:chOff x="3815042" y="1322296"/>
            <a:chExt cx="2303198" cy="4323519"/>
          </a:xfrm>
        </p:grpSpPr>
        <p:cxnSp>
          <p:nvCxnSpPr>
            <p:cNvPr id="8" name="形状 131"/>
            <p:cNvCxnSpPr>
              <a:endCxn id="38" idx="3"/>
            </p:cNvCxnSpPr>
            <p:nvPr/>
          </p:nvCxnSpPr>
          <p:spPr>
            <a:xfrm>
              <a:off x="3915640" y="1322296"/>
              <a:ext cx="1471040" cy="220448"/>
            </a:xfrm>
            <a:prstGeom prst="bentConnector3">
              <a:avLst>
                <a:gd name="adj1" fmla="val 11828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0577" y="2762456"/>
              <a:ext cx="436040"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3815042" y="1808299"/>
              <a:ext cx="285752"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1" name="直接箭头连接符 10"/>
            <p:cNvCxnSpPr>
              <a:stCxn id="10" idx="3"/>
              <a:endCxn id="16" idx="1"/>
            </p:cNvCxnSpPr>
            <p:nvPr/>
          </p:nvCxnSpPr>
          <p:spPr>
            <a:xfrm>
              <a:off x="4100794" y="2007449"/>
              <a:ext cx="285753" cy="15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8" idx="2"/>
              <a:endCxn id="16" idx="0"/>
            </p:cNvCxnSpPr>
            <p:nvPr/>
          </p:nvCxnSpPr>
          <p:spPr>
            <a:xfrm>
              <a:off x="4886613" y="1678477"/>
              <a:ext cx="0" cy="19339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流程图: 或者 12"/>
            <p:cNvSpPr/>
            <p:nvPr/>
          </p:nvSpPr>
          <p:spPr>
            <a:xfrm>
              <a:off x="4815175" y="289628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矩形 13"/>
            <p:cNvSpPr/>
            <p:nvPr/>
          </p:nvSpPr>
          <p:spPr>
            <a:xfrm>
              <a:off x="4386547" y="231698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15" name="组合 136"/>
            <p:cNvGrpSpPr/>
            <p:nvPr/>
          </p:nvGrpSpPr>
          <p:grpSpPr>
            <a:xfrm>
              <a:off x="4386547" y="1407011"/>
              <a:ext cx="1000132" cy="273130"/>
              <a:chOff x="928662" y="2685451"/>
              <a:chExt cx="1000132" cy="287505"/>
            </a:xfrm>
          </p:grpSpPr>
          <p:sp>
            <p:nvSpPr>
              <p:cNvPr id="38" name="矩形 37"/>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b</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9" name="直接连接符 38"/>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386547" y="187187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17" name="直接箭头连接符 16"/>
            <p:cNvCxnSpPr>
              <a:stCxn id="16" idx="2"/>
              <a:endCxn id="14" idx="0"/>
            </p:cNvCxnSpPr>
            <p:nvPr/>
          </p:nvCxnSpPr>
          <p:spPr>
            <a:xfrm rot="5400000">
              <a:off x="4799792" y="223012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2"/>
              <a:endCxn id="13" idx="0"/>
            </p:cNvCxnSpPr>
            <p:nvPr/>
          </p:nvCxnSpPr>
          <p:spPr>
            <a:xfrm>
              <a:off x="4886614" y="2588444"/>
              <a:ext cx="561" cy="3078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3" idx="2"/>
            </p:cNvCxnSpPr>
            <p:nvPr/>
          </p:nvCxnSpPr>
          <p:spPr>
            <a:xfrm>
              <a:off x="4526617" y="2961605"/>
              <a:ext cx="288558" cy="30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形状 131"/>
            <p:cNvCxnSpPr>
              <a:endCxn id="36" idx="3"/>
            </p:cNvCxnSpPr>
            <p:nvPr/>
          </p:nvCxnSpPr>
          <p:spPr>
            <a:xfrm>
              <a:off x="4000355" y="3440178"/>
              <a:ext cx="1386324" cy="252336"/>
            </a:xfrm>
            <a:prstGeom prst="bentConnector3">
              <a:avLst>
                <a:gd name="adj1" fmla="val 119400"/>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36518" y="2762456"/>
              <a:ext cx="581722" cy="398299"/>
            </a:xfrm>
            <a:prstGeom prst="rect">
              <a:avLst/>
            </a:prstGeom>
            <a:noFill/>
          </p:spPr>
          <p:txBody>
            <a:bodyPr wrap="square" rtlCol="0">
              <a:spAutoFit/>
            </a:bodyPr>
            <a:lstStyle/>
            <a:p>
              <a:r>
                <a:rPr lang="en-US" altLang="zh-CN" sz="1600" dirty="0" err="1"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err="1"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3" name="TextBox 22"/>
            <p:cNvSpPr txBox="1"/>
            <p:nvPr/>
          </p:nvSpPr>
          <p:spPr>
            <a:xfrm>
              <a:off x="3815042" y="3930360"/>
              <a:ext cx="285752" cy="398299"/>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4" name="直接箭头连接符 23"/>
            <p:cNvCxnSpPr>
              <a:stCxn id="23" idx="3"/>
              <a:endCxn id="29" idx="1"/>
            </p:cNvCxnSpPr>
            <p:nvPr/>
          </p:nvCxnSpPr>
          <p:spPr>
            <a:xfrm>
              <a:off x="4100794" y="4129509"/>
              <a:ext cx="285753" cy="15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36" idx="2"/>
              <a:endCxn id="29" idx="0"/>
            </p:cNvCxnSpPr>
            <p:nvPr/>
          </p:nvCxnSpPr>
          <p:spPr>
            <a:xfrm rot="5400000">
              <a:off x="4803769" y="3911050"/>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流程图: 或者 25"/>
            <p:cNvSpPr/>
            <p:nvPr/>
          </p:nvSpPr>
          <p:spPr>
            <a:xfrm>
              <a:off x="4815175" y="48984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7" name="矩形 26"/>
            <p:cNvSpPr/>
            <p:nvPr/>
          </p:nvSpPr>
          <p:spPr>
            <a:xfrm>
              <a:off x="4386547" y="443904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选</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位</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grpSp>
          <p:nvGrpSpPr>
            <p:cNvPr id="28" name="组合 214"/>
            <p:cNvGrpSpPr/>
            <p:nvPr/>
          </p:nvGrpSpPr>
          <p:grpSpPr>
            <a:xfrm>
              <a:off x="4386547" y="3556782"/>
              <a:ext cx="1000132" cy="272219"/>
              <a:chOff x="928662" y="2714620"/>
              <a:chExt cx="1000132" cy="286546"/>
            </a:xfrm>
          </p:grpSpPr>
          <p:sp>
            <p:nvSpPr>
              <p:cNvPr id="36" name="矩形 3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b </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s</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7" name="直接连接符 3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386547" y="399393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0" name="直接箭头连接符 29"/>
            <p:cNvCxnSpPr>
              <a:stCxn id="29" idx="2"/>
              <a:endCxn id="27" idx="0"/>
            </p:cNvCxnSpPr>
            <p:nvPr/>
          </p:nvCxnSpPr>
          <p:spPr>
            <a:xfrm rot="5400000">
              <a:off x="4799792" y="435218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7" idx="2"/>
              <a:endCxn id="26" idx="0"/>
            </p:cNvCxnSpPr>
            <p:nvPr/>
          </p:nvCxnSpPr>
          <p:spPr>
            <a:xfrm>
              <a:off x="4886613" y="4710505"/>
              <a:ext cx="562" cy="1879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708648" y="5247516"/>
              <a:ext cx="407730" cy="398299"/>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i</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33" name="直接箭头连接符 32"/>
            <p:cNvCxnSpPr>
              <a:stCxn id="26" idx="4"/>
              <a:endCxn id="32" idx="0"/>
            </p:cNvCxnSpPr>
            <p:nvPr/>
          </p:nvCxnSpPr>
          <p:spPr>
            <a:xfrm>
              <a:off x="4887175" y="5035208"/>
              <a:ext cx="25338" cy="21230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3" idx="4"/>
              <a:endCxn id="26" idx="6"/>
            </p:cNvCxnSpPr>
            <p:nvPr/>
          </p:nvCxnSpPr>
          <p:spPr>
            <a:xfrm rot="16200000" flipH="1">
              <a:off x="3956316" y="3963948"/>
              <a:ext cx="1933719" cy="72000"/>
            </a:xfrm>
            <a:prstGeom prst="bentConnector4">
              <a:avLst>
                <a:gd name="adj1" fmla="val 7545"/>
                <a:gd name="adj2" fmla="val 13432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00619" y="2651495"/>
              <a:ext cx="826338"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5" name="流程图: 合并 44"/>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11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插入攻击</a:t>
            </a:r>
            <a:endParaRPr lang="en-US" dirty="0"/>
          </a:p>
        </p:txBody>
      </p:sp>
      <p:sp>
        <p:nvSpPr>
          <p:cNvPr id="3" name="内容占位符 2"/>
          <p:cNvSpPr>
            <a:spLocks noGrp="1"/>
          </p:cNvSpPr>
          <p:nvPr>
            <p:ph idx="1"/>
          </p:nvPr>
        </p:nvSpPr>
        <p:spPr/>
        <p:txBody>
          <a:bodyPr/>
          <a:lstStyle/>
          <a:p>
            <a:r>
              <a:rPr lang="zh-CN" altLang="en-US" dirty="0" smtClean="0"/>
              <a:t>假设攻击者可以在明文中插入一个已知位，并用同一密钥流再次加密</a:t>
            </a:r>
            <a:endParaRPr lang="en-US" altLang="zh-CN" dirty="0" smtClean="0"/>
          </a:p>
          <a:p>
            <a:pPr lvl="1"/>
            <a:endParaRPr lang="en-US" altLang="zh-CN" dirty="0"/>
          </a:p>
          <a:p>
            <a:endParaRPr lang="en-US" altLang="zh-CN" dirty="0" smtClean="0"/>
          </a:p>
          <a:p>
            <a:endParaRPr lang="en-US" altLang="zh-CN" dirty="0"/>
          </a:p>
          <a:p>
            <a:endParaRPr lang="en-US" altLang="zh-CN" dirty="0" smtClean="0"/>
          </a:p>
          <a:p>
            <a:r>
              <a:rPr lang="zh-CN" altLang="en-US" dirty="0" smtClean="0"/>
              <a:t>则攻击者可以依次恢复</a:t>
            </a:r>
            <a:r>
              <a:rPr lang="en-US" altLang="zh-CN" dirty="0" smtClean="0"/>
              <a:t>k</a:t>
            </a:r>
            <a:r>
              <a:rPr lang="en-US" altLang="zh-CN" baseline="-25000" dirty="0" smtClean="0"/>
              <a:t>2</a:t>
            </a:r>
            <a:r>
              <a:rPr lang="en-US" altLang="zh-CN" dirty="0" smtClean="0"/>
              <a:t>, p</a:t>
            </a:r>
            <a:r>
              <a:rPr lang="en-US" altLang="zh-CN" baseline="-25000" dirty="0" smtClean="0"/>
              <a:t>2</a:t>
            </a:r>
            <a:r>
              <a:rPr lang="en-US" altLang="zh-CN" dirty="0" smtClean="0"/>
              <a:t>, k</a:t>
            </a:r>
            <a:r>
              <a:rPr lang="en-US" altLang="zh-CN" baseline="-25000" dirty="0" smtClean="0"/>
              <a:t>3</a:t>
            </a:r>
            <a:r>
              <a:rPr lang="en-US" altLang="zh-CN" dirty="0" smtClean="0"/>
              <a:t>, p</a:t>
            </a:r>
            <a:r>
              <a:rPr lang="en-US" altLang="zh-CN" baseline="-25000" dirty="0" smtClean="0"/>
              <a:t>3</a:t>
            </a:r>
            <a:r>
              <a:rPr lang="en-US" altLang="zh-CN" dirty="0" smtClean="0"/>
              <a:t>, …</a:t>
            </a:r>
          </a:p>
          <a:p>
            <a:pPr lvl="1"/>
            <a:r>
              <a:rPr lang="zh-CN" altLang="en-US" dirty="0" smtClean="0"/>
              <a:t>甚至无需预先知道插入位的确切位置，只需从密文相异处开始即可</a:t>
            </a:r>
            <a:endParaRPr lang="en-US" altLang="zh-CN" dirty="0" smtClean="0"/>
          </a:p>
          <a:p>
            <a:r>
              <a:rPr lang="zh-CN" altLang="en-US" dirty="0" smtClean="0">
                <a:solidFill>
                  <a:srgbClr val="FF0000"/>
                </a:solidFill>
              </a:rPr>
              <a:t>永远不要用同一个密钥流加密两条不同的消息，</a:t>
            </a:r>
            <a:r>
              <a:rPr lang="en-US" altLang="zh-CN" dirty="0" smtClean="0">
                <a:solidFill>
                  <a:srgbClr val="FF0000"/>
                </a:solidFill>
              </a:rPr>
              <a:t>IV</a:t>
            </a:r>
            <a:r>
              <a:rPr lang="zh-CN" altLang="en-US" dirty="0" smtClean="0">
                <a:solidFill>
                  <a:srgbClr val="FF0000"/>
                </a:solidFill>
              </a:rPr>
              <a:t>不可重复</a:t>
            </a:r>
            <a:endParaRPr lang="en-US" altLang="zh-CN" dirty="0" smtClean="0">
              <a:solidFill>
                <a:srgbClr val="FF0000"/>
              </a:solidFill>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84</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774570671"/>
              </p:ext>
            </p:extLst>
          </p:nvPr>
        </p:nvGraphicFramePr>
        <p:xfrm>
          <a:off x="1547664" y="2060848"/>
          <a:ext cx="6096000" cy="1981200"/>
        </p:xfrm>
        <a:graphic>
          <a:graphicData uri="http://schemas.openxmlformats.org/drawingml/2006/table">
            <a:tbl>
              <a:tblPr firstRow="1" bandRow="1">
                <a:tableStyleId>{3B4B98B0-60AC-42C2-AFA5-B58CD77FA1E5}</a:tableStyleId>
              </a:tblPr>
              <a:tblGrid>
                <a:gridCol w="1584176"/>
                <a:gridCol w="1127956"/>
                <a:gridCol w="1127956"/>
                <a:gridCol w="1127956"/>
                <a:gridCol w="1127956"/>
              </a:tblGrid>
              <a:tr h="370840">
                <a:tc>
                  <a:txBody>
                    <a:bodyPr/>
                    <a:lstStyle/>
                    <a:p>
                      <a:r>
                        <a:rPr lang="zh-CN" altLang="en-US" sz="2000" dirty="0" smtClean="0">
                          <a:latin typeface="微软雅黑" panose="020B0503020204020204" pitchFamily="34" charset="-122"/>
                          <a:ea typeface="微软雅黑" panose="020B0503020204020204" pitchFamily="34" charset="-122"/>
                        </a:rPr>
                        <a:t>密钥流</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rPr>
                        <a:t>k</a:t>
                      </a:r>
                      <a:r>
                        <a:rPr lang="en-US" altLang="zh-CN" sz="2000" b="0" baseline="-25000" dirty="0" smtClean="0">
                          <a:latin typeface="微软雅黑" panose="020B0503020204020204" pitchFamily="34" charset="-122"/>
                          <a:ea typeface="微软雅黑" panose="020B0503020204020204" pitchFamily="34" charset="-122"/>
                        </a:rPr>
                        <a:t>1</a:t>
                      </a:r>
                      <a:endParaRPr lang="zh-CN" altLang="en-US" sz="2000" b="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rPr>
                        <a:t>k</a:t>
                      </a:r>
                      <a:r>
                        <a:rPr lang="en-US" altLang="zh-CN" sz="2000" b="0" baseline="-25000" dirty="0" smtClean="0">
                          <a:latin typeface="微软雅黑" panose="020B0503020204020204" pitchFamily="34" charset="-122"/>
                          <a:ea typeface="微软雅黑" panose="020B0503020204020204" pitchFamily="34" charset="-122"/>
                        </a:rPr>
                        <a:t>2</a:t>
                      </a:r>
                      <a:endParaRPr lang="zh-CN" altLang="en-US" sz="2000" b="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0" dirty="0" smtClean="0">
                          <a:latin typeface="微软雅黑" panose="020B0503020204020204" pitchFamily="34" charset="-122"/>
                          <a:ea typeface="微软雅黑" panose="020B0503020204020204" pitchFamily="34" charset="-122"/>
                        </a:rPr>
                        <a:t>k</a:t>
                      </a:r>
                      <a:r>
                        <a:rPr lang="en-US" altLang="zh-CN" sz="2000" b="0" baseline="-25000" dirty="0" smtClean="0">
                          <a:latin typeface="微软雅黑" panose="020B0503020204020204" pitchFamily="34" charset="-122"/>
                          <a:ea typeface="微软雅黑" panose="020B0503020204020204" pitchFamily="34" charset="-122"/>
                        </a:rPr>
                        <a:t>3</a:t>
                      </a:r>
                      <a:endParaRPr lang="zh-CN" altLang="en-US" sz="2000" b="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0" baseline="0" dirty="0" smtClean="0">
                          <a:latin typeface="微软雅黑" panose="020B0503020204020204" pitchFamily="34" charset="-122"/>
                          <a:ea typeface="微软雅黑" panose="020B0503020204020204" pitchFamily="34" charset="-122"/>
                        </a:rPr>
                        <a:t>…</a:t>
                      </a:r>
                      <a:endParaRPr lang="zh-CN" altLang="en-US" sz="2000" b="0" baseline="-250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2000" b="1" dirty="0" smtClean="0">
                          <a:latin typeface="微软雅黑" panose="020B0503020204020204" pitchFamily="34" charset="-122"/>
                          <a:ea typeface="微软雅黑" panose="020B0503020204020204" pitchFamily="34" charset="-122"/>
                        </a:rPr>
                        <a:t>原始明文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2</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3</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aseline="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2000" b="1" dirty="0" smtClean="0">
                          <a:latin typeface="微软雅黑" panose="020B0503020204020204" pitchFamily="34" charset="-122"/>
                          <a:ea typeface="微软雅黑" panose="020B0503020204020204" pitchFamily="34" charset="-122"/>
                        </a:rPr>
                        <a:t>密文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2</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3</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aseline="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2000" b="1" dirty="0" smtClean="0">
                          <a:latin typeface="微软雅黑" panose="020B0503020204020204" pitchFamily="34" charset="-122"/>
                          <a:ea typeface="微软雅黑" panose="020B0503020204020204" pitchFamily="34" charset="-122"/>
                        </a:rPr>
                        <a:t>插入明文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1</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p</a:t>
                      </a:r>
                      <a:r>
                        <a:rPr lang="en-US" altLang="zh-CN" sz="2000" baseline="-25000" dirty="0" smtClean="0">
                          <a:latin typeface="微软雅黑" panose="020B0503020204020204" pitchFamily="34" charset="-122"/>
                          <a:ea typeface="微软雅黑" panose="020B0503020204020204" pitchFamily="34" charset="-122"/>
                        </a:rPr>
                        <a:t>2</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aseline="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2000" b="1" dirty="0" smtClean="0">
                          <a:latin typeface="微软雅黑" panose="020B0503020204020204" pitchFamily="34" charset="-122"/>
                          <a:ea typeface="微软雅黑" panose="020B0503020204020204" pitchFamily="34" charset="-122"/>
                        </a:rPr>
                        <a:t>密文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1</a:t>
                      </a:r>
                      <a:endParaRPr lang="zh-CN" altLang="en-US" sz="2000" baseline="-25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2</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latin typeface="微软雅黑" panose="020B0503020204020204" pitchFamily="34" charset="-122"/>
                          <a:ea typeface="微软雅黑" panose="020B0503020204020204" pitchFamily="34" charset="-122"/>
                        </a:rPr>
                        <a:t>c</a:t>
                      </a:r>
                      <a:r>
                        <a:rPr lang="en-US" altLang="zh-CN" sz="2000" baseline="-25000" dirty="0" smtClean="0">
                          <a:latin typeface="微软雅黑" panose="020B0503020204020204" pitchFamily="34" charset="-122"/>
                          <a:ea typeface="微软雅黑" panose="020B0503020204020204" pitchFamily="34" charset="-122"/>
                        </a:rPr>
                        <a:t>3</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aseline="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r>
            </a:tbl>
          </a:graphicData>
        </a:graphic>
      </p:graphicFrame>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4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五、计数器模式</a:t>
            </a:r>
            <a:r>
              <a:rPr lang="en-US" dirty="0" smtClean="0"/>
              <a:t>(CTR)</a:t>
            </a:r>
            <a:endParaRPr lang="zh-CN" altLang="en-US" dirty="0"/>
          </a:p>
        </p:txBody>
      </p:sp>
      <p:sp>
        <p:nvSpPr>
          <p:cNvPr id="3" name="内容占位符 2"/>
          <p:cNvSpPr>
            <a:spLocks noGrp="1"/>
          </p:cNvSpPr>
          <p:nvPr>
            <p:ph idx="1"/>
          </p:nvPr>
        </p:nvSpPr>
        <p:spPr>
          <a:xfrm>
            <a:off x="457200" y="1124744"/>
            <a:ext cx="8363272" cy="5199856"/>
          </a:xfrm>
        </p:spPr>
        <p:txBody>
          <a:bodyPr/>
          <a:lstStyle/>
          <a:p>
            <a:r>
              <a:rPr lang="zh-CN" altLang="en-US" dirty="0" smtClean="0"/>
              <a:t>与</a:t>
            </a:r>
            <a:r>
              <a:rPr lang="en-US" altLang="zh-CN" dirty="0" smtClean="0"/>
              <a:t>OFB</a:t>
            </a:r>
            <a:r>
              <a:rPr lang="zh-CN" altLang="en-US" dirty="0" smtClean="0"/>
              <a:t>类似，但无反馈，加密算法的输入是计数器</a:t>
            </a:r>
            <a:endParaRPr lang="zh-CN" altLang="en-US" dirty="0"/>
          </a:p>
        </p:txBody>
      </p:sp>
      <p:cxnSp>
        <p:nvCxnSpPr>
          <p:cNvPr id="117" name="直接连接符 116"/>
          <p:cNvCxnSpPr/>
          <p:nvPr/>
        </p:nvCxnSpPr>
        <p:spPr>
          <a:xfrm>
            <a:off x="827584" y="4005064"/>
            <a:ext cx="7643866"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nvGrpSpPr>
          <p:cNvPr id="4" name="组合 169"/>
          <p:cNvGrpSpPr/>
          <p:nvPr/>
        </p:nvGrpSpPr>
        <p:grpSpPr>
          <a:xfrm>
            <a:off x="899592" y="1844824"/>
            <a:ext cx="7072362" cy="4286280"/>
            <a:chOff x="857224" y="2000240"/>
            <a:chExt cx="7072362" cy="4286280"/>
          </a:xfrm>
        </p:grpSpPr>
        <p:grpSp>
          <p:nvGrpSpPr>
            <p:cNvPr id="6" name="组合 132"/>
            <p:cNvGrpSpPr/>
            <p:nvPr/>
          </p:nvGrpSpPr>
          <p:grpSpPr>
            <a:xfrm>
              <a:off x="857224" y="2000240"/>
              <a:ext cx="7072362" cy="2068832"/>
              <a:chOff x="857224" y="2000240"/>
              <a:chExt cx="7072362" cy="2068832"/>
            </a:xfrm>
          </p:grpSpPr>
          <p:sp>
            <p:nvSpPr>
              <p:cNvPr id="8" name="TextBox 7"/>
              <p:cNvSpPr txBox="1"/>
              <p:nvPr/>
            </p:nvSpPr>
            <p:spPr>
              <a:xfrm>
                <a:off x="2285985" y="2000240"/>
                <a:ext cx="1000132" cy="338554"/>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Counter</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9" name="TextBox 8"/>
              <p:cNvSpPr txBox="1"/>
              <p:nvPr/>
            </p:nvSpPr>
            <p:spPr>
              <a:xfrm>
                <a:off x="4357686" y="2000240"/>
                <a:ext cx="1143007" cy="584775"/>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Counter+1</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6643702" y="2000240"/>
                <a:ext cx="1285884" cy="584775"/>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Counter+N-1</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48" name="TextBox 47"/>
              <p:cNvSpPr txBox="1"/>
              <p:nvPr/>
            </p:nvSpPr>
            <p:spPr>
              <a:xfrm>
                <a:off x="857224" y="2786058"/>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49" name="矩形 48"/>
              <p:cNvSpPr/>
              <p:nvPr/>
            </p:nvSpPr>
            <p:spPr>
              <a:xfrm>
                <a:off x="228598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0" name="TextBox 49"/>
              <p:cNvSpPr txBox="1"/>
              <p:nvPr/>
            </p:nvSpPr>
            <p:spPr>
              <a:xfrm>
                <a:off x="1974248" y="3111716"/>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51" name="TextBox 50"/>
              <p:cNvSpPr txBox="1"/>
              <p:nvPr/>
            </p:nvSpPr>
            <p:spPr>
              <a:xfrm>
                <a:off x="1643042"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52" name="TextBox 51"/>
              <p:cNvSpPr txBox="1"/>
              <p:nvPr/>
            </p:nvSpPr>
            <p:spPr>
              <a:xfrm>
                <a:off x="2587502" y="3730518"/>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53" name="直接箭头连接符 52"/>
              <p:cNvCxnSpPr>
                <a:stCxn id="51" idx="3"/>
                <a:endCxn id="49" idx="1"/>
              </p:cNvCxnSpPr>
              <p:nvPr/>
            </p:nvCxnSpPr>
            <p:spPr>
              <a:xfrm flipV="1">
                <a:off x="192879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8" idx="2"/>
                <a:endCxn id="49" idx="0"/>
              </p:cNvCxnSpPr>
              <p:nvPr/>
            </p:nvCxnSpPr>
            <p:spPr>
              <a:xfrm rot="5400000">
                <a:off x="2647739" y="2477106"/>
                <a:ext cx="276624"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2"/>
                <a:endCxn id="71" idx="0"/>
              </p:cNvCxnSpPr>
              <p:nvPr/>
            </p:nvCxnSpPr>
            <p:spPr>
              <a:xfrm rot="16200000" flipH="1">
                <a:off x="262957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42912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7" name="TextBox 56"/>
              <p:cNvSpPr txBox="1"/>
              <p:nvPr/>
            </p:nvSpPr>
            <p:spPr>
              <a:xfrm>
                <a:off x="4117388" y="3121978"/>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58" name="TextBox 57"/>
              <p:cNvSpPr txBox="1"/>
              <p:nvPr/>
            </p:nvSpPr>
            <p:spPr>
              <a:xfrm>
                <a:off x="3786182"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59" name="TextBox 58"/>
              <p:cNvSpPr txBox="1"/>
              <p:nvPr/>
            </p:nvSpPr>
            <p:spPr>
              <a:xfrm>
                <a:off x="4730642" y="3730518"/>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0" name="直接箭头连接符 59"/>
              <p:cNvCxnSpPr>
                <a:stCxn id="58" idx="3"/>
                <a:endCxn id="56" idx="1"/>
              </p:cNvCxnSpPr>
              <p:nvPr/>
            </p:nvCxnSpPr>
            <p:spPr>
              <a:xfrm flipV="1">
                <a:off x="407193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72" idx="2"/>
              </p:cNvCxnSpPr>
              <p:nvPr/>
            </p:nvCxnSpPr>
            <p:spPr>
              <a:xfrm>
                <a:off x="442912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6" idx="2"/>
                <a:endCxn id="72" idx="0"/>
              </p:cNvCxnSpPr>
              <p:nvPr/>
            </p:nvCxnSpPr>
            <p:spPr>
              <a:xfrm rot="16200000" flipH="1">
                <a:off x="477271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786578"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4" name="TextBox 63"/>
              <p:cNvSpPr txBox="1"/>
              <p:nvPr/>
            </p:nvSpPr>
            <p:spPr>
              <a:xfrm>
                <a:off x="6413622" y="3121978"/>
                <a:ext cx="420308"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5" name="TextBox 64"/>
              <p:cNvSpPr txBox="1"/>
              <p:nvPr/>
            </p:nvSpPr>
            <p:spPr>
              <a:xfrm>
                <a:off x="6143636"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6" name="TextBox 65"/>
              <p:cNvSpPr txBox="1"/>
              <p:nvPr/>
            </p:nvSpPr>
            <p:spPr>
              <a:xfrm>
                <a:off x="7072330" y="3730518"/>
                <a:ext cx="43313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7" name="直接箭头连接符 66"/>
              <p:cNvCxnSpPr>
                <a:stCxn id="65" idx="3"/>
                <a:endCxn id="63" idx="1"/>
              </p:cNvCxnSpPr>
              <p:nvPr/>
            </p:nvCxnSpPr>
            <p:spPr>
              <a:xfrm flipV="1">
                <a:off x="6429388"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3" idx="2"/>
                <a:endCxn id="73" idx="0"/>
              </p:cNvCxnSpPr>
              <p:nvPr/>
            </p:nvCxnSpPr>
            <p:spPr>
              <a:xfrm rot="16200000" flipH="1">
                <a:off x="7130167"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643570" y="2786058"/>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sp>
            <p:nvSpPr>
              <p:cNvPr id="71" name="流程图: 或者 70"/>
              <p:cNvSpPr/>
              <p:nvPr/>
            </p:nvSpPr>
            <p:spPr>
              <a:xfrm>
                <a:off x="271461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流程图: 或者 71"/>
              <p:cNvSpPr/>
              <p:nvPr/>
            </p:nvSpPr>
            <p:spPr>
              <a:xfrm>
                <a:off x="485775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流程图: 或者 72"/>
              <p:cNvSpPr/>
              <p:nvPr/>
            </p:nvSpPr>
            <p:spPr>
              <a:xfrm>
                <a:off x="7215206"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4" name="直接箭头连接符 73"/>
              <p:cNvCxnSpPr>
                <a:stCxn id="71" idx="4"/>
                <a:endCxn id="52" idx="0"/>
              </p:cNvCxnSpPr>
              <p:nvPr/>
            </p:nvCxnSpPr>
            <p:spPr>
              <a:xfrm>
                <a:off x="2786612" y="3358686"/>
                <a:ext cx="2227"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3" idx="4"/>
                <a:endCxn id="66" idx="0"/>
              </p:cNvCxnSpPr>
              <p:nvPr/>
            </p:nvCxnSpPr>
            <p:spPr>
              <a:xfrm>
                <a:off x="7287206" y="3358686"/>
                <a:ext cx="1690"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endCxn id="71" idx="2"/>
              </p:cNvCxnSpPr>
              <p:nvPr/>
            </p:nvCxnSpPr>
            <p:spPr>
              <a:xfrm>
                <a:off x="228598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2" idx="4"/>
                <a:endCxn id="59" idx="0"/>
              </p:cNvCxnSpPr>
              <p:nvPr/>
            </p:nvCxnSpPr>
            <p:spPr>
              <a:xfrm>
                <a:off x="4929752" y="3358686"/>
                <a:ext cx="2227"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73" idx="2"/>
              </p:cNvCxnSpPr>
              <p:nvPr/>
            </p:nvCxnSpPr>
            <p:spPr>
              <a:xfrm flipV="1">
                <a:off x="6784122" y="3286686"/>
                <a:ext cx="431084"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 idx="2"/>
                <a:endCxn id="56" idx="0"/>
              </p:cNvCxnSpPr>
              <p:nvPr/>
            </p:nvCxnSpPr>
            <p:spPr>
              <a:xfrm>
                <a:off x="4929190" y="2585015"/>
                <a:ext cx="0" cy="304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10" idx="2"/>
                <a:endCxn id="63" idx="0"/>
              </p:cNvCxnSpPr>
              <p:nvPr/>
            </p:nvCxnSpPr>
            <p:spPr>
              <a:xfrm>
                <a:off x="7286644" y="2585015"/>
                <a:ext cx="0" cy="304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组合 133"/>
            <p:cNvGrpSpPr/>
            <p:nvPr/>
          </p:nvGrpSpPr>
          <p:grpSpPr>
            <a:xfrm>
              <a:off x="857224" y="4217688"/>
              <a:ext cx="7072362" cy="2068832"/>
              <a:chOff x="857224" y="2000240"/>
              <a:chExt cx="7072362" cy="2068832"/>
            </a:xfrm>
          </p:grpSpPr>
          <p:sp>
            <p:nvSpPr>
              <p:cNvPr id="135" name="TextBox 134"/>
              <p:cNvSpPr txBox="1"/>
              <p:nvPr/>
            </p:nvSpPr>
            <p:spPr>
              <a:xfrm>
                <a:off x="2285985" y="2000240"/>
                <a:ext cx="1000132" cy="338554"/>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Counter</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136" name="TextBox 135"/>
              <p:cNvSpPr txBox="1"/>
              <p:nvPr/>
            </p:nvSpPr>
            <p:spPr>
              <a:xfrm>
                <a:off x="4357686" y="2000240"/>
                <a:ext cx="1143007" cy="584775"/>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Counter+1</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137" name="TextBox 136"/>
              <p:cNvSpPr txBox="1"/>
              <p:nvPr/>
            </p:nvSpPr>
            <p:spPr>
              <a:xfrm>
                <a:off x="6643702" y="2000240"/>
                <a:ext cx="1285884" cy="584775"/>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Counter+N-1</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138" name="TextBox 137"/>
              <p:cNvSpPr txBox="1"/>
              <p:nvPr/>
            </p:nvSpPr>
            <p:spPr>
              <a:xfrm>
                <a:off x="857224" y="2926064"/>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139" name="矩形 138"/>
              <p:cNvSpPr/>
              <p:nvPr/>
            </p:nvSpPr>
            <p:spPr>
              <a:xfrm>
                <a:off x="228598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40" name="TextBox 139"/>
              <p:cNvSpPr txBox="1"/>
              <p:nvPr/>
            </p:nvSpPr>
            <p:spPr>
              <a:xfrm>
                <a:off x="1944560" y="3111716"/>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1" name="TextBox 140"/>
              <p:cNvSpPr txBox="1"/>
              <p:nvPr/>
            </p:nvSpPr>
            <p:spPr>
              <a:xfrm>
                <a:off x="1643042"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2" name="TextBox 141"/>
              <p:cNvSpPr txBox="1"/>
              <p:nvPr/>
            </p:nvSpPr>
            <p:spPr>
              <a:xfrm>
                <a:off x="2603268" y="3730518"/>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43" name="直接箭头连接符 142"/>
              <p:cNvCxnSpPr>
                <a:stCxn id="141" idx="3"/>
                <a:endCxn id="139" idx="1"/>
              </p:cNvCxnSpPr>
              <p:nvPr/>
            </p:nvCxnSpPr>
            <p:spPr>
              <a:xfrm flipV="1">
                <a:off x="192879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5" idx="2"/>
                <a:endCxn id="139" idx="0"/>
              </p:cNvCxnSpPr>
              <p:nvPr/>
            </p:nvCxnSpPr>
            <p:spPr>
              <a:xfrm rot="5400000">
                <a:off x="2647739" y="2477106"/>
                <a:ext cx="276624"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39" idx="2"/>
                <a:endCxn id="160" idx="0"/>
              </p:cNvCxnSpPr>
              <p:nvPr/>
            </p:nvCxnSpPr>
            <p:spPr>
              <a:xfrm rot="16200000" flipH="1">
                <a:off x="262957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442912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47" name="TextBox 146"/>
              <p:cNvSpPr txBox="1"/>
              <p:nvPr/>
            </p:nvSpPr>
            <p:spPr>
              <a:xfrm>
                <a:off x="4079180" y="3121978"/>
                <a:ext cx="402674"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8" name="TextBox 147"/>
              <p:cNvSpPr txBox="1"/>
              <p:nvPr/>
            </p:nvSpPr>
            <p:spPr>
              <a:xfrm>
                <a:off x="3786182"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9" name="TextBox 148"/>
              <p:cNvSpPr txBox="1"/>
              <p:nvPr/>
            </p:nvSpPr>
            <p:spPr>
              <a:xfrm>
                <a:off x="4746408" y="3730518"/>
                <a:ext cx="38985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50" name="直接箭头连接符 149"/>
              <p:cNvCxnSpPr>
                <a:stCxn id="148" idx="3"/>
                <a:endCxn id="146" idx="1"/>
              </p:cNvCxnSpPr>
              <p:nvPr/>
            </p:nvCxnSpPr>
            <p:spPr>
              <a:xfrm flipV="1">
                <a:off x="407193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161" idx="2"/>
              </p:cNvCxnSpPr>
              <p:nvPr/>
            </p:nvCxnSpPr>
            <p:spPr>
              <a:xfrm>
                <a:off x="442912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46" idx="2"/>
                <a:endCxn id="161" idx="0"/>
              </p:cNvCxnSpPr>
              <p:nvPr/>
            </p:nvCxnSpPr>
            <p:spPr>
              <a:xfrm rot="16200000" flipH="1">
                <a:off x="477271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6786578"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54" name="TextBox 153"/>
              <p:cNvSpPr txBox="1"/>
              <p:nvPr/>
            </p:nvSpPr>
            <p:spPr>
              <a:xfrm>
                <a:off x="6405248" y="3121978"/>
                <a:ext cx="433132"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55" name="TextBox 154"/>
              <p:cNvSpPr txBox="1"/>
              <p:nvPr/>
            </p:nvSpPr>
            <p:spPr>
              <a:xfrm>
                <a:off x="6143636" y="259038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56" name="TextBox 155"/>
              <p:cNvSpPr txBox="1"/>
              <p:nvPr/>
            </p:nvSpPr>
            <p:spPr>
              <a:xfrm>
                <a:off x="7088096" y="3730518"/>
                <a:ext cx="420308"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57" name="直接箭头连接符 156"/>
              <p:cNvCxnSpPr>
                <a:stCxn id="155" idx="3"/>
                <a:endCxn id="153" idx="1"/>
              </p:cNvCxnSpPr>
              <p:nvPr/>
            </p:nvCxnSpPr>
            <p:spPr>
              <a:xfrm flipV="1">
                <a:off x="6429388"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3" idx="2"/>
                <a:endCxn id="162" idx="0"/>
              </p:cNvCxnSpPr>
              <p:nvPr/>
            </p:nvCxnSpPr>
            <p:spPr>
              <a:xfrm rot="16200000" flipH="1">
                <a:off x="7130167"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5643570" y="2783188"/>
                <a:ext cx="4411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cs typeface="Times New Roman" pitchFamily="18" charset="0"/>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p:txBody>
          </p:sp>
          <p:sp>
            <p:nvSpPr>
              <p:cNvPr id="160" name="流程图: 或者 159"/>
              <p:cNvSpPr/>
              <p:nvPr/>
            </p:nvSpPr>
            <p:spPr>
              <a:xfrm>
                <a:off x="271461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1" name="流程图: 或者 160"/>
              <p:cNvSpPr/>
              <p:nvPr/>
            </p:nvSpPr>
            <p:spPr>
              <a:xfrm>
                <a:off x="485775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2" name="流程图: 或者 161"/>
              <p:cNvSpPr/>
              <p:nvPr/>
            </p:nvSpPr>
            <p:spPr>
              <a:xfrm>
                <a:off x="7215206"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3" name="直接箭头连接符 162"/>
              <p:cNvCxnSpPr>
                <a:stCxn id="160" idx="4"/>
                <a:endCxn id="142" idx="0"/>
              </p:cNvCxnSpPr>
              <p:nvPr/>
            </p:nvCxnSpPr>
            <p:spPr>
              <a:xfrm>
                <a:off x="2786612" y="3358686"/>
                <a:ext cx="11581"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62" idx="4"/>
                <a:endCxn id="156" idx="0"/>
              </p:cNvCxnSpPr>
              <p:nvPr/>
            </p:nvCxnSpPr>
            <p:spPr>
              <a:xfrm>
                <a:off x="7287206" y="3358686"/>
                <a:ext cx="11044"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endCxn id="160" idx="2"/>
              </p:cNvCxnSpPr>
              <p:nvPr/>
            </p:nvCxnSpPr>
            <p:spPr>
              <a:xfrm>
                <a:off x="228598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61" idx="4"/>
                <a:endCxn id="149" idx="0"/>
              </p:cNvCxnSpPr>
              <p:nvPr/>
            </p:nvCxnSpPr>
            <p:spPr>
              <a:xfrm>
                <a:off x="4929752" y="3358686"/>
                <a:ext cx="11581" cy="3718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endCxn id="162" idx="2"/>
              </p:cNvCxnSpPr>
              <p:nvPr/>
            </p:nvCxnSpPr>
            <p:spPr>
              <a:xfrm flipV="1">
                <a:off x="6784122" y="3286686"/>
                <a:ext cx="431084"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36" idx="2"/>
                <a:endCxn id="146" idx="0"/>
              </p:cNvCxnSpPr>
              <p:nvPr/>
            </p:nvCxnSpPr>
            <p:spPr>
              <a:xfrm>
                <a:off x="4929190" y="2585015"/>
                <a:ext cx="0" cy="304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37" idx="2"/>
                <a:endCxn id="153" idx="0"/>
              </p:cNvCxnSpPr>
              <p:nvPr/>
            </p:nvCxnSpPr>
            <p:spPr>
              <a:xfrm>
                <a:off x="7286644" y="2585015"/>
                <a:ext cx="0" cy="304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11" name="页脚占位符 10"/>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17B7F836-6F9F-42A8-9450-B93EA774C316}" type="slidenum">
              <a:rPr lang="zh-CN" altLang="en-US" smtClean="0"/>
              <a:pPr>
                <a:defRPr/>
              </a:pPr>
              <a:t>85</a:t>
            </a:fld>
            <a:endParaRPr lang="en-US" altLang="zh-CN" dirty="0"/>
          </a:p>
        </p:txBody>
      </p:sp>
      <p:sp>
        <p:nvSpPr>
          <p:cNvPr id="87" name="流程图: 合并 86"/>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37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优缺点：</a:t>
            </a:r>
            <a:endParaRPr lang="en-US" altLang="zh-CN" dirty="0" smtClean="0"/>
          </a:p>
          <a:p>
            <a:pPr lvl="1"/>
            <a:r>
              <a:rPr lang="zh-CN" altLang="en-US" dirty="0" smtClean="0"/>
              <a:t>高效</a:t>
            </a:r>
            <a:endParaRPr lang="en-US" altLang="zh-CN" dirty="0" smtClean="0"/>
          </a:p>
          <a:p>
            <a:pPr lvl="2"/>
            <a:r>
              <a:rPr lang="zh-CN" altLang="en-US" dirty="0" smtClean="0"/>
              <a:t>可并行进行各加密单元</a:t>
            </a:r>
            <a:endParaRPr lang="en-US" altLang="zh-CN" dirty="0" smtClean="0"/>
          </a:p>
          <a:p>
            <a:pPr lvl="2"/>
            <a:r>
              <a:rPr lang="zh-CN" altLang="en-US" dirty="0" smtClean="0"/>
              <a:t>可预先处理</a:t>
            </a:r>
            <a:endParaRPr lang="en-US" altLang="zh-CN" dirty="0" smtClean="0"/>
          </a:p>
          <a:p>
            <a:pPr lvl="2"/>
            <a:r>
              <a:rPr lang="zh-CN" altLang="en-US" dirty="0" smtClean="0"/>
              <a:t>可应对突发高速链接</a:t>
            </a:r>
            <a:endParaRPr lang="en-US" altLang="zh-CN" dirty="0" smtClean="0"/>
          </a:p>
          <a:p>
            <a:pPr lvl="1"/>
            <a:r>
              <a:rPr lang="zh-CN" altLang="en-US" dirty="0" smtClean="0"/>
              <a:t>可随机解密任何密文分组</a:t>
            </a:r>
            <a:endParaRPr lang="en-US" altLang="zh-CN" dirty="0" smtClean="0"/>
          </a:p>
          <a:p>
            <a:pPr lvl="2"/>
            <a:r>
              <a:rPr lang="zh-CN" altLang="en-US" dirty="0" smtClean="0"/>
              <a:t>无需顺序解密</a:t>
            </a:r>
            <a:endParaRPr lang="en-US" altLang="zh-CN" dirty="0" smtClean="0"/>
          </a:p>
          <a:p>
            <a:pPr lvl="1"/>
            <a:r>
              <a:rPr lang="zh-CN" altLang="en-US" dirty="0" smtClean="0"/>
              <a:t>可证明与其他模式同样安全</a:t>
            </a:r>
            <a:endParaRPr lang="en-US" altLang="zh-CN" dirty="0" smtClean="0"/>
          </a:p>
          <a:p>
            <a:pPr lvl="1"/>
            <a:r>
              <a:rPr lang="zh-CN" altLang="en-US" dirty="0" smtClean="0"/>
              <a:t>结构简单，不需要解密算法</a:t>
            </a:r>
            <a:endParaRPr lang="en-US" altLang="zh-CN" dirty="0" smtClean="0"/>
          </a:p>
          <a:p>
            <a:pPr lvl="1"/>
            <a:r>
              <a:rPr lang="zh-CN" altLang="en-US" dirty="0" smtClean="0"/>
              <a:t>同一密钥下，计数器值不应重复使用</a:t>
            </a:r>
            <a:endParaRPr lang="en-US" altLang="zh-CN" dirty="0" smtClean="0"/>
          </a:p>
          <a:p>
            <a:endParaRPr lang="en-US" altLang="zh-CN" dirty="0" smtClean="0"/>
          </a:p>
          <a:p>
            <a:r>
              <a:rPr lang="zh-CN" altLang="en-US" dirty="0" smtClean="0"/>
              <a:t>可用于高速网络数据加密</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86</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60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其他分组密码工作模式</a:t>
            </a:r>
            <a:endParaRPr lang="en-US" dirty="0"/>
          </a:p>
        </p:txBody>
      </p:sp>
      <p:sp>
        <p:nvSpPr>
          <p:cNvPr id="3" name="内容占位符 2"/>
          <p:cNvSpPr>
            <a:spLocks noGrp="1"/>
          </p:cNvSpPr>
          <p:nvPr>
            <p:ph idx="1"/>
          </p:nvPr>
        </p:nvSpPr>
        <p:spPr/>
        <p:txBody>
          <a:bodyPr>
            <a:normAutofit fontScale="92500"/>
          </a:bodyPr>
          <a:lstStyle/>
          <a:p>
            <a:r>
              <a:rPr lang="zh-CN" altLang="en-US" dirty="0" smtClean="0"/>
              <a:t>分组链接模式</a:t>
            </a:r>
            <a:r>
              <a:rPr lang="en-US" altLang="zh-CN" dirty="0" smtClean="0"/>
              <a:t>BC</a:t>
            </a:r>
          </a:p>
          <a:p>
            <a:pPr lvl="1"/>
            <a:r>
              <a:rPr lang="zh-CN" altLang="en-US" dirty="0" smtClean="0"/>
              <a:t>明文与前面所有的密文分组进行异或</a:t>
            </a:r>
            <a:endParaRPr lang="en-US" altLang="zh-CN" dirty="0" smtClean="0"/>
          </a:p>
          <a:p>
            <a:r>
              <a:rPr lang="zh-CN" altLang="en-US" dirty="0" smtClean="0"/>
              <a:t>扩散密码分组链接模式</a:t>
            </a:r>
            <a:endParaRPr lang="en-US" altLang="zh-CN" dirty="0" smtClean="0"/>
          </a:p>
          <a:p>
            <a:pPr lvl="1"/>
            <a:r>
              <a:rPr lang="zh-CN" altLang="en-US" dirty="0" smtClean="0"/>
              <a:t>明文分组与前一个明文分组及其密文分组相异或</a:t>
            </a:r>
            <a:endParaRPr lang="en-US" altLang="zh-CN" dirty="0" smtClean="0"/>
          </a:p>
          <a:p>
            <a:r>
              <a:rPr lang="zh-CN" altLang="en-US" dirty="0" smtClean="0"/>
              <a:t>带校验和的密码分组链接</a:t>
            </a:r>
            <a:endParaRPr lang="en-US" altLang="zh-CN" dirty="0" smtClean="0"/>
          </a:p>
          <a:p>
            <a:pPr lvl="1"/>
            <a:r>
              <a:rPr lang="zh-CN" altLang="en-US" dirty="0" smtClean="0"/>
              <a:t>最后一个明文分组与前面的所有明文分组相异或</a:t>
            </a:r>
            <a:endParaRPr lang="en-US" altLang="zh-CN" dirty="0" smtClean="0"/>
          </a:p>
          <a:p>
            <a:r>
              <a:rPr lang="zh-CN" altLang="en-US" dirty="0" smtClean="0"/>
              <a:t>带非线性函数的输出反馈</a:t>
            </a:r>
            <a:endParaRPr lang="en-US" altLang="zh-CN" dirty="0" smtClean="0"/>
          </a:p>
          <a:p>
            <a:pPr lvl="1"/>
            <a:r>
              <a:rPr lang="zh-CN" altLang="en-US" dirty="0" smtClean="0"/>
              <a:t>每个分组使用一个子密钥，子密钥由原始密钥反复加密得到</a:t>
            </a:r>
            <a:endParaRPr lang="en-US" altLang="zh-CN" dirty="0" smtClean="0"/>
          </a:p>
          <a:p>
            <a:r>
              <a:rPr lang="zh-CN" altLang="en-US" dirty="0" smtClean="0"/>
              <a:t>明文分组链接</a:t>
            </a:r>
            <a:endParaRPr lang="en-US" altLang="zh-CN" dirty="0" smtClean="0"/>
          </a:p>
          <a:p>
            <a:r>
              <a:rPr lang="zh-CN" altLang="en-US" dirty="0" smtClean="0"/>
              <a:t>明文反馈链接</a:t>
            </a:r>
            <a:endParaRPr lang="en-US" altLang="zh-CN" dirty="0" smtClean="0"/>
          </a:p>
          <a:p>
            <a:r>
              <a:rPr lang="zh-CN" altLang="en-US" dirty="0" smtClean="0"/>
              <a:t>等等</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87</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3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交错技术</a:t>
            </a:r>
            <a:endParaRPr lang="en-US" dirty="0"/>
          </a:p>
        </p:txBody>
      </p:sp>
      <p:sp>
        <p:nvSpPr>
          <p:cNvPr id="3" name="内容占位符 2"/>
          <p:cNvSpPr>
            <a:spLocks noGrp="1"/>
          </p:cNvSpPr>
          <p:nvPr>
            <p:ph idx="1"/>
          </p:nvPr>
        </p:nvSpPr>
        <p:spPr/>
        <p:txBody>
          <a:bodyPr/>
          <a:lstStyle/>
          <a:p>
            <a:r>
              <a:rPr lang="zh-CN" altLang="en-US" dirty="0" smtClean="0"/>
              <a:t>在多数分组链接模式中，某一分组的加密</a:t>
            </a:r>
            <a:r>
              <a:rPr lang="en-US" altLang="zh-CN" dirty="0" smtClean="0"/>
              <a:t>/</a:t>
            </a:r>
            <a:r>
              <a:rPr lang="zh-CN" altLang="en-US" dirty="0" smtClean="0"/>
              <a:t>解密依赖于前一分组运算的结果，不利于并行处理</a:t>
            </a:r>
            <a:endParaRPr lang="en-US" altLang="zh-CN" dirty="0" smtClean="0"/>
          </a:p>
          <a:p>
            <a:endParaRPr lang="en-US" altLang="zh-CN" dirty="0" smtClean="0"/>
          </a:p>
          <a:p>
            <a:r>
              <a:rPr lang="zh-CN" altLang="en-US" dirty="0" smtClean="0"/>
              <a:t>交错技术是将明文分组划分为多个交错的序列，分别进行分组链接，从而实现并行处理</a:t>
            </a:r>
            <a:endParaRPr lang="en-US" altLang="zh-CN" dirty="0" smtClean="0"/>
          </a:p>
          <a:p>
            <a:pPr lvl="1"/>
            <a:r>
              <a:rPr lang="zh-CN" altLang="en-US" dirty="0" smtClean="0"/>
              <a:t>例：当加密器包含四个加密芯片时，可以将明文分组划分为</a:t>
            </a:r>
            <a:r>
              <a:rPr lang="en-US" altLang="zh-CN" dirty="0" smtClean="0"/>
              <a:t>p</a:t>
            </a:r>
            <a:r>
              <a:rPr lang="en-US" altLang="zh-CN" baseline="-25000" dirty="0" smtClean="0"/>
              <a:t>1</a:t>
            </a:r>
            <a:r>
              <a:rPr lang="en-US" altLang="zh-CN" dirty="0" smtClean="0"/>
              <a:t>,p</a:t>
            </a:r>
            <a:r>
              <a:rPr lang="en-US" altLang="zh-CN" baseline="-25000" dirty="0" smtClean="0"/>
              <a:t>5</a:t>
            </a:r>
            <a:r>
              <a:rPr lang="en-US" altLang="zh-CN" dirty="0" smtClean="0"/>
              <a:t>,p</a:t>
            </a:r>
            <a:r>
              <a:rPr lang="en-US" altLang="zh-CN" baseline="-25000" dirty="0" smtClean="0"/>
              <a:t>9</a:t>
            </a:r>
            <a:r>
              <a:rPr lang="en-US" altLang="zh-CN" dirty="0" smtClean="0"/>
              <a:t>,…; p</a:t>
            </a:r>
            <a:r>
              <a:rPr lang="en-US" altLang="zh-CN" baseline="-25000" dirty="0" smtClean="0"/>
              <a:t>2</a:t>
            </a:r>
            <a:r>
              <a:rPr lang="en-US" altLang="zh-CN" dirty="0" smtClean="0"/>
              <a:t>,p</a:t>
            </a:r>
            <a:r>
              <a:rPr lang="en-US" altLang="zh-CN" baseline="-25000" dirty="0" smtClean="0"/>
              <a:t>6</a:t>
            </a:r>
            <a:r>
              <a:rPr lang="en-US" altLang="zh-CN" dirty="0" smtClean="0"/>
              <a:t>,p</a:t>
            </a:r>
            <a:r>
              <a:rPr lang="en-US" altLang="zh-CN" baseline="-25000" dirty="0" smtClean="0"/>
              <a:t>10</a:t>
            </a:r>
            <a:r>
              <a:rPr lang="en-US" altLang="zh-CN" dirty="0" smtClean="0"/>
              <a:t>,…; p</a:t>
            </a:r>
            <a:r>
              <a:rPr lang="en-US" altLang="zh-CN" baseline="-25000" dirty="0" smtClean="0"/>
              <a:t>3</a:t>
            </a:r>
            <a:r>
              <a:rPr lang="en-US" altLang="zh-CN" dirty="0" smtClean="0"/>
              <a:t>, p</a:t>
            </a:r>
            <a:r>
              <a:rPr lang="en-US" altLang="zh-CN" baseline="-25000" dirty="0" smtClean="0"/>
              <a:t>7</a:t>
            </a:r>
            <a:r>
              <a:rPr lang="en-US" altLang="zh-CN" dirty="0" smtClean="0"/>
              <a:t>, p</a:t>
            </a:r>
            <a:r>
              <a:rPr lang="en-US" altLang="zh-CN" baseline="-25000" dirty="0" smtClean="0"/>
              <a:t>11</a:t>
            </a:r>
            <a:r>
              <a:rPr lang="en-US" altLang="zh-CN" dirty="0" smtClean="0"/>
              <a:t>,…; p</a:t>
            </a:r>
            <a:r>
              <a:rPr lang="en-US" altLang="zh-CN" baseline="-25000" dirty="0" smtClean="0"/>
              <a:t>4</a:t>
            </a:r>
            <a:r>
              <a:rPr lang="en-US" altLang="zh-CN" dirty="0" smtClean="0"/>
              <a:t>, p</a:t>
            </a:r>
            <a:r>
              <a:rPr lang="en-US" altLang="zh-CN" baseline="-25000" dirty="0" smtClean="0"/>
              <a:t>8</a:t>
            </a:r>
            <a:r>
              <a:rPr lang="en-US" altLang="zh-CN" dirty="0" smtClean="0"/>
              <a:t>, p</a:t>
            </a:r>
            <a:r>
              <a:rPr lang="en-US" altLang="zh-CN" baseline="-25000" dirty="0" smtClean="0"/>
              <a:t>12</a:t>
            </a:r>
            <a:r>
              <a:rPr lang="en-US" altLang="zh-CN" dirty="0" smtClean="0"/>
              <a:t>,…</a:t>
            </a:r>
            <a:r>
              <a:rPr lang="zh-CN" altLang="en-US" dirty="0" smtClean="0"/>
              <a:t>四个序列，使用四个不同的</a:t>
            </a:r>
            <a:r>
              <a:rPr lang="en-US" altLang="zh-CN" dirty="0" smtClean="0"/>
              <a:t>IV</a:t>
            </a:r>
            <a:r>
              <a:rPr lang="zh-CN" altLang="en-US" dirty="0" smtClean="0"/>
              <a:t>进行并行处理，每个芯片负责一个序列的加密</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88</a:t>
            </a:fld>
            <a:endParaRPr lang="en-US" altLang="zh-CN" dirty="0"/>
          </a:p>
        </p:txBody>
      </p:sp>
      <p:sp>
        <p:nvSpPr>
          <p:cNvPr id="11" name="流程图: 合并 10"/>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08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六、明文填充</a:t>
            </a:r>
            <a:endParaRPr lang="zh-CN" altLang="en-US" dirty="0"/>
          </a:p>
        </p:txBody>
      </p:sp>
      <p:sp>
        <p:nvSpPr>
          <p:cNvPr id="3" name="内容占位符 2"/>
          <p:cNvSpPr>
            <a:spLocks noGrp="1"/>
          </p:cNvSpPr>
          <p:nvPr>
            <p:ph idx="1"/>
          </p:nvPr>
        </p:nvSpPr>
        <p:spPr/>
        <p:txBody>
          <a:bodyPr/>
          <a:lstStyle/>
          <a:p>
            <a:r>
              <a:rPr lang="zh-CN" altLang="en-US" dirty="0" smtClean="0"/>
              <a:t>明文末尾可能有不足一个</a:t>
            </a:r>
            <a:r>
              <a:rPr lang="zh-CN" altLang="en-US" dirty="0"/>
              <a:t>分组的数据，</a:t>
            </a:r>
            <a:r>
              <a:rPr lang="zh-CN" altLang="en-US" dirty="0" smtClean="0"/>
              <a:t>需要填充</a:t>
            </a:r>
            <a:endParaRPr lang="en-US" altLang="zh-CN" dirty="0" smtClean="0"/>
          </a:p>
          <a:p>
            <a:pPr lvl="1"/>
            <a:r>
              <a:rPr lang="zh-CN" altLang="en-US" dirty="0" smtClean="0"/>
              <a:t>填充随机数据</a:t>
            </a:r>
            <a:endParaRPr lang="en-US" altLang="zh-CN" dirty="0" smtClean="0"/>
          </a:p>
          <a:p>
            <a:pPr lvl="2"/>
            <a:r>
              <a:rPr lang="zh-CN" altLang="en-US" dirty="0" smtClean="0"/>
              <a:t>需要在消息开头明确消息实际长度</a:t>
            </a:r>
            <a:endParaRPr lang="en-US" altLang="zh-CN" dirty="0" smtClean="0"/>
          </a:p>
          <a:p>
            <a:pPr lvl="2"/>
            <a:r>
              <a:rPr lang="zh-CN" altLang="en-US" dirty="0" smtClean="0"/>
              <a:t>或约定消息结束标志</a:t>
            </a:r>
            <a:endParaRPr lang="en-US" altLang="zh-CN" dirty="0" smtClean="0"/>
          </a:p>
          <a:p>
            <a:pPr lvl="2"/>
            <a:endParaRPr lang="en-US" altLang="zh-CN" dirty="0" smtClean="0"/>
          </a:p>
          <a:p>
            <a:pPr lvl="1"/>
            <a:r>
              <a:rPr lang="zh-CN" altLang="en-US" dirty="0" smtClean="0"/>
              <a:t>填充固定格式数字</a:t>
            </a:r>
            <a:endParaRPr lang="en-US" altLang="zh-CN" dirty="0" smtClean="0"/>
          </a:p>
          <a:p>
            <a:pPr lvl="2"/>
            <a:r>
              <a:rPr lang="zh-CN" altLang="en-US" dirty="0" smtClean="0"/>
              <a:t>例如：</a:t>
            </a:r>
            <a:r>
              <a:rPr lang="en-AU" altLang="zh-CN" dirty="0" smtClean="0"/>
              <a:t> [ b1 b2 b3 0 </a:t>
            </a:r>
            <a:r>
              <a:rPr lang="en-AU" altLang="zh-CN" dirty="0" err="1" smtClean="0"/>
              <a:t>0</a:t>
            </a:r>
            <a:r>
              <a:rPr lang="en-AU" altLang="zh-CN" dirty="0" smtClean="0"/>
              <a:t> </a:t>
            </a:r>
            <a:r>
              <a:rPr lang="en-AU" altLang="zh-CN" dirty="0" err="1" smtClean="0"/>
              <a:t>0</a:t>
            </a:r>
            <a:r>
              <a:rPr lang="en-AU" altLang="zh-CN" dirty="0" smtClean="0"/>
              <a:t> </a:t>
            </a:r>
            <a:r>
              <a:rPr lang="en-AU" altLang="zh-CN" dirty="0" err="1" smtClean="0"/>
              <a:t>0</a:t>
            </a:r>
            <a:r>
              <a:rPr lang="en-AU" altLang="zh-CN" dirty="0" smtClean="0"/>
              <a:t> 5]</a:t>
            </a:r>
            <a:r>
              <a:rPr lang="zh-CN" altLang="en-US" dirty="0" smtClean="0"/>
              <a:t> 表示有</a:t>
            </a:r>
            <a:r>
              <a:rPr lang="en-US" altLang="zh-CN" dirty="0" smtClean="0">
                <a:cs typeface="Times New Roman" pitchFamily="18" charset="0"/>
              </a:rPr>
              <a:t>3</a:t>
            </a:r>
            <a:r>
              <a:rPr lang="zh-CN" altLang="en-US" dirty="0" smtClean="0"/>
              <a:t>字节有效数据，填充</a:t>
            </a:r>
            <a:r>
              <a:rPr lang="en-US" altLang="zh-CN" dirty="0" smtClean="0">
                <a:cs typeface="Times New Roman" pitchFamily="18" charset="0"/>
              </a:rPr>
              <a:t>5</a:t>
            </a:r>
            <a:r>
              <a:rPr lang="zh-CN" altLang="en-US" dirty="0" smtClean="0"/>
              <a:t>个字节</a:t>
            </a:r>
            <a:endParaRPr lang="en-US" altLang="zh-CN" dirty="0" smtClean="0"/>
          </a:p>
          <a:p>
            <a:pPr lvl="2"/>
            <a:r>
              <a:rPr lang="zh-CN" altLang="en-US" dirty="0" smtClean="0"/>
              <a:t>这可能导致需要一个新的分组：</a:t>
            </a:r>
            <a:endParaRPr lang="en-US" altLang="zh-CN" dirty="0" smtClean="0"/>
          </a:p>
          <a:p>
            <a:pPr lvl="3"/>
            <a:r>
              <a:rPr lang="zh-CN" altLang="en-US" dirty="0" smtClean="0"/>
              <a:t>当恰好不需要填充时，仍需补充一个完成分组，以避免歧义</a:t>
            </a:r>
            <a:endParaRPr lang="en-US" altLang="zh-CN" dirty="0" smtClean="0"/>
          </a:p>
          <a:p>
            <a:pPr lvl="1"/>
            <a:endParaRPr lang="en-US" altLang="zh-CN" dirty="0" smtClean="0"/>
          </a:p>
          <a:p>
            <a:pPr lvl="1"/>
            <a:r>
              <a:rPr lang="zh-CN" altLang="en-US" dirty="0" smtClean="0"/>
              <a:t>其他填充方式</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743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参数：</a:t>
            </a:r>
            <a:endParaRPr lang="en-US" altLang="zh-CN" dirty="0" smtClean="0"/>
          </a:p>
          <a:p>
            <a:pPr lvl="1"/>
            <a:r>
              <a:rPr lang="zh-CN" altLang="en-US" dirty="0" smtClean="0">
                <a:solidFill>
                  <a:srgbClr val="FF0000"/>
                </a:solidFill>
              </a:rPr>
              <a:t>分组长度：</a:t>
            </a:r>
            <a:r>
              <a:rPr lang="zh-CN" altLang="en-US" dirty="0" smtClean="0"/>
              <a:t>长度越大，安全性越高，处理速度也越低</a:t>
            </a:r>
            <a:endParaRPr lang="en-US" altLang="zh-CN" dirty="0" smtClean="0"/>
          </a:p>
          <a:p>
            <a:pPr lvl="1"/>
            <a:r>
              <a:rPr lang="zh-CN" altLang="en-US" dirty="0" smtClean="0">
                <a:solidFill>
                  <a:srgbClr val="FF0000"/>
                </a:solidFill>
              </a:rPr>
              <a:t>密钥长度：</a:t>
            </a:r>
            <a:r>
              <a:rPr lang="zh-CN" altLang="en-US" dirty="0" smtClean="0"/>
              <a:t>长度越大，安全性越高，可能降低处理速度</a:t>
            </a:r>
            <a:endParaRPr lang="en-US" altLang="zh-CN" dirty="0" smtClean="0"/>
          </a:p>
          <a:p>
            <a:pPr lvl="1"/>
            <a:r>
              <a:rPr lang="zh-CN" altLang="en-US" dirty="0" smtClean="0">
                <a:solidFill>
                  <a:srgbClr val="FF0000"/>
                </a:solidFill>
              </a:rPr>
              <a:t>迭代轮数：</a:t>
            </a:r>
            <a:r>
              <a:rPr lang="zh-CN" altLang="en-US" dirty="0" smtClean="0"/>
              <a:t>单轮不能提供足够的安全性；轮数越多，安全性越高，处理</a:t>
            </a:r>
            <a:r>
              <a:rPr lang="zh-CN" altLang="en-US" dirty="0"/>
              <a:t>时间</a:t>
            </a:r>
            <a:r>
              <a:rPr lang="zh-CN" altLang="en-US" dirty="0" smtClean="0"/>
              <a:t>也成倍增加</a:t>
            </a:r>
            <a:endParaRPr lang="en-US" altLang="zh-CN" dirty="0" smtClean="0"/>
          </a:p>
          <a:p>
            <a:pPr lvl="1"/>
            <a:r>
              <a:rPr lang="zh-CN" altLang="en-US" dirty="0" smtClean="0">
                <a:solidFill>
                  <a:srgbClr val="FF0000"/>
                </a:solidFill>
              </a:rPr>
              <a:t>子密钥产生算法：</a:t>
            </a:r>
            <a:r>
              <a:rPr lang="zh-CN" altLang="en-US" dirty="0" smtClean="0"/>
              <a:t>算法越复杂，密码分析攻击越难，会降低处理速度</a:t>
            </a:r>
            <a:endParaRPr lang="en-US" altLang="zh-CN" dirty="0" smtClean="0"/>
          </a:p>
          <a:p>
            <a:pPr lvl="1"/>
            <a:r>
              <a:rPr lang="zh-CN" altLang="en-US" dirty="0" smtClean="0">
                <a:solidFill>
                  <a:srgbClr val="FF0000"/>
                </a:solidFill>
              </a:rPr>
              <a:t>轮函数：</a:t>
            </a:r>
            <a:r>
              <a:rPr lang="zh-CN" altLang="en-US" dirty="0" smtClean="0"/>
              <a:t>算法越复杂，安全性越高，处理速度也降低</a:t>
            </a:r>
            <a:endParaRPr lang="en-US" altLang="zh-CN" dirty="0" smtClean="0"/>
          </a:p>
          <a:p>
            <a:pPr lvl="1"/>
            <a:endParaRPr lang="en-US" altLang="zh-CN" dirty="0" smtClean="0"/>
          </a:p>
          <a:p>
            <a:r>
              <a:rPr lang="zh-CN" altLang="en-US" dirty="0" smtClean="0"/>
              <a:t>特点：</a:t>
            </a:r>
            <a:endParaRPr lang="en-US" altLang="zh-CN" dirty="0" smtClean="0"/>
          </a:p>
          <a:p>
            <a:pPr lvl="1"/>
            <a:r>
              <a:rPr lang="zh-CN" altLang="en-US" dirty="0" smtClean="0"/>
              <a:t>快速软件加</a:t>
            </a:r>
            <a:r>
              <a:rPr lang="en-US" altLang="zh-CN" dirty="0" smtClean="0"/>
              <a:t>/</a:t>
            </a:r>
            <a:r>
              <a:rPr lang="zh-CN" altLang="en-US" dirty="0" smtClean="0"/>
              <a:t>解密</a:t>
            </a:r>
            <a:endParaRPr lang="en-US" altLang="zh-CN" dirty="0" smtClean="0"/>
          </a:p>
          <a:p>
            <a:pPr lvl="1"/>
            <a:r>
              <a:rPr lang="zh-CN" altLang="en-US" dirty="0" smtClean="0"/>
              <a:t>分析简单：利于脆弱性的分析与测试</a:t>
            </a:r>
            <a:endParaRPr lang="en-US" altLang="zh-CN" dirty="0" smtClean="0"/>
          </a:p>
          <a:p>
            <a:pPr lvl="2"/>
            <a:r>
              <a:rPr lang="zh-CN" altLang="en-US" dirty="0"/>
              <a:t>对</a:t>
            </a:r>
            <a:r>
              <a:rPr lang="en-US" altLang="zh-CN" dirty="0" smtClean="0"/>
              <a:t>DES</a:t>
            </a:r>
            <a:r>
              <a:rPr lang="zh-CN" altLang="en-US" dirty="0" smtClean="0"/>
              <a:t>并没有简便的分析方法</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151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密文挪用模式（以</a:t>
            </a:r>
            <a:r>
              <a:rPr lang="en-US" altLang="zh-CN" dirty="0" smtClean="0"/>
              <a:t>CBC</a:t>
            </a:r>
            <a:r>
              <a:rPr lang="zh-CN" altLang="en-US" dirty="0" smtClean="0"/>
              <a:t>为例）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endParaRPr lang="en-US" altLang="zh-CN" dirty="0" smtClean="0"/>
          </a:p>
          <a:p>
            <a:pPr lvl="1"/>
            <a:r>
              <a:rPr lang="en-US" altLang="zh-CN" dirty="0" smtClean="0"/>
              <a:t>X</a:t>
            </a:r>
            <a:r>
              <a:rPr lang="zh-CN" altLang="en-US" dirty="0" smtClean="0"/>
              <a:t>并不传输</a:t>
            </a:r>
            <a:endParaRPr lang="en-US" altLang="zh-CN" dirty="0" smtClean="0"/>
          </a:p>
          <a:p>
            <a:pPr lvl="1"/>
            <a:r>
              <a:rPr lang="zh-CN" altLang="en-US" dirty="0" smtClean="0"/>
              <a:t>对</a:t>
            </a:r>
            <a:r>
              <a:rPr lang="en-US" altLang="zh-CN" dirty="0" smtClean="0"/>
              <a:t>ECB</a:t>
            </a:r>
            <a:r>
              <a:rPr lang="zh-CN" altLang="en-US" dirty="0" smtClean="0"/>
              <a:t>和</a:t>
            </a:r>
            <a:r>
              <a:rPr lang="en-US" altLang="zh-CN" dirty="0" smtClean="0"/>
              <a:t>CTR</a:t>
            </a:r>
            <a:r>
              <a:rPr lang="zh-CN" altLang="en-US" dirty="0" smtClean="0"/>
              <a:t>模式，最后一个加密明文块为</a:t>
            </a:r>
            <a:r>
              <a:rPr lang="en-US" altLang="zh-CN" dirty="0" smtClean="0"/>
              <a:t>P</a:t>
            </a:r>
            <a:r>
              <a:rPr lang="en-US" altLang="zh-CN" baseline="-25000" dirty="0" smtClean="0"/>
              <a:t>N</a:t>
            </a:r>
            <a:r>
              <a:rPr lang="en-US" altLang="zh-CN" dirty="0" smtClean="0"/>
              <a:t>‖X</a:t>
            </a:r>
          </a:p>
        </p:txBody>
      </p:sp>
      <p:grpSp>
        <p:nvGrpSpPr>
          <p:cNvPr id="5" name="组合 117"/>
          <p:cNvGrpSpPr/>
          <p:nvPr/>
        </p:nvGrpSpPr>
        <p:grpSpPr>
          <a:xfrm>
            <a:off x="1115616" y="2420888"/>
            <a:ext cx="3416879" cy="2664296"/>
            <a:chOff x="1435743" y="2331822"/>
            <a:chExt cx="3416879" cy="2664296"/>
          </a:xfrm>
        </p:grpSpPr>
        <p:sp>
          <p:nvSpPr>
            <p:cNvPr id="46" name="TextBox 45"/>
            <p:cNvSpPr txBox="1"/>
            <p:nvPr/>
          </p:nvSpPr>
          <p:spPr>
            <a:xfrm>
              <a:off x="3203848" y="4596008"/>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加密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61" name="矩形 60"/>
            <p:cNvSpPr/>
            <p:nvPr/>
          </p:nvSpPr>
          <p:spPr>
            <a:xfrm>
              <a:off x="3923928" y="335699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2" name="TextBox 61"/>
            <p:cNvSpPr txBox="1"/>
            <p:nvPr/>
          </p:nvSpPr>
          <p:spPr>
            <a:xfrm>
              <a:off x="3923928" y="2331822"/>
              <a:ext cx="928694" cy="646331"/>
            </a:xfrm>
            <a:prstGeom prst="rect">
              <a:avLst/>
            </a:prstGeom>
            <a:noFill/>
            <a:ln>
              <a:solidFill>
                <a:schemeClr val="tx1"/>
              </a:solidFill>
            </a:ln>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r>
                <a:rPr lang="en-US" altLang="zh-CN" dirty="0" smtClean="0">
                  <a:latin typeface="微软雅黑" panose="020B0503020204020204" pitchFamily="34" charset="-122"/>
                  <a:ea typeface="微软雅黑" panose="020B0503020204020204" pitchFamily="34" charset="-122"/>
                  <a:cs typeface="Times New Roman" pitchFamily="18" charset="0"/>
                </a:rPr>
                <a:t>  0...0</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3" name="TextBox 62"/>
            <p:cNvSpPr txBox="1"/>
            <p:nvPr/>
          </p:nvSpPr>
          <p:spPr>
            <a:xfrm>
              <a:off x="3352424" y="334772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64" name="TextBox 63"/>
            <p:cNvSpPr txBox="1"/>
            <p:nvPr/>
          </p:nvSpPr>
          <p:spPr>
            <a:xfrm>
              <a:off x="3923928" y="3993532"/>
              <a:ext cx="928694" cy="338554"/>
            </a:xfrm>
            <a:prstGeom prst="rect">
              <a:avLst/>
            </a:prstGeom>
            <a:noFill/>
            <a:ln>
              <a:solidFill>
                <a:schemeClr val="tx1"/>
              </a:solid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5" name="直接箭头连接符 64"/>
            <p:cNvCxnSpPr>
              <a:stCxn id="63" idx="3"/>
              <a:endCxn id="61" idx="1"/>
            </p:cNvCxnSpPr>
            <p:nvPr/>
          </p:nvCxnSpPr>
          <p:spPr>
            <a:xfrm>
              <a:off x="3638176"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71" idx="4"/>
              <a:endCxn id="61" idx="0"/>
            </p:cNvCxnSpPr>
            <p:nvPr/>
          </p:nvCxnSpPr>
          <p:spPr>
            <a:xfrm rot="5400000">
              <a:off x="4262211" y="3229537"/>
              <a:ext cx="25352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1" idx="2"/>
              <a:endCxn id="64" idx="0"/>
            </p:cNvCxnSpPr>
            <p:nvPr/>
          </p:nvCxnSpPr>
          <p:spPr>
            <a:xfrm rot="5400000">
              <a:off x="4236081" y="3841338"/>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1" name="流程图: 或者 70"/>
            <p:cNvSpPr/>
            <p:nvPr/>
          </p:nvSpPr>
          <p:spPr>
            <a:xfrm>
              <a:off x="4299666" y="2923472"/>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itchFamily="18" charset="0"/>
              </a:endParaRPr>
            </a:p>
          </p:txBody>
        </p:sp>
        <p:cxnSp>
          <p:nvCxnSpPr>
            <p:cNvPr id="74" name="直接箭头连接符 73"/>
            <p:cNvCxnSpPr>
              <a:stCxn id="62" idx="2"/>
              <a:endCxn id="71" idx="0"/>
            </p:cNvCxnSpPr>
            <p:nvPr/>
          </p:nvCxnSpPr>
          <p:spPr>
            <a:xfrm flipV="1">
              <a:off x="4388275" y="2923472"/>
              <a:ext cx="1391" cy="5468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形状 131"/>
            <p:cNvCxnSpPr>
              <a:endCxn id="71" idx="2"/>
            </p:cNvCxnSpPr>
            <p:nvPr/>
          </p:nvCxnSpPr>
          <p:spPr>
            <a:xfrm flipV="1">
              <a:off x="2673504" y="3013472"/>
              <a:ext cx="1626162" cy="785537"/>
            </a:xfrm>
            <a:prstGeom prst="bentConnector3">
              <a:avLst>
                <a:gd name="adj1" fmla="val 38367"/>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2209416" y="335699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加密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4" name="TextBox 93"/>
            <p:cNvSpPr txBox="1"/>
            <p:nvPr/>
          </p:nvSpPr>
          <p:spPr>
            <a:xfrm>
              <a:off x="2209416" y="2331822"/>
              <a:ext cx="928694" cy="338554"/>
            </a:xfrm>
            <a:prstGeom prst="rect">
              <a:avLst/>
            </a:prstGeom>
            <a:noFill/>
            <a:ln>
              <a:solidFill>
                <a:schemeClr val="tx1"/>
              </a:solid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5" name="TextBox 94"/>
            <p:cNvSpPr txBox="1"/>
            <p:nvPr/>
          </p:nvSpPr>
          <p:spPr>
            <a:xfrm>
              <a:off x="1637912" y="334772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96" name="TextBox 95"/>
            <p:cNvSpPr txBox="1"/>
            <p:nvPr/>
          </p:nvSpPr>
          <p:spPr>
            <a:xfrm>
              <a:off x="2209416" y="3993532"/>
              <a:ext cx="928694" cy="369332"/>
            </a:xfrm>
            <a:prstGeom prst="rect">
              <a:avLst/>
            </a:prstGeom>
            <a:noFill/>
            <a:ln>
              <a:solidFill>
                <a:schemeClr val="tx1"/>
              </a:solidFill>
            </a:ln>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r>
                <a:rPr lang="en-US" altLang="zh-CN" dirty="0" smtClean="0">
                  <a:latin typeface="微软雅黑" panose="020B0503020204020204" pitchFamily="34" charset="-122"/>
                  <a:ea typeface="微软雅黑" panose="020B0503020204020204" pitchFamily="34" charset="-122"/>
                  <a:cs typeface="Times New Roman" pitchFamily="18" charset="0"/>
                </a:rPr>
                <a:t>    X</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7" name="直接箭头连接符 96"/>
            <p:cNvCxnSpPr>
              <a:stCxn id="95" idx="3"/>
              <a:endCxn id="93" idx="1"/>
            </p:cNvCxnSpPr>
            <p:nvPr/>
          </p:nvCxnSpPr>
          <p:spPr>
            <a:xfrm>
              <a:off x="1923664"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100" idx="4"/>
              <a:endCxn id="93" idx="0"/>
            </p:cNvCxnSpPr>
            <p:nvPr/>
          </p:nvCxnSpPr>
          <p:spPr>
            <a:xfrm rot="16200000" flipH="1">
              <a:off x="2536234" y="3219463"/>
              <a:ext cx="27366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93" idx="2"/>
              <a:endCxn id="96" idx="0"/>
            </p:cNvCxnSpPr>
            <p:nvPr/>
          </p:nvCxnSpPr>
          <p:spPr>
            <a:xfrm rot="5400000">
              <a:off x="2521569" y="3841338"/>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0" name="流程图: 或者 99"/>
            <p:cNvSpPr/>
            <p:nvPr/>
          </p:nvSpPr>
          <p:spPr>
            <a:xfrm>
              <a:off x="2582372" y="290332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itchFamily="18" charset="0"/>
              </a:endParaRPr>
            </a:p>
          </p:txBody>
        </p:sp>
        <p:cxnSp>
          <p:nvCxnSpPr>
            <p:cNvPr id="101" name="直接箭头连接符 100"/>
            <p:cNvCxnSpPr>
              <a:stCxn id="94" idx="2"/>
              <a:endCxn id="100" idx="0"/>
            </p:cNvCxnSpPr>
            <p:nvPr/>
          </p:nvCxnSpPr>
          <p:spPr>
            <a:xfrm rot="5400000">
              <a:off x="2556593" y="2786156"/>
              <a:ext cx="23295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5400000">
              <a:off x="4103317" y="2509623"/>
              <a:ext cx="357190"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5400000">
              <a:off x="2388805" y="4184229"/>
              <a:ext cx="357190"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100" idx="2"/>
            </p:cNvCxnSpPr>
            <p:nvPr/>
          </p:nvCxnSpPr>
          <p:spPr>
            <a:xfrm>
              <a:off x="1932214" y="2989591"/>
              <a:ext cx="650158" cy="373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1435743" y="2857364"/>
              <a:ext cx="576064" cy="338554"/>
            </a:xfrm>
            <a:prstGeom prst="rect">
              <a:avLst/>
            </a:prstGeom>
            <a:noFill/>
            <a:ln>
              <a:no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grpSp>
      <p:grpSp>
        <p:nvGrpSpPr>
          <p:cNvPr id="6" name="组合 252"/>
          <p:cNvGrpSpPr/>
          <p:nvPr/>
        </p:nvGrpSpPr>
        <p:grpSpPr>
          <a:xfrm>
            <a:off x="5148064" y="1700808"/>
            <a:ext cx="3393846" cy="3384376"/>
            <a:chOff x="5498634" y="1628800"/>
            <a:chExt cx="3393846" cy="3384376"/>
          </a:xfrm>
        </p:grpSpPr>
        <p:sp>
          <p:nvSpPr>
            <p:cNvPr id="84" name="TextBox 83"/>
            <p:cNvSpPr txBox="1"/>
            <p:nvPr/>
          </p:nvSpPr>
          <p:spPr>
            <a:xfrm>
              <a:off x="7236296" y="4613066"/>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cs typeface="Times New Roman" pitchFamily="18" charset="0"/>
                </a:rPr>
                <a:t>解密</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85" name="矩形 84"/>
            <p:cNvSpPr/>
            <p:nvPr/>
          </p:nvSpPr>
          <p:spPr>
            <a:xfrm>
              <a:off x="7956376" y="3356992"/>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86" name="TextBox 85"/>
            <p:cNvSpPr txBox="1"/>
            <p:nvPr/>
          </p:nvSpPr>
          <p:spPr>
            <a:xfrm>
              <a:off x="7956376" y="1628800"/>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7" name="TextBox 86"/>
            <p:cNvSpPr txBox="1"/>
            <p:nvPr/>
          </p:nvSpPr>
          <p:spPr>
            <a:xfrm>
              <a:off x="7454600" y="334772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88" name="TextBox 87"/>
            <p:cNvSpPr txBox="1"/>
            <p:nvPr/>
          </p:nvSpPr>
          <p:spPr>
            <a:xfrm>
              <a:off x="7956376" y="3993532"/>
              <a:ext cx="928694" cy="338554"/>
            </a:xfrm>
            <a:prstGeom prst="rect">
              <a:avLst/>
            </a:prstGeom>
            <a:noFill/>
            <a:ln>
              <a:solidFill>
                <a:schemeClr val="tx1"/>
              </a:solid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89" name="直接箭头连接符 88"/>
            <p:cNvCxnSpPr>
              <a:stCxn id="87" idx="3"/>
              <a:endCxn id="85" idx="1"/>
            </p:cNvCxnSpPr>
            <p:nvPr/>
          </p:nvCxnSpPr>
          <p:spPr>
            <a:xfrm>
              <a:off x="7740352" y="3516997"/>
              <a:ext cx="21602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92" idx="4"/>
              <a:endCxn id="213" idx="0"/>
            </p:cNvCxnSpPr>
            <p:nvPr/>
          </p:nvCxnSpPr>
          <p:spPr>
            <a:xfrm rot="5400000">
              <a:off x="7994459" y="2562826"/>
              <a:ext cx="288032" cy="415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8" idx="0"/>
            </p:cNvCxnSpPr>
            <p:nvPr/>
          </p:nvCxnSpPr>
          <p:spPr>
            <a:xfrm rot="5400000">
              <a:off x="8268529" y="3841338"/>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2" name="流程图: 或者 91"/>
            <p:cNvSpPr/>
            <p:nvPr/>
          </p:nvSpPr>
          <p:spPr>
            <a:xfrm>
              <a:off x="8050553" y="2240888"/>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itchFamily="18" charset="0"/>
              </a:endParaRPr>
            </a:p>
          </p:txBody>
        </p:sp>
        <p:cxnSp>
          <p:nvCxnSpPr>
            <p:cNvPr id="104" name="直接箭头连接符 103"/>
            <p:cNvCxnSpPr>
              <a:stCxn id="86" idx="2"/>
              <a:endCxn id="92" idx="0"/>
            </p:cNvCxnSpPr>
            <p:nvPr/>
          </p:nvCxnSpPr>
          <p:spPr>
            <a:xfrm rot="16200000" flipH="1">
              <a:off x="8001707" y="2102042"/>
              <a:ext cx="273534" cy="415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5" name="形状 131"/>
            <p:cNvCxnSpPr>
              <a:stCxn id="229" idx="2"/>
              <a:endCxn id="92" idx="2"/>
            </p:cNvCxnSpPr>
            <p:nvPr/>
          </p:nvCxnSpPr>
          <p:spPr>
            <a:xfrm rot="5400000" flipH="1" flipV="1">
              <a:off x="6223013" y="2516078"/>
              <a:ext cx="2012730" cy="1642349"/>
            </a:xfrm>
            <a:prstGeom prst="bentConnector4">
              <a:avLst>
                <a:gd name="adj1" fmla="val -10670"/>
                <a:gd name="adj2" fmla="val 5548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6241864" y="3356992"/>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解密</a:t>
              </a:r>
              <a:endPar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07" name="TextBox 106"/>
            <p:cNvSpPr txBox="1"/>
            <p:nvPr/>
          </p:nvSpPr>
          <p:spPr>
            <a:xfrm>
              <a:off x="6241864" y="2331822"/>
              <a:ext cx="928694" cy="338554"/>
            </a:xfrm>
            <a:prstGeom prst="rect">
              <a:avLst/>
            </a:prstGeom>
            <a:noFill/>
            <a:ln>
              <a:solidFill>
                <a:schemeClr val="tx1"/>
              </a:solid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P</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108" name="TextBox 107"/>
            <p:cNvSpPr txBox="1"/>
            <p:nvPr/>
          </p:nvSpPr>
          <p:spPr>
            <a:xfrm>
              <a:off x="5670360" y="3347720"/>
              <a:ext cx="285752"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cs typeface="Times New Roman" pitchFamily="18" charset="0"/>
                </a:rPr>
                <a:t>K</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10" name="直接箭头连接符 109"/>
            <p:cNvCxnSpPr>
              <a:stCxn id="108" idx="3"/>
              <a:endCxn id="106" idx="1"/>
            </p:cNvCxnSpPr>
            <p:nvPr/>
          </p:nvCxnSpPr>
          <p:spPr>
            <a:xfrm>
              <a:off x="5956112"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13" idx="4"/>
              <a:endCxn id="106" idx="0"/>
            </p:cNvCxnSpPr>
            <p:nvPr/>
          </p:nvCxnSpPr>
          <p:spPr>
            <a:xfrm rot="16200000" flipH="1">
              <a:off x="6568682" y="3219463"/>
              <a:ext cx="27366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8265879" y="3204004"/>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3" name="流程图: 或者 112"/>
            <p:cNvSpPr/>
            <p:nvPr/>
          </p:nvSpPr>
          <p:spPr>
            <a:xfrm>
              <a:off x="6614820" y="290332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itchFamily="18" charset="0"/>
              </a:endParaRPr>
            </a:p>
          </p:txBody>
        </p:sp>
        <p:cxnSp>
          <p:nvCxnSpPr>
            <p:cNvPr id="114" name="直接箭头连接符 113"/>
            <p:cNvCxnSpPr>
              <a:stCxn id="107" idx="2"/>
              <a:endCxn id="113" idx="0"/>
            </p:cNvCxnSpPr>
            <p:nvPr/>
          </p:nvCxnSpPr>
          <p:spPr>
            <a:xfrm rot="5400000">
              <a:off x="6589041" y="2786156"/>
              <a:ext cx="232950"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endCxn id="113" idx="2"/>
            </p:cNvCxnSpPr>
            <p:nvPr/>
          </p:nvCxnSpPr>
          <p:spPr>
            <a:xfrm>
              <a:off x="5964662" y="2989591"/>
              <a:ext cx="650158" cy="373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956376" y="2708920"/>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 </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23" name="TextBox 222"/>
            <p:cNvSpPr txBox="1"/>
            <p:nvPr/>
          </p:nvSpPr>
          <p:spPr>
            <a:xfrm>
              <a:off x="8316416" y="2708920"/>
              <a:ext cx="576064"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X</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29" name="TextBox 228"/>
            <p:cNvSpPr txBox="1"/>
            <p:nvPr/>
          </p:nvSpPr>
          <p:spPr>
            <a:xfrm>
              <a:off x="6228184" y="4005064"/>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sp>
          <p:nvSpPr>
            <p:cNvPr id="230" name="TextBox 229"/>
            <p:cNvSpPr txBox="1"/>
            <p:nvPr/>
          </p:nvSpPr>
          <p:spPr>
            <a:xfrm>
              <a:off x="6588224" y="4005064"/>
              <a:ext cx="576064"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X</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232" name="形状 131"/>
            <p:cNvCxnSpPr>
              <a:stCxn id="223" idx="3"/>
              <a:endCxn id="230" idx="2"/>
            </p:cNvCxnSpPr>
            <p:nvPr/>
          </p:nvCxnSpPr>
          <p:spPr>
            <a:xfrm flipH="1">
              <a:off x="6876256" y="2878197"/>
              <a:ext cx="2016224" cy="1465421"/>
            </a:xfrm>
            <a:prstGeom prst="bentConnector4">
              <a:avLst>
                <a:gd name="adj1" fmla="val -6528"/>
                <a:gd name="adj2" fmla="val 11938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rot="5400000">
              <a:off x="6553130" y="3851844"/>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98634" y="2852936"/>
              <a:ext cx="576064" cy="338554"/>
            </a:xfrm>
            <a:prstGeom prst="rect">
              <a:avLst/>
            </a:prstGeom>
            <a:noFill/>
            <a:ln>
              <a:noFill/>
            </a:ln>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cs typeface="Times New Roman" pitchFamily="18" charset="0"/>
                </a:rPr>
                <a:t>C</a:t>
              </a:r>
              <a:r>
                <a:rPr lang="en-US" altLang="zh-CN" sz="1600" baseline="-25000" dirty="0" smtClean="0">
                  <a:latin typeface="微软雅黑" panose="020B0503020204020204" pitchFamily="34" charset="-122"/>
                  <a:ea typeface="微软雅黑" panose="020B0503020204020204" pitchFamily="34" charset="-122"/>
                  <a:cs typeface="Times New Roman" pitchFamily="18" charset="0"/>
                </a:rPr>
                <a:t>N-2</a:t>
              </a:r>
              <a:endParaRPr lang="zh-CN" altLang="en-US" sz="1600" baseline="-25000" dirty="0">
                <a:latin typeface="微软雅黑" panose="020B0503020204020204" pitchFamily="34" charset="-122"/>
                <a:ea typeface="微软雅黑" panose="020B0503020204020204" pitchFamily="34" charset="-122"/>
                <a:cs typeface="Times New Roman" pitchFamily="18" charset="0"/>
              </a:endParaRPr>
            </a:p>
          </p:txBody>
        </p:sp>
      </p:grpSp>
      <p:sp>
        <p:nvSpPr>
          <p:cNvPr id="7" name="页脚占位符 6"/>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90</a:t>
            </a:fld>
            <a:endParaRPr lang="en-US" altLang="zh-CN" dirty="0"/>
          </a:p>
        </p:txBody>
      </p:sp>
      <p:sp>
        <p:nvSpPr>
          <p:cNvPr id="72" name="流程图: 合并 7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28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可变长分组模式（以</a:t>
            </a:r>
            <a:r>
              <a:rPr lang="en-US" altLang="zh-CN" dirty="0" smtClean="0"/>
              <a:t>CBC</a:t>
            </a:r>
            <a:r>
              <a:rPr lang="zh-CN" altLang="en-US" dirty="0" smtClean="0"/>
              <a:t>为例）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grpSp>
        <p:nvGrpSpPr>
          <p:cNvPr id="5" name="组合 94"/>
          <p:cNvGrpSpPr/>
          <p:nvPr/>
        </p:nvGrpSpPr>
        <p:grpSpPr>
          <a:xfrm>
            <a:off x="683568" y="2492896"/>
            <a:ext cx="4032448" cy="2583902"/>
            <a:chOff x="683568" y="2492896"/>
            <a:chExt cx="4032448" cy="2583902"/>
          </a:xfrm>
        </p:grpSpPr>
        <p:sp>
          <p:nvSpPr>
            <p:cNvPr id="6" name="TextBox 5"/>
            <p:cNvSpPr txBox="1"/>
            <p:nvPr/>
          </p:nvSpPr>
          <p:spPr>
            <a:xfrm>
              <a:off x="2771800" y="467668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21" name="矩形 20"/>
            <p:cNvSpPr/>
            <p:nvPr/>
          </p:nvSpPr>
          <p:spPr>
            <a:xfrm>
              <a:off x="2890160" y="281945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22" name="TextBox 21"/>
            <p:cNvSpPr txBox="1"/>
            <p:nvPr/>
          </p:nvSpPr>
          <p:spPr>
            <a:xfrm>
              <a:off x="4073074" y="2492896"/>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2390094" y="28101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24" name="TextBox 23"/>
            <p:cNvSpPr txBox="1"/>
            <p:nvPr/>
          </p:nvSpPr>
          <p:spPr>
            <a:xfrm>
              <a:off x="4073074" y="4139594"/>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25" name="直接箭头连接符 24"/>
            <p:cNvCxnSpPr>
              <a:stCxn id="23" idx="3"/>
              <a:endCxn id="21" idx="1"/>
            </p:cNvCxnSpPr>
            <p:nvPr/>
          </p:nvCxnSpPr>
          <p:spPr>
            <a:xfrm>
              <a:off x="2675846" y="2979457"/>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1" idx="2"/>
              <a:endCxn id="68" idx="0"/>
            </p:cNvCxnSpPr>
            <p:nvPr/>
          </p:nvCxnSpPr>
          <p:spPr>
            <a:xfrm rot="5400000">
              <a:off x="3195865" y="3310246"/>
              <a:ext cx="31728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76" idx="4"/>
              <a:endCxn id="24" idx="0"/>
            </p:cNvCxnSpPr>
            <p:nvPr/>
          </p:nvCxnSpPr>
          <p:spPr>
            <a:xfrm rot="16200000" flipH="1">
              <a:off x="4069175" y="3814224"/>
              <a:ext cx="649348"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2" idx="2"/>
              <a:endCxn id="76" idx="0"/>
            </p:cNvCxnSpPr>
            <p:nvPr/>
          </p:nvCxnSpPr>
          <p:spPr>
            <a:xfrm rot="5400000">
              <a:off x="4154452" y="3070153"/>
              <a:ext cx="47879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形状 131"/>
            <p:cNvCxnSpPr>
              <a:endCxn id="21" idx="0"/>
            </p:cNvCxnSpPr>
            <p:nvPr/>
          </p:nvCxnSpPr>
          <p:spPr>
            <a:xfrm flipV="1">
              <a:off x="1857009" y="2819452"/>
              <a:ext cx="1497498" cy="1154425"/>
            </a:xfrm>
            <a:prstGeom prst="bentConnector4">
              <a:avLst>
                <a:gd name="adj1" fmla="val 36602"/>
                <a:gd name="adj2" fmla="val 11980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89962" y="3518066"/>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40" name="TextBox 39"/>
            <p:cNvSpPr txBox="1"/>
            <p:nvPr/>
          </p:nvSpPr>
          <p:spPr>
            <a:xfrm>
              <a:off x="1389962" y="249289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41" name="TextBox 40"/>
            <p:cNvSpPr txBox="1"/>
            <p:nvPr/>
          </p:nvSpPr>
          <p:spPr>
            <a:xfrm>
              <a:off x="889896" y="3508794"/>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42" name="TextBox 41"/>
            <p:cNvSpPr txBox="1"/>
            <p:nvPr/>
          </p:nvSpPr>
          <p:spPr>
            <a:xfrm>
              <a:off x="1389962" y="415460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43" name="直接箭头连接符 42"/>
            <p:cNvCxnSpPr>
              <a:stCxn id="41" idx="3"/>
              <a:endCxn id="39" idx="1"/>
            </p:cNvCxnSpPr>
            <p:nvPr/>
          </p:nvCxnSpPr>
          <p:spPr>
            <a:xfrm>
              <a:off x="1175648" y="3678071"/>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6" idx="4"/>
              <a:endCxn id="39" idx="0"/>
            </p:cNvCxnSpPr>
            <p:nvPr/>
          </p:nvCxnSpPr>
          <p:spPr>
            <a:xfrm rot="16200000" flipH="1">
              <a:off x="1716780" y="3380537"/>
              <a:ext cx="27366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rot="5400000">
              <a:off x="1702115" y="4002412"/>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流程图: 或者 45"/>
            <p:cNvSpPr/>
            <p:nvPr/>
          </p:nvSpPr>
          <p:spPr>
            <a:xfrm>
              <a:off x="1762918" y="3064400"/>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a:stCxn id="40" idx="2"/>
              <a:endCxn id="46" idx="0"/>
            </p:cNvCxnSpPr>
            <p:nvPr/>
          </p:nvCxnSpPr>
          <p:spPr>
            <a:xfrm rot="5400000">
              <a:off x="1737139" y="2947230"/>
              <a:ext cx="23295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890160" y="3468888"/>
              <a:ext cx="928694" cy="571504"/>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选左侧</a:t>
              </a:r>
              <a:endParaRPr lang="en-US" altLang="zh-CN" sz="1600" dirty="0" smtClean="0">
                <a:solidFill>
                  <a:schemeClr val="tx1"/>
                </a:solidFill>
                <a:latin typeface="Times New Roman" pitchFamily="18" charset="0"/>
                <a:cs typeface="Times New Roman" pitchFamily="18" charset="0"/>
              </a:endParaRPr>
            </a:p>
            <a:p>
              <a:pPr algn="ctr"/>
              <a:r>
                <a:rPr lang="en-US" altLang="zh-CN" sz="1600" dirty="0" smtClean="0">
                  <a:solidFill>
                    <a:schemeClr val="tx1"/>
                  </a:solidFill>
                  <a:latin typeface="Times New Roman" pitchFamily="18" charset="0"/>
                  <a:cs typeface="Times New Roman" pitchFamily="18" charset="0"/>
                </a:rPr>
                <a:t>j</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sp>
          <p:nvSpPr>
            <p:cNvPr id="76" name="流程图: 或者 75"/>
            <p:cNvSpPr/>
            <p:nvPr/>
          </p:nvSpPr>
          <p:spPr>
            <a:xfrm>
              <a:off x="4303154" y="331024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形状 131"/>
            <p:cNvCxnSpPr>
              <a:stCxn id="68" idx="2"/>
              <a:endCxn id="76" idx="2"/>
            </p:cNvCxnSpPr>
            <p:nvPr/>
          </p:nvCxnSpPr>
          <p:spPr>
            <a:xfrm rot="5400000" flipH="1" flipV="1">
              <a:off x="3508757" y="3245995"/>
              <a:ext cx="640146" cy="948647"/>
            </a:xfrm>
            <a:prstGeom prst="bentConnector4">
              <a:avLst>
                <a:gd name="adj1" fmla="val -18471"/>
                <a:gd name="adj2" fmla="val 6284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1187624" y="3140968"/>
              <a:ext cx="57606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3568" y="2996952"/>
              <a:ext cx="648072"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grpSp>
        <p:nvGrpSpPr>
          <p:cNvPr id="7" name="组合 97"/>
          <p:cNvGrpSpPr/>
          <p:nvPr/>
        </p:nvGrpSpPr>
        <p:grpSpPr>
          <a:xfrm>
            <a:off x="4932040" y="2492896"/>
            <a:ext cx="3960440" cy="2583902"/>
            <a:chOff x="4932040" y="2492896"/>
            <a:chExt cx="3960440" cy="2583902"/>
          </a:xfrm>
        </p:grpSpPr>
        <p:sp>
          <p:nvSpPr>
            <p:cNvPr id="61" name="TextBox 60"/>
            <p:cNvSpPr txBox="1"/>
            <p:nvPr/>
          </p:nvSpPr>
          <p:spPr>
            <a:xfrm>
              <a:off x="6948264" y="467668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62" name="矩形 61"/>
            <p:cNvSpPr/>
            <p:nvPr/>
          </p:nvSpPr>
          <p:spPr>
            <a:xfrm>
              <a:off x="7066624" y="281945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63" name="TextBox 62"/>
            <p:cNvSpPr txBox="1"/>
            <p:nvPr/>
          </p:nvSpPr>
          <p:spPr>
            <a:xfrm>
              <a:off x="8249538" y="2492896"/>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64" name="TextBox 63"/>
            <p:cNvSpPr txBox="1"/>
            <p:nvPr/>
          </p:nvSpPr>
          <p:spPr>
            <a:xfrm>
              <a:off x="6566558" y="28101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5" name="TextBox 64"/>
            <p:cNvSpPr txBox="1"/>
            <p:nvPr/>
          </p:nvSpPr>
          <p:spPr>
            <a:xfrm>
              <a:off x="8249538" y="4139594"/>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66" name="直接箭头连接符 65"/>
            <p:cNvCxnSpPr>
              <a:stCxn id="64" idx="3"/>
              <a:endCxn id="62" idx="1"/>
            </p:cNvCxnSpPr>
            <p:nvPr/>
          </p:nvCxnSpPr>
          <p:spPr>
            <a:xfrm>
              <a:off x="6852310" y="2979457"/>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2"/>
              <a:endCxn id="82" idx="0"/>
            </p:cNvCxnSpPr>
            <p:nvPr/>
          </p:nvCxnSpPr>
          <p:spPr>
            <a:xfrm rot="5400000">
              <a:off x="7372329" y="3310246"/>
              <a:ext cx="31728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83" idx="4"/>
              <a:endCxn id="65" idx="0"/>
            </p:cNvCxnSpPr>
            <p:nvPr/>
          </p:nvCxnSpPr>
          <p:spPr>
            <a:xfrm rot="16200000" flipH="1">
              <a:off x="8245639" y="3814224"/>
              <a:ext cx="649348"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2"/>
              <a:endCxn id="83" idx="0"/>
            </p:cNvCxnSpPr>
            <p:nvPr/>
          </p:nvCxnSpPr>
          <p:spPr>
            <a:xfrm rot="5400000">
              <a:off x="8330916" y="3070153"/>
              <a:ext cx="47879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1" name="形状 131"/>
            <p:cNvCxnSpPr>
              <a:endCxn id="62" idx="0"/>
            </p:cNvCxnSpPr>
            <p:nvPr/>
          </p:nvCxnSpPr>
          <p:spPr>
            <a:xfrm flipV="1">
              <a:off x="6026727" y="2819452"/>
              <a:ext cx="1504244" cy="1212221"/>
            </a:xfrm>
            <a:prstGeom prst="bentConnector4">
              <a:avLst>
                <a:gd name="adj1" fmla="val 38249"/>
                <a:gd name="adj2" fmla="val 118858"/>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5566426" y="3518066"/>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73" name="TextBox 72"/>
            <p:cNvSpPr txBox="1"/>
            <p:nvPr/>
          </p:nvSpPr>
          <p:spPr>
            <a:xfrm>
              <a:off x="5566426" y="249289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74" name="TextBox 73"/>
            <p:cNvSpPr txBox="1"/>
            <p:nvPr/>
          </p:nvSpPr>
          <p:spPr>
            <a:xfrm>
              <a:off x="5066360" y="3508794"/>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75" name="TextBox 74"/>
            <p:cNvSpPr txBox="1"/>
            <p:nvPr/>
          </p:nvSpPr>
          <p:spPr>
            <a:xfrm>
              <a:off x="5566426" y="415460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77" name="直接箭头连接符 76"/>
            <p:cNvCxnSpPr>
              <a:stCxn id="74" idx="3"/>
              <a:endCxn id="72" idx="1"/>
            </p:cNvCxnSpPr>
            <p:nvPr/>
          </p:nvCxnSpPr>
          <p:spPr>
            <a:xfrm>
              <a:off x="5352112" y="3678071"/>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80" idx="4"/>
              <a:endCxn id="72" idx="0"/>
            </p:cNvCxnSpPr>
            <p:nvPr/>
          </p:nvCxnSpPr>
          <p:spPr>
            <a:xfrm rot="16200000" flipH="1">
              <a:off x="5893244" y="3380537"/>
              <a:ext cx="27366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2" idx="2"/>
              <a:endCxn id="75" idx="0"/>
            </p:cNvCxnSpPr>
            <p:nvPr/>
          </p:nvCxnSpPr>
          <p:spPr>
            <a:xfrm rot="5400000">
              <a:off x="5878579" y="4002412"/>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5939382" y="3064400"/>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80"/>
            <p:cNvCxnSpPr>
              <a:stCxn id="73" idx="2"/>
              <a:endCxn id="80" idx="0"/>
            </p:cNvCxnSpPr>
            <p:nvPr/>
          </p:nvCxnSpPr>
          <p:spPr>
            <a:xfrm rot="5400000">
              <a:off x="5913603" y="2947230"/>
              <a:ext cx="232950"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066624" y="3468888"/>
              <a:ext cx="928694" cy="571504"/>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选左侧</a:t>
              </a:r>
              <a:endParaRPr lang="en-US" altLang="zh-CN" sz="1600" dirty="0" smtClean="0">
                <a:solidFill>
                  <a:schemeClr val="tx1"/>
                </a:solidFill>
                <a:latin typeface="Times New Roman" pitchFamily="18" charset="0"/>
                <a:cs typeface="Times New Roman" pitchFamily="18" charset="0"/>
              </a:endParaRPr>
            </a:p>
            <a:p>
              <a:pPr algn="ctr"/>
              <a:r>
                <a:rPr lang="en-US" altLang="zh-CN" sz="1600" dirty="0" smtClean="0">
                  <a:solidFill>
                    <a:schemeClr val="tx1"/>
                  </a:solidFill>
                  <a:latin typeface="Times New Roman" pitchFamily="18" charset="0"/>
                  <a:cs typeface="Times New Roman" pitchFamily="18" charset="0"/>
                </a:rPr>
                <a:t>j</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sp>
          <p:nvSpPr>
            <p:cNvPr id="83" name="流程图: 或者 82"/>
            <p:cNvSpPr/>
            <p:nvPr/>
          </p:nvSpPr>
          <p:spPr>
            <a:xfrm>
              <a:off x="8479618" y="331024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形状 131"/>
            <p:cNvCxnSpPr>
              <a:stCxn id="82" idx="2"/>
              <a:endCxn id="83" idx="2"/>
            </p:cNvCxnSpPr>
            <p:nvPr/>
          </p:nvCxnSpPr>
          <p:spPr>
            <a:xfrm rot="5400000" flipH="1" flipV="1">
              <a:off x="7685221" y="3245995"/>
              <a:ext cx="640146" cy="948647"/>
            </a:xfrm>
            <a:prstGeom prst="bentConnector4">
              <a:avLst>
                <a:gd name="adj1" fmla="val -18471"/>
                <a:gd name="adj2" fmla="val 6284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436096" y="3140968"/>
              <a:ext cx="504056"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932040" y="3020504"/>
              <a:ext cx="648072"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sp>
        <p:nvSpPr>
          <p:cNvPr id="8" name="页脚占位符 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91</a:t>
            </a:fld>
            <a:endParaRPr lang="en-US" altLang="zh-CN" dirty="0"/>
          </a:p>
        </p:txBody>
      </p:sp>
      <p:sp>
        <p:nvSpPr>
          <p:cNvPr id="89" name="流程图: 合并 8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165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第四节 其它分组密码标准</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92</a:t>
            </a:fld>
            <a:endParaRPr lang="en-US" altLang="zh-CN" dirty="0"/>
          </a:p>
        </p:txBody>
      </p:sp>
    </p:spTree>
    <p:extLst>
      <p:ext uri="{BB962C8B-B14F-4D97-AF65-F5344CB8AC3E}">
        <p14:creationId xmlns:p14="http://schemas.microsoft.com/office/powerpoint/2010/main" val="34246164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一、多重加密</a:t>
            </a:r>
            <a:endParaRPr lang="zh-CN" altLang="en-US" dirty="0"/>
          </a:p>
        </p:txBody>
      </p:sp>
      <p:sp>
        <p:nvSpPr>
          <p:cNvPr id="7" name="内容占位符 6"/>
          <p:cNvSpPr>
            <a:spLocks noGrp="1"/>
          </p:cNvSpPr>
          <p:nvPr>
            <p:ph idx="1"/>
          </p:nvPr>
        </p:nvSpPr>
        <p:spPr/>
        <p:txBody>
          <a:bodyPr>
            <a:normAutofit fontScale="92500" lnSpcReduction="10000"/>
          </a:bodyPr>
          <a:lstStyle/>
          <a:p>
            <a:pPr marL="342900" lvl="1" indent="-342900">
              <a:buFont typeface="Wingdings" pitchFamily="2" charset="2"/>
              <a:buChar char="Ø"/>
            </a:pPr>
            <a:r>
              <a:rPr lang="en-US" altLang="zh-CN" sz="2800" dirty="0" smtClean="0"/>
              <a:t>DES</a:t>
            </a:r>
            <a:r>
              <a:rPr lang="zh-CN" altLang="en-US" sz="2800" dirty="0" smtClean="0"/>
              <a:t>不够安全</a:t>
            </a:r>
          </a:p>
          <a:p>
            <a:pPr lvl="1"/>
            <a:r>
              <a:rPr lang="zh-CN" altLang="en-US" dirty="0" smtClean="0"/>
              <a:t>设计新算法</a:t>
            </a:r>
            <a:endParaRPr lang="en-US" altLang="zh-CN" dirty="0" smtClean="0"/>
          </a:p>
          <a:p>
            <a:pPr lvl="1"/>
            <a:r>
              <a:rPr lang="zh-CN" altLang="en-US" dirty="0" smtClean="0"/>
              <a:t>使用多个密钥，多次加密</a:t>
            </a:r>
            <a:endParaRPr lang="en-US" altLang="zh-CN" dirty="0" smtClean="0"/>
          </a:p>
          <a:p>
            <a:pPr>
              <a:buNone/>
            </a:pPr>
            <a:endParaRPr lang="en-US" altLang="zh-CN" dirty="0" smtClean="0"/>
          </a:p>
          <a:p>
            <a:pPr>
              <a:buNone/>
            </a:pPr>
            <a:r>
              <a:rPr lang="en-US" altLang="zh-CN" dirty="0" smtClean="0"/>
              <a:t>1</a:t>
            </a:r>
            <a:r>
              <a:rPr lang="zh-CN" altLang="en-US" dirty="0" smtClean="0"/>
              <a:t>、</a:t>
            </a:r>
            <a:r>
              <a:rPr lang="zh-CN" altLang="en-US" dirty="0" smtClean="0">
                <a:solidFill>
                  <a:srgbClr val="FF0000"/>
                </a:solidFill>
              </a:rPr>
              <a:t>双重</a:t>
            </a:r>
            <a:r>
              <a:rPr lang="en-US" altLang="zh-CN" dirty="0" smtClean="0">
                <a:solidFill>
                  <a:srgbClr val="FF0000"/>
                </a:solidFill>
              </a:rPr>
              <a:t>DES</a:t>
            </a:r>
          </a:p>
          <a:p>
            <a:pPr lvl="1"/>
            <a:r>
              <a:rPr lang="zh-CN" altLang="en-US" dirty="0" smtClean="0"/>
              <a:t>算法：</a:t>
            </a:r>
            <a:endParaRPr lang="en-US" altLang="zh-CN" dirty="0" smtClean="0"/>
          </a:p>
          <a:p>
            <a:pPr lvl="2"/>
            <a:r>
              <a:rPr lang="en-US" altLang="zh-CN" dirty="0" smtClean="0"/>
              <a:t>C=E(K</a:t>
            </a:r>
            <a:r>
              <a:rPr lang="en-US" altLang="zh-CN" baseline="-25000" dirty="0" smtClean="0"/>
              <a:t>2</a:t>
            </a:r>
            <a:r>
              <a:rPr lang="en-US" altLang="zh-CN" dirty="0" smtClean="0"/>
              <a:t>,E(K</a:t>
            </a:r>
            <a:r>
              <a:rPr lang="en-US" altLang="zh-CN" baseline="-25000" dirty="0" smtClean="0"/>
              <a:t>1</a:t>
            </a:r>
            <a:r>
              <a:rPr lang="en-US" altLang="zh-CN" dirty="0" smtClean="0"/>
              <a:t>,P))</a:t>
            </a:r>
          </a:p>
          <a:p>
            <a:pPr lvl="2"/>
            <a:r>
              <a:rPr lang="en-US" altLang="zh-CN" dirty="0" smtClean="0"/>
              <a:t>P=D(K</a:t>
            </a:r>
            <a:r>
              <a:rPr lang="en-US" altLang="zh-CN" baseline="-25000" dirty="0" smtClean="0"/>
              <a:t>1</a:t>
            </a:r>
            <a:r>
              <a:rPr lang="en-US" altLang="zh-CN" dirty="0" smtClean="0"/>
              <a:t>,D(K</a:t>
            </a:r>
            <a:r>
              <a:rPr lang="en-US" altLang="zh-CN" baseline="-25000" dirty="0" smtClean="0"/>
              <a:t>2</a:t>
            </a:r>
            <a:r>
              <a:rPr lang="en-US" altLang="zh-CN" dirty="0" smtClean="0"/>
              <a:t>,C))</a:t>
            </a:r>
          </a:p>
          <a:p>
            <a:pPr lvl="1"/>
            <a:r>
              <a:rPr lang="zh-CN" altLang="en-US" dirty="0" smtClean="0"/>
              <a:t>密钥</a:t>
            </a:r>
            <a:r>
              <a:rPr lang="en-US" altLang="zh-CN" dirty="0" smtClean="0"/>
              <a:t>112</a:t>
            </a:r>
            <a:r>
              <a:rPr lang="zh-CN" altLang="en-US" dirty="0" smtClean="0"/>
              <a:t>位</a:t>
            </a:r>
            <a:endParaRPr lang="en-US" altLang="zh-CN" dirty="0" smtClean="0"/>
          </a:p>
          <a:p>
            <a:pPr lvl="1"/>
            <a:endParaRPr lang="en-US" altLang="zh-CN" dirty="0" smtClean="0"/>
          </a:p>
          <a:p>
            <a:pPr lvl="1"/>
            <a:r>
              <a:rPr lang="zh-CN" altLang="en-US" dirty="0" smtClean="0"/>
              <a:t>一般而言，双重</a:t>
            </a:r>
            <a:r>
              <a:rPr lang="en-US" altLang="zh-CN" dirty="0" smtClean="0"/>
              <a:t>DES</a:t>
            </a:r>
            <a:r>
              <a:rPr lang="zh-CN" altLang="en-US" dirty="0" smtClean="0"/>
              <a:t>不会等效为一次</a:t>
            </a:r>
            <a:r>
              <a:rPr lang="en-US" altLang="zh-CN" dirty="0" smtClean="0"/>
              <a:t>DES</a:t>
            </a:r>
          </a:p>
          <a:p>
            <a:pPr lvl="2"/>
            <a:r>
              <a:rPr lang="zh-CN" altLang="en-US" dirty="0" smtClean="0"/>
              <a:t>双重</a:t>
            </a:r>
            <a:r>
              <a:rPr lang="en-US" altLang="zh-CN" dirty="0" smtClean="0"/>
              <a:t>DES</a:t>
            </a:r>
            <a:r>
              <a:rPr lang="zh-CN" altLang="en-US" dirty="0" smtClean="0"/>
              <a:t>所对应的映射绝大多数不满足：</a:t>
            </a:r>
            <a:endParaRPr lang="en-US" altLang="zh-CN" dirty="0" smtClean="0"/>
          </a:p>
          <a:p>
            <a:pPr lvl="2">
              <a:buNone/>
            </a:pPr>
            <a:r>
              <a:rPr lang="en-US" altLang="zh-CN" dirty="0" smtClean="0"/>
              <a:t>	E(K</a:t>
            </a:r>
            <a:r>
              <a:rPr lang="en-US" altLang="zh-CN" baseline="-25000" dirty="0" smtClean="0"/>
              <a:t>2</a:t>
            </a:r>
            <a:r>
              <a:rPr lang="en-US" altLang="zh-CN" dirty="0" smtClean="0"/>
              <a:t>,E(K</a:t>
            </a:r>
            <a:r>
              <a:rPr lang="en-US" altLang="zh-CN" baseline="-25000" dirty="0" smtClean="0"/>
              <a:t>1</a:t>
            </a:r>
            <a:r>
              <a:rPr lang="en-US" altLang="zh-CN" dirty="0" smtClean="0"/>
              <a:t>,P))=E(K</a:t>
            </a:r>
            <a:r>
              <a:rPr lang="en-US" altLang="zh-CN" baseline="-25000" dirty="0" smtClean="0"/>
              <a:t>3</a:t>
            </a:r>
            <a:r>
              <a:rPr lang="en-US" altLang="zh-CN" dirty="0" smtClean="0"/>
              <a:t>,P)</a:t>
            </a:r>
          </a:p>
          <a:p>
            <a:pPr lvl="1"/>
            <a:endParaRPr lang="en-US" altLang="zh-CN" dirty="0" smtClean="0"/>
          </a:p>
        </p:txBody>
      </p:sp>
      <p:grpSp>
        <p:nvGrpSpPr>
          <p:cNvPr id="38" name="组合 37"/>
          <p:cNvGrpSpPr/>
          <p:nvPr/>
        </p:nvGrpSpPr>
        <p:grpSpPr>
          <a:xfrm>
            <a:off x="4572000" y="2708920"/>
            <a:ext cx="3309094" cy="1003900"/>
            <a:chOff x="4165838" y="3731451"/>
            <a:chExt cx="3309094" cy="1003900"/>
          </a:xfrm>
        </p:grpSpPr>
        <p:sp>
          <p:nvSpPr>
            <p:cNvPr id="8" name="矩形 7"/>
            <p:cNvSpPr/>
            <p:nvPr/>
          </p:nvSpPr>
          <p:spPr>
            <a:xfrm>
              <a:off x="4850362" y="4390159"/>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 name="矩形 8"/>
            <p:cNvSpPr/>
            <p:nvPr/>
          </p:nvSpPr>
          <p:spPr>
            <a:xfrm>
              <a:off x="6136246" y="4390159"/>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4165838" y="4350253"/>
              <a:ext cx="32573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11" name="TextBox 10"/>
            <p:cNvSpPr txBox="1"/>
            <p:nvPr/>
          </p:nvSpPr>
          <p:spPr>
            <a:xfrm>
              <a:off x="5636180" y="4214818"/>
              <a:ext cx="33374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X</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13" name="TextBox 12"/>
            <p:cNvSpPr txBox="1"/>
            <p:nvPr/>
          </p:nvSpPr>
          <p:spPr>
            <a:xfrm>
              <a:off x="4960722" y="3731451"/>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 name="TextBox 13"/>
            <p:cNvSpPr txBox="1"/>
            <p:nvPr/>
          </p:nvSpPr>
          <p:spPr>
            <a:xfrm>
              <a:off x="6246606" y="3742839"/>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6" name="直接箭头连接符 15"/>
            <p:cNvCxnSpPr>
              <a:stCxn id="10" idx="3"/>
              <a:endCxn id="8" idx="1"/>
            </p:cNvCxnSpPr>
            <p:nvPr/>
          </p:nvCxnSpPr>
          <p:spPr>
            <a:xfrm>
              <a:off x="4491568" y="4534919"/>
              <a:ext cx="358794"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3"/>
              <a:endCxn id="9" idx="1"/>
            </p:cNvCxnSpPr>
            <p:nvPr/>
          </p:nvCxnSpPr>
          <p:spPr>
            <a:xfrm>
              <a:off x="5493304" y="4541385"/>
              <a:ext cx="64294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a:endCxn id="8" idx="0"/>
            </p:cNvCxnSpPr>
            <p:nvPr/>
          </p:nvCxnSpPr>
          <p:spPr>
            <a:xfrm rot="5400000">
              <a:off x="5028670" y="4243946"/>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2"/>
              <a:endCxn id="9" idx="0"/>
            </p:cNvCxnSpPr>
            <p:nvPr/>
          </p:nvCxnSpPr>
          <p:spPr>
            <a:xfrm rot="5400000">
              <a:off x="6320248" y="4249640"/>
              <a:ext cx="277988"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136378" y="4366019"/>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cxnSp>
          <p:nvCxnSpPr>
            <p:cNvPr id="35" name="直接箭头连接符 34"/>
            <p:cNvCxnSpPr>
              <a:stCxn id="9" idx="3"/>
              <a:endCxn id="34" idx="1"/>
            </p:cNvCxnSpPr>
            <p:nvPr/>
          </p:nvCxnSpPr>
          <p:spPr>
            <a:xfrm>
              <a:off x="6779188" y="4541385"/>
              <a:ext cx="357190" cy="9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4572000" y="3836162"/>
            <a:ext cx="3296270" cy="972368"/>
            <a:chOff x="4165838" y="3731451"/>
            <a:chExt cx="3296270" cy="972368"/>
          </a:xfrm>
        </p:grpSpPr>
        <p:sp>
          <p:nvSpPr>
            <p:cNvPr id="68" name="矩形 67"/>
            <p:cNvSpPr/>
            <p:nvPr/>
          </p:nvSpPr>
          <p:spPr>
            <a:xfrm>
              <a:off x="4850362" y="4357694"/>
              <a:ext cx="642942" cy="31821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9" name="矩形 68"/>
            <p:cNvSpPr/>
            <p:nvPr/>
          </p:nvSpPr>
          <p:spPr>
            <a:xfrm>
              <a:off x="6136246" y="4357694"/>
              <a:ext cx="642942" cy="31821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70" name="TextBox 69"/>
            <p:cNvSpPr txBox="1"/>
            <p:nvPr/>
          </p:nvSpPr>
          <p:spPr>
            <a:xfrm>
              <a:off x="4165838" y="4334487"/>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71" name="TextBox 70"/>
            <p:cNvSpPr txBox="1"/>
            <p:nvPr/>
          </p:nvSpPr>
          <p:spPr>
            <a:xfrm>
              <a:off x="5636180" y="4214818"/>
              <a:ext cx="33374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X</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72" name="TextBox 71"/>
            <p:cNvSpPr txBox="1"/>
            <p:nvPr/>
          </p:nvSpPr>
          <p:spPr>
            <a:xfrm>
              <a:off x="4960722" y="3731451"/>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73" name="TextBox 72"/>
            <p:cNvSpPr txBox="1"/>
            <p:nvPr/>
          </p:nvSpPr>
          <p:spPr>
            <a:xfrm>
              <a:off x="6246606" y="3742839"/>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74" name="直接箭头连接符 73"/>
            <p:cNvCxnSpPr>
              <a:stCxn id="70" idx="3"/>
              <a:endCxn id="68" idx="1"/>
            </p:cNvCxnSpPr>
            <p:nvPr/>
          </p:nvCxnSpPr>
          <p:spPr>
            <a:xfrm flipV="1">
              <a:off x="4504392" y="4516803"/>
              <a:ext cx="345970" cy="2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8" idx="3"/>
              <a:endCxn id="69" idx="1"/>
            </p:cNvCxnSpPr>
            <p:nvPr/>
          </p:nvCxnSpPr>
          <p:spPr>
            <a:xfrm>
              <a:off x="5493304" y="4516803"/>
              <a:ext cx="64294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2" idx="2"/>
              <a:endCxn id="68" idx="0"/>
            </p:cNvCxnSpPr>
            <p:nvPr/>
          </p:nvCxnSpPr>
          <p:spPr>
            <a:xfrm rot="5400000">
              <a:off x="5044903" y="4227713"/>
              <a:ext cx="256911"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3" idx="2"/>
              <a:endCxn id="69" idx="0"/>
            </p:cNvCxnSpPr>
            <p:nvPr/>
          </p:nvCxnSpPr>
          <p:spPr>
            <a:xfrm rot="5400000">
              <a:off x="6336481" y="4233407"/>
              <a:ext cx="245523"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136378" y="4334487"/>
              <a:ext cx="32573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cxnSp>
          <p:nvCxnSpPr>
            <p:cNvPr id="79" name="直接箭头连接符 78"/>
            <p:cNvCxnSpPr>
              <a:stCxn id="69" idx="3"/>
              <a:endCxn id="78" idx="1"/>
            </p:cNvCxnSpPr>
            <p:nvPr/>
          </p:nvCxnSpPr>
          <p:spPr>
            <a:xfrm>
              <a:off x="6779188" y="4516803"/>
              <a:ext cx="357190" cy="2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93</a:t>
            </a:fld>
            <a:endParaRPr lang="en-US" altLang="zh-CN" dirty="0"/>
          </a:p>
        </p:txBody>
      </p:sp>
      <p:sp>
        <p:nvSpPr>
          <p:cNvPr id="40" name="流程图: 合并 39"/>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688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中间相遇攻击</a:t>
            </a:r>
            <a:endParaRPr lang="zh-CN" altLang="en-US" dirty="0"/>
          </a:p>
        </p:txBody>
      </p:sp>
      <p:sp>
        <p:nvSpPr>
          <p:cNvPr id="3" name="内容占位符 2"/>
          <p:cNvSpPr>
            <a:spLocks noGrp="1"/>
          </p:cNvSpPr>
          <p:nvPr>
            <p:ph idx="1"/>
          </p:nvPr>
        </p:nvSpPr>
        <p:spPr/>
        <p:txBody>
          <a:bodyPr>
            <a:normAutofit/>
          </a:bodyPr>
          <a:lstStyle/>
          <a:p>
            <a:r>
              <a:rPr lang="zh-CN" altLang="en-US" dirty="0" smtClean="0"/>
              <a:t>寻找：</a:t>
            </a:r>
            <a:r>
              <a:rPr lang="en-US" dirty="0" smtClean="0"/>
              <a:t>X=E[K</a:t>
            </a:r>
            <a:r>
              <a:rPr lang="en-US" baseline="-25000" dirty="0" smtClean="0"/>
              <a:t>1</a:t>
            </a:r>
            <a:r>
              <a:rPr lang="en-US" dirty="0" smtClean="0"/>
              <a:t>,P]=D[K</a:t>
            </a:r>
            <a:r>
              <a:rPr lang="en-US" baseline="-25000" dirty="0" smtClean="0"/>
              <a:t>2</a:t>
            </a:r>
            <a:r>
              <a:rPr lang="en-US" dirty="0" smtClean="0"/>
              <a:t>,C]</a:t>
            </a:r>
          </a:p>
          <a:p>
            <a:endParaRPr lang="en-US" altLang="zh-CN" dirty="0" smtClean="0"/>
          </a:p>
          <a:p>
            <a:r>
              <a:rPr lang="zh-CN" altLang="en-US" dirty="0" smtClean="0"/>
              <a:t>算法：若已知</a:t>
            </a:r>
            <a:r>
              <a:rPr lang="en-US" altLang="zh-CN" dirty="0" smtClean="0"/>
              <a:t>(P, C)</a:t>
            </a:r>
            <a:r>
              <a:rPr lang="zh-CN" altLang="en-US" dirty="0" smtClean="0"/>
              <a:t>，则</a:t>
            </a:r>
          </a:p>
          <a:p>
            <a:pPr marL="914400" lvl="1" indent="-457200">
              <a:buFont typeface="+mj-lt"/>
              <a:buAutoNum type="arabicPeriod"/>
            </a:pPr>
            <a:r>
              <a:rPr lang="zh-CN" altLang="en-US" dirty="0" smtClean="0"/>
              <a:t>对</a:t>
            </a:r>
            <a:r>
              <a:rPr lang="en-US" altLang="zh-CN" dirty="0" smtClean="0"/>
              <a:t>2</a:t>
            </a:r>
            <a:r>
              <a:rPr lang="en-US" altLang="zh-CN" baseline="30000" dirty="0" smtClean="0"/>
              <a:t>56</a:t>
            </a:r>
            <a:r>
              <a:rPr lang="zh-CN" altLang="en-US" dirty="0" smtClean="0"/>
              <a:t>个可能的</a:t>
            </a:r>
            <a:r>
              <a:rPr lang="en-US" altLang="zh-CN" dirty="0" smtClean="0"/>
              <a:t>K</a:t>
            </a:r>
            <a:r>
              <a:rPr lang="en-US" altLang="zh-CN" baseline="-25000" dirty="0" smtClean="0"/>
              <a:t>1</a:t>
            </a:r>
            <a:r>
              <a:rPr lang="zh-CN" altLang="en-US" dirty="0" smtClean="0"/>
              <a:t>加密</a:t>
            </a:r>
            <a:r>
              <a:rPr lang="en-US" altLang="zh-CN" dirty="0" smtClean="0"/>
              <a:t>P</a:t>
            </a:r>
            <a:r>
              <a:rPr lang="zh-CN" altLang="en-US" dirty="0" smtClean="0"/>
              <a:t>，结果存入表中，按</a:t>
            </a:r>
            <a:r>
              <a:rPr lang="en-US" altLang="zh-CN" dirty="0" smtClean="0"/>
              <a:t>X</a:t>
            </a:r>
            <a:r>
              <a:rPr lang="zh-CN" altLang="en-US" dirty="0" smtClean="0"/>
              <a:t>值排序</a:t>
            </a:r>
          </a:p>
          <a:p>
            <a:pPr marL="914400" lvl="1" indent="-457200">
              <a:buFont typeface="+mj-lt"/>
              <a:buAutoNum type="arabicPeriod"/>
            </a:pPr>
            <a:r>
              <a:rPr lang="zh-CN" altLang="en-US" dirty="0" smtClean="0"/>
              <a:t>对</a:t>
            </a:r>
            <a:r>
              <a:rPr lang="en-US" altLang="zh-CN" dirty="0" smtClean="0"/>
              <a:t>2</a:t>
            </a:r>
            <a:r>
              <a:rPr lang="en-US" altLang="zh-CN" baseline="30000" dirty="0" smtClean="0"/>
              <a:t>56</a:t>
            </a:r>
            <a:r>
              <a:rPr lang="zh-CN" altLang="en-US" dirty="0" smtClean="0"/>
              <a:t>个可能的</a:t>
            </a:r>
            <a:r>
              <a:rPr lang="en-US" altLang="zh-CN" dirty="0" smtClean="0"/>
              <a:t>K</a:t>
            </a:r>
            <a:r>
              <a:rPr lang="en-US" altLang="zh-CN" baseline="-25000" dirty="0" smtClean="0"/>
              <a:t>2</a:t>
            </a:r>
            <a:r>
              <a:rPr lang="zh-CN" altLang="en-US" dirty="0" smtClean="0"/>
              <a:t>解密</a:t>
            </a:r>
            <a:r>
              <a:rPr lang="en-US" altLang="zh-CN" dirty="0" smtClean="0"/>
              <a:t>C</a:t>
            </a:r>
            <a:r>
              <a:rPr lang="zh-CN" altLang="en-US" dirty="0" smtClean="0"/>
              <a:t>，在表中寻找匹配</a:t>
            </a:r>
          </a:p>
          <a:p>
            <a:pPr marL="914400" lvl="1" indent="-457200">
              <a:buFont typeface="+mj-lt"/>
              <a:buAutoNum type="arabicPeriod"/>
            </a:pPr>
            <a:r>
              <a:rPr lang="zh-CN" altLang="en-US" dirty="0" smtClean="0"/>
              <a:t>如果产生匹配，则用另一个明文密文对检测所得两个密钥</a:t>
            </a:r>
          </a:p>
          <a:p>
            <a:pPr marL="914400" lvl="1" indent="-457200">
              <a:buFont typeface="+mj-lt"/>
              <a:buAutoNum type="arabicPeriod"/>
            </a:pPr>
            <a:r>
              <a:rPr lang="zh-CN" altLang="en-US" dirty="0" smtClean="0"/>
              <a:t>如果两密钥产生正确的密文，则接受为正确</a:t>
            </a:r>
            <a:endParaRPr lang="en-US" altLang="zh-CN" dirty="0" smtClean="0"/>
          </a:p>
          <a:p>
            <a:pPr marL="514350" indent="-457200"/>
            <a:endParaRPr lang="en-US" altLang="zh-CN" dirty="0" smtClean="0"/>
          </a:p>
          <a:p>
            <a:pPr marL="514350" indent="-457200"/>
            <a:r>
              <a:rPr lang="zh-CN" altLang="en-US" dirty="0" smtClean="0"/>
              <a:t>攻击双重</a:t>
            </a:r>
            <a:r>
              <a:rPr lang="en-US" altLang="zh-CN" dirty="0" smtClean="0"/>
              <a:t>DES</a:t>
            </a:r>
            <a:r>
              <a:rPr lang="zh-CN" altLang="en-US" dirty="0" smtClean="0"/>
              <a:t>，平均工作量仅为</a:t>
            </a:r>
            <a:r>
              <a:rPr lang="en-US" altLang="zh-CN" dirty="0" smtClean="0"/>
              <a:t>2</a:t>
            </a:r>
            <a:r>
              <a:rPr lang="en-US" altLang="zh-CN" baseline="30000" dirty="0" smtClean="0"/>
              <a:t>56</a:t>
            </a:r>
            <a:endParaRPr lang="zh-CN" altLang="en-US" baseline="30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94</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1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61950" indent="-361950">
              <a:lnSpc>
                <a:spcPct val="90000"/>
              </a:lnSpc>
            </a:pPr>
            <a:r>
              <a:rPr lang="zh-CN" altLang="en-US" dirty="0" smtClean="0"/>
              <a:t>中间相遇攻击检测到正确密钥的概率是</a:t>
            </a:r>
            <a:r>
              <a:rPr lang="en-US" altLang="zh-CN" dirty="0" smtClean="0"/>
              <a:t>1-2</a:t>
            </a:r>
            <a:r>
              <a:rPr lang="en-US" altLang="zh-CN" baseline="30000" dirty="0" smtClean="0"/>
              <a:t>-16</a:t>
            </a:r>
          </a:p>
          <a:p>
            <a:pPr marL="762000" lvl="1" indent="-361950">
              <a:lnSpc>
                <a:spcPct val="90000"/>
              </a:lnSpc>
            </a:pPr>
            <a:endParaRPr lang="en-US" altLang="zh-CN" dirty="0" smtClean="0"/>
          </a:p>
          <a:p>
            <a:pPr marL="762000" lvl="1" indent="-361950">
              <a:lnSpc>
                <a:spcPct val="90000"/>
              </a:lnSpc>
            </a:pPr>
            <a:r>
              <a:rPr lang="zh-CN" altLang="en-US" dirty="0" smtClean="0"/>
              <a:t>对任意明文</a:t>
            </a:r>
            <a:r>
              <a:rPr lang="en-US" altLang="zh-CN" dirty="0" smtClean="0"/>
              <a:t>P</a:t>
            </a:r>
            <a:r>
              <a:rPr lang="zh-CN" altLang="en-US" dirty="0" smtClean="0"/>
              <a:t>，双重</a:t>
            </a:r>
            <a:r>
              <a:rPr lang="en-US" altLang="zh-CN" dirty="0" smtClean="0"/>
              <a:t>DES</a:t>
            </a:r>
            <a:r>
              <a:rPr lang="zh-CN" altLang="en-US" dirty="0" smtClean="0"/>
              <a:t>产生的密文有</a:t>
            </a:r>
            <a:r>
              <a:rPr lang="en-US" altLang="zh-CN" dirty="0" smtClean="0"/>
              <a:t>2</a:t>
            </a:r>
            <a:r>
              <a:rPr lang="en-US" altLang="zh-CN" baseline="30000" dirty="0" smtClean="0"/>
              <a:t>64</a:t>
            </a:r>
            <a:r>
              <a:rPr lang="zh-CN" altLang="en-US" dirty="0" smtClean="0"/>
              <a:t>种可能，密钥有</a:t>
            </a:r>
            <a:r>
              <a:rPr lang="en-US" altLang="zh-CN" dirty="0" smtClean="0"/>
              <a:t>2</a:t>
            </a:r>
            <a:r>
              <a:rPr lang="en-US" altLang="zh-CN" baseline="30000" dirty="0" smtClean="0"/>
              <a:t>112</a:t>
            </a:r>
            <a:r>
              <a:rPr lang="zh-CN" altLang="en-US" dirty="0" smtClean="0"/>
              <a:t>可能。</a:t>
            </a:r>
            <a:endParaRPr lang="en-US" altLang="zh-CN" dirty="0" smtClean="0"/>
          </a:p>
          <a:p>
            <a:pPr marL="762000" lvl="1" indent="-361950">
              <a:lnSpc>
                <a:spcPct val="90000"/>
              </a:lnSpc>
            </a:pPr>
            <a:endParaRPr lang="en-US" altLang="zh-CN" dirty="0" smtClean="0"/>
          </a:p>
          <a:p>
            <a:pPr marL="762000" lvl="1" indent="-361950">
              <a:lnSpc>
                <a:spcPct val="90000"/>
              </a:lnSpc>
            </a:pPr>
            <a:r>
              <a:rPr lang="zh-CN" altLang="en-US" dirty="0" smtClean="0"/>
              <a:t>平均来说，对一个给定的明文</a:t>
            </a:r>
            <a:r>
              <a:rPr lang="en-US" altLang="zh-CN" dirty="0" smtClean="0"/>
              <a:t>P</a:t>
            </a:r>
            <a:r>
              <a:rPr lang="zh-CN" altLang="en-US" dirty="0" smtClean="0"/>
              <a:t>和密文</a:t>
            </a:r>
            <a:r>
              <a:rPr lang="en-US" altLang="zh-CN" dirty="0" smtClean="0"/>
              <a:t>C</a:t>
            </a:r>
            <a:r>
              <a:rPr lang="zh-CN" altLang="en-US" dirty="0" smtClean="0"/>
              <a:t>，满足它的</a:t>
            </a:r>
            <a:r>
              <a:rPr lang="en-US" altLang="zh-CN" dirty="0" smtClean="0"/>
              <a:t>112</a:t>
            </a:r>
            <a:r>
              <a:rPr lang="zh-CN" altLang="en-US" dirty="0" smtClean="0"/>
              <a:t>位密钥的个数是</a:t>
            </a:r>
            <a:r>
              <a:rPr lang="en-US" altLang="zh-CN" dirty="0" smtClean="0"/>
              <a:t>2</a:t>
            </a:r>
            <a:r>
              <a:rPr lang="en-US" altLang="zh-CN" baseline="30000" dirty="0" smtClean="0"/>
              <a:t>112</a:t>
            </a:r>
            <a:r>
              <a:rPr lang="en-US" altLang="zh-CN" dirty="0" smtClean="0"/>
              <a:t>/2</a:t>
            </a:r>
            <a:r>
              <a:rPr lang="en-US" altLang="zh-CN" baseline="30000" dirty="0" smtClean="0"/>
              <a:t>64</a:t>
            </a:r>
            <a:r>
              <a:rPr lang="en-US" altLang="zh-CN" dirty="0" smtClean="0"/>
              <a:t>=2</a:t>
            </a:r>
            <a:r>
              <a:rPr lang="en-US" altLang="zh-CN" baseline="30000" dirty="0" smtClean="0"/>
              <a:t>48</a:t>
            </a:r>
            <a:r>
              <a:rPr lang="zh-CN" altLang="en-US" dirty="0" smtClean="0"/>
              <a:t>，即虚警为</a:t>
            </a:r>
            <a:r>
              <a:rPr lang="en-US" altLang="zh-CN" dirty="0" smtClean="0"/>
              <a:t>2</a:t>
            </a:r>
            <a:r>
              <a:rPr lang="en-US" altLang="zh-CN" baseline="30000" dirty="0" smtClean="0"/>
              <a:t>48</a:t>
            </a:r>
            <a:r>
              <a:rPr lang="zh-CN" altLang="en-US" dirty="0" smtClean="0"/>
              <a:t>。</a:t>
            </a:r>
            <a:endParaRPr lang="en-US" altLang="zh-CN" dirty="0" smtClean="0"/>
          </a:p>
          <a:p>
            <a:pPr marL="762000" lvl="1" indent="-361950">
              <a:lnSpc>
                <a:spcPct val="90000"/>
              </a:lnSpc>
            </a:pPr>
            <a:endParaRPr lang="en-US" altLang="zh-CN" dirty="0" smtClean="0"/>
          </a:p>
          <a:p>
            <a:pPr marL="762000" lvl="1" indent="-361950">
              <a:lnSpc>
                <a:spcPct val="90000"/>
              </a:lnSpc>
            </a:pPr>
            <a:r>
              <a:rPr lang="zh-CN" altLang="en-US" dirty="0" smtClean="0"/>
              <a:t>用另一个</a:t>
            </a:r>
            <a:r>
              <a:rPr lang="en-US" altLang="zh-CN" dirty="0" smtClean="0"/>
              <a:t>64</a:t>
            </a:r>
            <a:r>
              <a:rPr lang="zh-CN" altLang="en-US" dirty="0" smtClean="0"/>
              <a:t>位已知明文密文对检测，虚警降低到</a:t>
            </a:r>
            <a:r>
              <a:rPr lang="en-US" altLang="zh-CN" dirty="0" smtClean="0"/>
              <a:t>2</a:t>
            </a:r>
            <a:r>
              <a:rPr lang="en-US" altLang="zh-CN" baseline="30000" dirty="0" smtClean="0"/>
              <a:t>-16</a:t>
            </a:r>
            <a:r>
              <a:rPr lang="zh-CN" altLang="en-US" dirty="0" smtClean="0"/>
              <a:t>。</a:t>
            </a:r>
            <a:endParaRPr lang="en-US" altLang="zh-CN" sz="1800" baseline="30000" dirty="0" smtClean="0"/>
          </a:p>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95</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9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lnSpc>
                <a:spcPct val="110000"/>
              </a:lnSpc>
              <a:buNone/>
            </a:pPr>
            <a:r>
              <a:rPr lang="en-US" altLang="zh-CN" dirty="0" smtClean="0"/>
              <a:t>2</a:t>
            </a:r>
            <a:r>
              <a:rPr lang="zh-CN" altLang="en-US" dirty="0" smtClean="0"/>
              <a:t>、</a:t>
            </a:r>
            <a:r>
              <a:rPr lang="en-US" altLang="zh-CN" dirty="0" smtClean="0">
                <a:solidFill>
                  <a:srgbClr val="FF0000"/>
                </a:solidFill>
              </a:rPr>
              <a:t>3DES</a:t>
            </a:r>
            <a:r>
              <a:rPr lang="zh-CN" altLang="en-US" dirty="0" smtClean="0">
                <a:solidFill>
                  <a:srgbClr val="FF0000"/>
                </a:solidFill>
              </a:rPr>
              <a:t>（</a:t>
            </a:r>
            <a:r>
              <a:rPr lang="en-US" altLang="zh-CN" dirty="0" smtClean="0">
                <a:solidFill>
                  <a:srgbClr val="FF0000"/>
                </a:solidFill>
              </a:rPr>
              <a:t>TDEA</a:t>
            </a:r>
            <a:r>
              <a:rPr lang="zh-CN" altLang="en-US" dirty="0" smtClean="0">
                <a:solidFill>
                  <a:srgbClr val="FF0000"/>
                </a:solidFill>
              </a:rPr>
              <a:t>）</a:t>
            </a:r>
            <a:endParaRPr lang="en-US" altLang="zh-CN" dirty="0" smtClean="0">
              <a:solidFill>
                <a:srgbClr val="FF0000"/>
              </a:solidFill>
            </a:endParaRPr>
          </a:p>
          <a:p>
            <a:pPr>
              <a:lnSpc>
                <a:spcPct val="110000"/>
              </a:lnSpc>
            </a:pPr>
            <a:r>
              <a:rPr lang="zh-CN" altLang="en-US" dirty="0" smtClean="0"/>
              <a:t>使用两个密钥的算法：</a:t>
            </a:r>
            <a:endParaRPr lang="en-US" altLang="zh-CN" dirty="0" smtClean="0"/>
          </a:p>
          <a:p>
            <a:pPr lvl="1">
              <a:lnSpc>
                <a:spcPct val="110000"/>
              </a:lnSpc>
            </a:pPr>
            <a:r>
              <a:rPr lang="en-US" altLang="zh-CN" dirty="0" smtClean="0"/>
              <a:t>C=E(K</a:t>
            </a:r>
            <a:r>
              <a:rPr lang="en-US" altLang="zh-CN" baseline="-25000" dirty="0" smtClean="0"/>
              <a:t>1</a:t>
            </a:r>
            <a:r>
              <a:rPr lang="en-US" altLang="zh-CN" dirty="0" smtClean="0"/>
              <a:t>,D(K</a:t>
            </a:r>
            <a:r>
              <a:rPr lang="en-US" altLang="zh-CN" baseline="-25000" dirty="0" smtClean="0"/>
              <a:t>2</a:t>
            </a:r>
            <a:r>
              <a:rPr lang="en-US" altLang="zh-CN" dirty="0" smtClean="0"/>
              <a:t>,E(K</a:t>
            </a:r>
            <a:r>
              <a:rPr lang="en-US" altLang="zh-CN" baseline="-25000" dirty="0" smtClean="0"/>
              <a:t>1</a:t>
            </a:r>
            <a:r>
              <a:rPr lang="en-US" altLang="zh-CN" dirty="0" smtClean="0"/>
              <a:t>,P)))</a:t>
            </a:r>
          </a:p>
          <a:p>
            <a:pPr lvl="1">
              <a:lnSpc>
                <a:spcPct val="110000"/>
              </a:lnSpc>
            </a:pPr>
            <a:r>
              <a:rPr lang="en-US" altLang="zh-CN" dirty="0" smtClean="0"/>
              <a:t>P=D(K</a:t>
            </a:r>
            <a:r>
              <a:rPr lang="en-US" altLang="zh-CN" baseline="-25000" dirty="0" smtClean="0"/>
              <a:t>1</a:t>
            </a:r>
            <a:r>
              <a:rPr lang="en-US" altLang="zh-CN" dirty="0" smtClean="0"/>
              <a:t>,E(K</a:t>
            </a:r>
            <a:r>
              <a:rPr lang="en-US" altLang="zh-CN" baseline="-25000" dirty="0" smtClean="0"/>
              <a:t>2</a:t>
            </a:r>
            <a:r>
              <a:rPr lang="en-US" altLang="zh-CN" dirty="0" smtClean="0"/>
              <a:t>,D(K</a:t>
            </a:r>
            <a:r>
              <a:rPr lang="en-US" altLang="zh-CN" baseline="-25000" dirty="0" smtClean="0"/>
              <a:t>1</a:t>
            </a:r>
            <a:r>
              <a:rPr lang="en-US" altLang="zh-CN" dirty="0" smtClean="0"/>
              <a:t>,C)))</a:t>
            </a:r>
          </a:p>
          <a:p>
            <a:pPr lvl="1">
              <a:lnSpc>
                <a:spcPct val="110000"/>
              </a:lnSpc>
            </a:pPr>
            <a:endParaRPr lang="en-US" altLang="zh-CN" dirty="0" smtClean="0"/>
          </a:p>
          <a:p>
            <a:pPr lvl="1">
              <a:lnSpc>
                <a:spcPct val="110000"/>
              </a:lnSpc>
            </a:pPr>
            <a:endParaRPr lang="en-US" altLang="zh-CN" dirty="0" smtClean="0"/>
          </a:p>
          <a:p>
            <a:pPr>
              <a:lnSpc>
                <a:spcPct val="110000"/>
              </a:lnSpc>
            </a:pPr>
            <a:r>
              <a:rPr lang="zh-CN" altLang="en-US" dirty="0" smtClean="0"/>
              <a:t>加密、解密交替使用，仅仅为了与单次</a:t>
            </a:r>
            <a:r>
              <a:rPr lang="en-US" altLang="zh-CN" dirty="0" smtClean="0"/>
              <a:t>DES</a:t>
            </a:r>
            <a:r>
              <a:rPr lang="zh-CN" altLang="en-US" dirty="0" smtClean="0"/>
              <a:t>兼容</a:t>
            </a:r>
            <a:endParaRPr lang="en-US" altLang="zh-CN" dirty="0" smtClean="0"/>
          </a:p>
          <a:p>
            <a:pPr lvl="1">
              <a:lnSpc>
                <a:spcPct val="110000"/>
              </a:lnSpc>
            </a:pPr>
            <a:endParaRPr lang="en-US" altLang="zh-CN" dirty="0" smtClean="0"/>
          </a:p>
          <a:p>
            <a:pPr>
              <a:lnSpc>
                <a:spcPct val="110000"/>
              </a:lnSpc>
            </a:pPr>
            <a:r>
              <a:rPr lang="zh-CN" altLang="en-US" dirty="0" smtClean="0"/>
              <a:t>已用于密钥管理标准</a:t>
            </a:r>
            <a:r>
              <a:rPr lang="en-US" altLang="zh-CN" dirty="0" smtClean="0"/>
              <a:t>ANS X9.17</a:t>
            </a:r>
            <a:r>
              <a:rPr lang="zh-CN" altLang="en-US" dirty="0" smtClean="0"/>
              <a:t>和</a:t>
            </a:r>
            <a:r>
              <a:rPr lang="en-US" altLang="zh-CN" dirty="0" smtClean="0"/>
              <a:t>ISO 8732</a:t>
            </a:r>
            <a:r>
              <a:rPr lang="zh-CN" altLang="en-US" dirty="0" smtClean="0"/>
              <a:t>中。</a:t>
            </a:r>
            <a:endParaRPr lang="en-US" altLang="zh-CN" dirty="0" smtClean="0"/>
          </a:p>
          <a:p>
            <a:pPr lvl="1">
              <a:lnSpc>
                <a:spcPct val="110000"/>
              </a:lnSpc>
            </a:pPr>
            <a:r>
              <a:rPr lang="zh-CN" altLang="en-US" dirty="0" smtClean="0"/>
              <a:t>没有可行的攻击方法</a:t>
            </a:r>
            <a:endParaRPr lang="en-US" altLang="zh-CN" dirty="0" smtClean="0"/>
          </a:p>
          <a:p>
            <a:pPr lvl="1">
              <a:lnSpc>
                <a:spcPct val="110000"/>
              </a:lnSpc>
            </a:pPr>
            <a:endParaRPr lang="en-US" altLang="zh-CN" dirty="0" smtClean="0"/>
          </a:p>
          <a:p>
            <a:pPr>
              <a:lnSpc>
                <a:spcPct val="110000"/>
              </a:lnSpc>
            </a:pPr>
            <a:r>
              <a:rPr lang="zh-CN" altLang="en-US" dirty="0" smtClean="0"/>
              <a:t>使用三个密钥的</a:t>
            </a:r>
            <a:r>
              <a:rPr lang="en-US" altLang="zh-CN" dirty="0" smtClean="0"/>
              <a:t>TDEA</a:t>
            </a:r>
            <a:r>
              <a:rPr lang="zh-CN" altLang="en-US" dirty="0" smtClean="0"/>
              <a:t>已应用在基于</a:t>
            </a:r>
            <a:r>
              <a:rPr lang="en-US" altLang="zh-CN" dirty="0" smtClean="0"/>
              <a:t>Internet</a:t>
            </a:r>
            <a:r>
              <a:rPr lang="zh-CN" altLang="en-US" dirty="0" smtClean="0"/>
              <a:t>的应用：</a:t>
            </a:r>
            <a:r>
              <a:rPr lang="en-US" altLang="zh-CN" dirty="0" smtClean="0"/>
              <a:t>PGP</a:t>
            </a:r>
            <a:r>
              <a:rPr lang="zh-CN" altLang="en-US" dirty="0" smtClean="0"/>
              <a:t>和</a:t>
            </a:r>
            <a:r>
              <a:rPr lang="en-US" altLang="zh-CN" dirty="0" smtClean="0"/>
              <a:t>S/MIME</a:t>
            </a:r>
            <a:endParaRPr lang="zh-CN" altLang="en-US" dirty="0"/>
          </a:p>
        </p:txBody>
      </p:sp>
      <p:grpSp>
        <p:nvGrpSpPr>
          <p:cNvPr id="50" name="组合 49"/>
          <p:cNvGrpSpPr/>
          <p:nvPr/>
        </p:nvGrpSpPr>
        <p:grpSpPr>
          <a:xfrm>
            <a:off x="4429124" y="1196752"/>
            <a:ext cx="4196206" cy="1000276"/>
            <a:chOff x="4429124" y="1416594"/>
            <a:chExt cx="4196206" cy="1000276"/>
          </a:xfrm>
        </p:grpSpPr>
        <p:sp>
          <p:nvSpPr>
            <p:cNvPr id="8" name="矩形 7"/>
            <p:cNvSpPr/>
            <p:nvPr/>
          </p:nvSpPr>
          <p:spPr>
            <a:xfrm>
              <a:off x="5113648" y="2083676"/>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 name="矩形 8"/>
            <p:cNvSpPr/>
            <p:nvPr/>
          </p:nvSpPr>
          <p:spPr>
            <a:xfrm>
              <a:off x="6215074" y="2083676"/>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0" name="TextBox 9"/>
            <p:cNvSpPr txBox="1"/>
            <p:nvPr/>
          </p:nvSpPr>
          <p:spPr>
            <a:xfrm>
              <a:off x="4429124" y="2043770"/>
              <a:ext cx="32573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11" name="TextBox 10"/>
            <p:cNvSpPr txBox="1"/>
            <p:nvPr/>
          </p:nvSpPr>
          <p:spPr>
            <a:xfrm>
              <a:off x="5760726" y="1908335"/>
              <a:ext cx="35137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A</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12" name="TextBox 11"/>
            <p:cNvSpPr txBox="1"/>
            <p:nvPr/>
          </p:nvSpPr>
          <p:spPr>
            <a:xfrm>
              <a:off x="5224008" y="1424968"/>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3" name="TextBox 12"/>
            <p:cNvSpPr txBox="1"/>
            <p:nvPr/>
          </p:nvSpPr>
          <p:spPr>
            <a:xfrm>
              <a:off x="6318044" y="143635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4" name="直接箭头连接符 13"/>
            <p:cNvCxnSpPr>
              <a:stCxn id="10" idx="3"/>
              <a:endCxn id="8" idx="1"/>
            </p:cNvCxnSpPr>
            <p:nvPr/>
          </p:nvCxnSpPr>
          <p:spPr>
            <a:xfrm>
              <a:off x="4754854" y="2228436"/>
              <a:ext cx="358794"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nvCxnSpPr>
          <p:spPr>
            <a:xfrm>
              <a:off x="5756590" y="2234902"/>
              <a:ext cx="4584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2" idx="2"/>
              <a:endCxn id="8" idx="0"/>
            </p:cNvCxnSpPr>
            <p:nvPr/>
          </p:nvCxnSpPr>
          <p:spPr>
            <a:xfrm rot="5400000">
              <a:off x="5291956" y="1937463"/>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9" idx="0"/>
            </p:cNvCxnSpPr>
            <p:nvPr/>
          </p:nvCxnSpPr>
          <p:spPr>
            <a:xfrm rot="16200000" flipH="1">
              <a:off x="6395381" y="1942512"/>
              <a:ext cx="277988" cy="43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86776" y="2047538"/>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cxnSp>
          <p:nvCxnSpPr>
            <p:cNvPr id="19" name="直接箭头连接符 18"/>
            <p:cNvCxnSpPr>
              <a:stCxn id="36" idx="3"/>
              <a:endCxn id="18" idx="1"/>
            </p:cNvCxnSpPr>
            <p:nvPr/>
          </p:nvCxnSpPr>
          <p:spPr>
            <a:xfrm flipV="1">
              <a:off x="7929586" y="2232204"/>
              <a:ext cx="35719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286644" y="2087444"/>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39" name="直接箭头连接符 38"/>
            <p:cNvCxnSpPr>
              <a:stCxn id="9" idx="3"/>
              <a:endCxn id="36" idx="1"/>
            </p:cNvCxnSpPr>
            <p:nvPr/>
          </p:nvCxnSpPr>
          <p:spPr>
            <a:xfrm>
              <a:off x="6858016" y="2234902"/>
              <a:ext cx="428628" cy="37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58016" y="1916660"/>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B</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46" name="TextBox 45"/>
            <p:cNvSpPr txBox="1"/>
            <p:nvPr/>
          </p:nvSpPr>
          <p:spPr>
            <a:xfrm>
              <a:off x="7392817" y="1416594"/>
              <a:ext cx="42832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47" name="直接箭头连接符 46"/>
            <p:cNvCxnSpPr>
              <a:stCxn id="46" idx="2"/>
              <a:endCxn id="36" idx="0"/>
            </p:cNvCxnSpPr>
            <p:nvPr/>
          </p:nvCxnSpPr>
          <p:spPr>
            <a:xfrm rot="16200000" flipH="1">
              <a:off x="7456787" y="1936116"/>
              <a:ext cx="301518" cy="11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429124" y="2196884"/>
            <a:ext cx="4183382" cy="1000276"/>
            <a:chOff x="4429124" y="1416594"/>
            <a:chExt cx="4183382" cy="1000276"/>
          </a:xfrm>
        </p:grpSpPr>
        <p:sp>
          <p:nvSpPr>
            <p:cNvPr id="52" name="矩形 51"/>
            <p:cNvSpPr/>
            <p:nvPr/>
          </p:nvSpPr>
          <p:spPr>
            <a:xfrm>
              <a:off x="5113648" y="2083676"/>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3" name="矩形 52"/>
            <p:cNvSpPr/>
            <p:nvPr/>
          </p:nvSpPr>
          <p:spPr>
            <a:xfrm>
              <a:off x="6215074" y="2083676"/>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4" name="TextBox 53"/>
            <p:cNvSpPr txBox="1"/>
            <p:nvPr/>
          </p:nvSpPr>
          <p:spPr>
            <a:xfrm>
              <a:off x="4429124" y="2043770"/>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5" name="TextBox 54"/>
            <p:cNvSpPr txBox="1"/>
            <p:nvPr/>
          </p:nvSpPr>
          <p:spPr>
            <a:xfrm>
              <a:off x="5760726" y="1908335"/>
              <a:ext cx="338554"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B</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56" name="TextBox 55"/>
            <p:cNvSpPr txBox="1"/>
            <p:nvPr/>
          </p:nvSpPr>
          <p:spPr>
            <a:xfrm>
              <a:off x="5224008" y="1424968"/>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7" name="TextBox 56"/>
            <p:cNvSpPr txBox="1"/>
            <p:nvPr/>
          </p:nvSpPr>
          <p:spPr>
            <a:xfrm>
              <a:off x="6318044" y="143635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58" name="直接箭头连接符 57"/>
            <p:cNvCxnSpPr>
              <a:stCxn id="54" idx="3"/>
              <a:endCxn id="52" idx="1"/>
            </p:cNvCxnSpPr>
            <p:nvPr/>
          </p:nvCxnSpPr>
          <p:spPr>
            <a:xfrm>
              <a:off x="4767678" y="2228436"/>
              <a:ext cx="34597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2" idx="3"/>
              <a:endCxn id="53" idx="1"/>
            </p:cNvCxnSpPr>
            <p:nvPr/>
          </p:nvCxnSpPr>
          <p:spPr>
            <a:xfrm>
              <a:off x="5756590" y="2234902"/>
              <a:ext cx="4584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6" idx="2"/>
              <a:endCxn id="52" idx="0"/>
            </p:cNvCxnSpPr>
            <p:nvPr/>
          </p:nvCxnSpPr>
          <p:spPr>
            <a:xfrm rot="5400000">
              <a:off x="5291956" y="1937463"/>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7" idx="2"/>
              <a:endCxn id="53" idx="0"/>
            </p:cNvCxnSpPr>
            <p:nvPr/>
          </p:nvCxnSpPr>
          <p:spPr>
            <a:xfrm rot="16200000" flipH="1">
              <a:off x="6395381" y="1942512"/>
              <a:ext cx="277988" cy="43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286776" y="2047538"/>
              <a:ext cx="32573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P</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cxnSp>
          <p:nvCxnSpPr>
            <p:cNvPr id="63" name="直接箭头连接符 62"/>
            <p:cNvCxnSpPr>
              <a:stCxn id="64" idx="3"/>
              <a:endCxn id="62" idx="1"/>
            </p:cNvCxnSpPr>
            <p:nvPr/>
          </p:nvCxnSpPr>
          <p:spPr>
            <a:xfrm flipV="1">
              <a:off x="7929586" y="2232204"/>
              <a:ext cx="35719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86644" y="2087444"/>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cxnSp>
          <p:nvCxnSpPr>
            <p:cNvPr id="65" name="直接箭头连接符 64"/>
            <p:cNvCxnSpPr>
              <a:stCxn id="53" idx="3"/>
              <a:endCxn id="64" idx="1"/>
            </p:cNvCxnSpPr>
            <p:nvPr/>
          </p:nvCxnSpPr>
          <p:spPr>
            <a:xfrm>
              <a:off x="6858016" y="2234902"/>
              <a:ext cx="428628" cy="37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858016" y="1916660"/>
              <a:ext cx="35137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A</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67" name="TextBox 66"/>
            <p:cNvSpPr txBox="1"/>
            <p:nvPr/>
          </p:nvSpPr>
          <p:spPr>
            <a:xfrm>
              <a:off x="7392817" y="1416594"/>
              <a:ext cx="42832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68" name="直接箭头连接符 67"/>
            <p:cNvCxnSpPr>
              <a:stCxn id="67" idx="2"/>
              <a:endCxn id="64" idx="0"/>
            </p:cNvCxnSpPr>
            <p:nvPr/>
          </p:nvCxnSpPr>
          <p:spPr>
            <a:xfrm rot="16200000" flipH="1">
              <a:off x="7456787" y="1936116"/>
              <a:ext cx="301518" cy="11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96</a:t>
            </a:fld>
            <a:endParaRPr lang="en-US" altLang="zh-CN" dirty="0"/>
          </a:p>
        </p:txBody>
      </p:sp>
      <p:sp>
        <p:nvSpPr>
          <p:cNvPr id="69" name="流程图: 合并 68"/>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6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链接工作模式</a:t>
            </a:r>
            <a:endParaRPr lang="zh-CN" altLang="en-US" dirty="0"/>
          </a:p>
        </p:txBody>
      </p:sp>
      <p:sp>
        <p:nvSpPr>
          <p:cNvPr id="8" name="文本占位符 7"/>
          <p:cNvSpPr>
            <a:spLocks noGrp="1"/>
          </p:cNvSpPr>
          <p:nvPr>
            <p:ph type="body" idx="1"/>
          </p:nvPr>
        </p:nvSpPr>
        <p:spPr>
          <a:xfrm>
            <a:off x="457200" y="1196752"/>
            <a:ext cx="4040188" cy="639762"/>
          </a:xfrm>
        </p:spPr>
        <p:txBody>
          <a:bodyPr>
            <a:normAutofit/>
          </a:bodyPr>
          <a:lstStyle/>
          <a:p>
            <a:pPr algn="ctr"/>
            <a:r>
              <a:rPr lang="zh-CN" altLang="en-US" sz="2800" b="0" dirty="0" smtClean="0"/>
              <a:t>单循环</a:t>
            </a:r>
            <a:r>
              <a:rPr lang="en-US" altLang="zh-CN" sz="2800" b="0" dirty="0" smtClean="0"/>
              <a:t>CBC</a:t>
            </a:r>
            <a:endParaRPr lang="zh-CN" altLang="en-US" sz="2800" b="0" dirty="0"/>
          </a:p>
        </p:txBody>
      </p:sp>
      <p:sp>
        <p:nvSpPr>
          <p:cNvPr id="10" name="文本占位符 9"/>
          <p:cNvSpPr>
            <a:spLocks noGrp="1"/>
          </p:cNvSpPr>
          <p:nvPr>
            <p:ph type="body" sz="quarter" idx="3"/>
          </p:nvPr>
        </p:nvSpPr>
        <p:spPr>
          <a:xfrm>
            <a:off x="4645025" y="1196752"/>
            <a:ext cx="4041775" cy="639762"/>
          </a:xfrm>
        </p:spPr>
        <p:txBody>
          <a:bodyPr>
            <a:normAutofit/>
          </a:bodyPr>
          <a:lstStyle/>
          <a:p>
            <a:pPr algn="ctr"/>
            <a:r>
              <a:rPr lang="zh-CN" altLang="en-US" sz="2800" b="0" dirty="0" smtClean="0"/>
              <a:t>三循环</a:t>
            </a:r>
            <a:r>
              <a:rPr lang="en-US" altLang="zh-CN" sz="2800" b="0" dirty="0" smtClean="0"/>
              <a:t>CBC</a:t>
            </a:r>
            <a:endParaRPr lang="zh-CN" altLang="en-US" sz="2800" b="0" dirty="0"/>
          </a:p>
        </p:txBody>
      </p:sp>
      <p:grpSp>
        <p:nvGrpSpPr>
          <p:cNvPr id="49" name="组合 48"/>
          <p:cNvGrpSpPr/>
          <p:nvPr/>
        </p:nvGrpSpPr>
        <p:grpSpPr>
          <a:xfrm>
            <a:off x="1000100" y="2304821"/>
            <a:ext cx="2229676" cy="2726786"/>
            <a:chOff x="245671" y="2643182"/>
            <a:chExt cx="2229676" cy="2726786"/>
          </a:xfrm>
        </p:grpSpPr>
        <p:sp>
          <p:nvSpPr>
            <p:cNvPr id="13" name="矩形 12"/>
            <p:cNvSpPr/>
            <p:nvPr/>
          </p:nvSpPr>
          <p:spPr>
            <a:xfrm>
              <a:off x="1397196" y="4143380"/>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EDE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5" name="TextBox 14"/>
            <p:cNvSpPr txBox="1"/>
            <p:nvPr/>
          </p:nvSpPr>
          <p:spPr>
            <a:xfrm>
              <a:off x="1515932" y="2643182"/>
              <a:ext cx="420308" cy="369332"/>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6" name="TextBox 15"/>
            <p:cNvSpPr txBox="1"/>
            <p:nvPr/>
          </p:nvSpPr>
          <p:spPr>
            <a:xfrm>
              <a:off x="1515932" y="5000636"/>
              <a:ext cx="433132" cy="369332"/>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7" name="TextBox 16"/>
            <p:cNvSpPr txBox="1"/>
            <p:nvPr/>
          </p:nvSpPr>
          <p:spPr>
            <a:xfrm>
              <a:off x="245671" y="4103474"/>
              <a:ext cx="780983"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r>
                <a:rPr lang="en-US" altLang="zh-CN" dirty="0" smtClean="0">
                  <a:latin typeface="微软雅黑" panose="020B0503020204020204" pitchFamily="34" charset="-122"/>
                  <a:ea typeface="微软雅黑" panose="020B0503020204020204" pitchFamily="34" charset="-122"/>
                  <a:cs typeface="Times New Roman" pitchFamily="18" charset="0"/>
                </a:rPr>
                <a:t>, 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19" name="直接箭头连接符 18"/>
            <p:cNvCxnSpPr>
              <a:stCxn id="15" idx="2"/>
              <a:endCxn id="31" idx="0"/>
            </p:cNvCxnSpPr>
            <p:nvPr/>
          </p:nvCxnSpPr>
          <p:spPr>
            <a:xfrm flipH="1">
              <a:off x="1714480" y="3012514"/>
              <a:ext cx="11606" cy="41648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3"/>
              <a:endCxn id="13" idx="1"/>
            </p:cNvCxnSpPr>
            <p:nvPr/>
          </p:nvCxnSpPr>
          <p:spPr>
            <a:xfrm>
              <a:off x="1026654" y="4288140"/>
              <a:ext cx="370542"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2"/>
              <a:endCxn id="16" idx="0"/>
            </p:cNvCxnSpPr>
            <p:nvPr/>
          </p:nvCxnSpPr>
          <p:spPr>
            <a:xfrm>
              <a:off x="1718667" y="4445831"/>
              <a:ext cx="13831" cy="5548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流程图: 或者 30"/>
            <p:cNvSpPr/>
            <p:nvPr/>
          </p:nvSpPr>
          <p:spPr>
            <a:xfrm>
              <a:off x="1571604" y="3429000"/>
              <a:ext cx="285752" cy="285752"/>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 name="直接箭头连接符 34"/>
            <p:cNvCxnSpPr>
              <a:stCxn id="31" idx="4"/>
              <a:endCxn id="13" idx="0"/>
            </p:cNvCxnSpPr>
            <p:nvPr/>
          </p:nvCxnSpPr>
          <p:spPr>
            <a:xfrm rot="16200000" flipH="1">
              <a:off x="1502259" y="3926972"/>
              <a:ext cx="428628" cy="41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形状 40"/>
            <p:cNvCxnSpPr>
              <a:endCxn id="31" idx="6"/>
            </p:cNvCxnSpPr>
            <p:nvPr/>
          </p:nvCxnSpPr>
          <p:spPr>
            <a:xfrm rot="5400000" flipH="1" flipV="1">
              <a:off x="1214414" y="4071942"/>
              <a:ext cx="1143008" cy="142876"/>
            </a:xfrm>
            <a:prstGeom prst="bentConnector4">
              <a:avLst>
                <a:gd name="adj1" fmla="val 2371"/>
                <a:gd name="adj2" fmla="val 42551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885121" y="3214686"/>
              <a:ext cx="59022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grpSp>
      <p:grpSp>
        <p:nvGrpSpPr>
          <p:cNvPr id="150" name="组合 149"/>
          <p:cNvGrpSpPr/>
          <p:nvPr/>
        </p:nvGrpSpPr>
        <p:grpSpPr>
          <a:xfrm>
            <a:off x="5628095" y="1820377"/>
            <a:ext cx="2077701" cy="4270658"/>
            <a:chOff x="5755496" y="2242318"/>
            <a:chExt cx="2077701" cy="4270658"/>
          </a:xfrm>
        </p:grpSpPr>
        <p:sp>
          <p:nvSpPr>
            <p:cNvPr id="51" name="矩形 50"/>
            <p:cNvSpPr/>
            <p:nvPr/>
          </p:nvSpPr>
          <p:spPr>
            <a:xfrm>
              <a:off x="6509343" y="3254592"/>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2" name="TextBox 51"/>
            <p:cNvSpPr txBox="1"/>
            <p:nvPr/>
          </p:nvSpPr>
          <p:spPr>
            <a:xfrm>
              <a:off x="6628079" y="2242318"/>
              <a:ext cx="420308" cy="369332"/>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P</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3" name="TextBox 52"/>
            <p:cNvSpPr txBox="1"/>
            <p:nvPr/>
          </p:nvSpPr>
          <p:spPr>
            <a:xfrm>
              <a:off x="6659468" y="6143644"/>
              <a:ext cx="433132" cy="369332"/>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54" name="TextBox 53"/>
            <p:cNvSpPr txBox="1"/>
            <p:nvPr/>
          </p:nvSpPr>
          <p:spPr>
            <a:xfrm>
              <a:off x="5755496" y="321468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55" name="直接箭头连接符 54"/>
            <p:cNvCxnSpPr>
              <a:stCxn id="52" idx="2"/>
              <a:endCxn id="58" idx="0"/>
            </p:cNvCxnSpPr>
            <p:nvPr/>
          </p:nvCxnSpPr>
          <p:spPr>
            <a:xfrm flipH="1">
              <a:off x="6823283" y="2611650"/>
              <a:ext cx="14950" cy="2441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4" idx="3"/>
              <a:endCxn id="51" idx="1"/>
            </p:cNvCxnSpPr>
            <p:nvPr/>
          </p:nvCxnSpPr>
          <p:spPr>
            <a:xfrm>
              <a:off x="6183818" y="3399352"/>
              <a:ext cx="325525"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2"/>
              <a:endCxn id="115" idx="0"/>
            </p:cNvCxnSpPr>
            <p:nvPr/>
          </p:nvCxnSpPr>
          <p:spPr>
            <a:xfrm rot="16200000" flipH="1">
              <a:off x="6578254" y="3809603"/>
              <a:ext cx="513213" cy="80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流程图: 或者 57"/>
            <p:cNvSpPr/>
            <p:nvPr/>
          </p:nvSpPr>
          <p:spPr>
            <a:xfrm>
              <a:off x="6715283" y="2855810"/>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9" name="直接箭头连接符 58"/>
            <p:cNvCxnSpPr>
              <a:stCxn id="58" idx="4"/>
              <a:endCxn id="51" idx="0"/>
            </p:cNvCxnSpPr>
            <p:nvPr/>
          </p:nvCxnSpPr>
          <p:spPr>
            <a:xfrm rot="16200000" flipH="1">
              <a:off x="6735657" y="3159435"/>
              <a:ext cx="182782" cy="75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形状 59"/>
            <p:cNvCxnSpPr>
              <a:endCxn id="58" idx="6"/>
            </p:cNvCxnSpPr>
            <p:nvPr/>
          </p:nvCxnSpPr>
          <p:spPr>
            <a:xfrm rot="5400000" flipH="1" flipV="1">
              <a:off x="6539863" y="3266181"/>
              <a:ext cx="693790" cy="89049"/>
            </a:xfrm>
            <a:prstGeom prst="bentConnector4">
              <a:avLst>
                <a:gd name="adj1" fmla="val -959"/>
                <a:gd name="adj2" fmla="val 63998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186474" y="2643182"/>
              <a:ext cx="598241"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A</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90" name="矩形 89"/>
            <p:cNvSpPr/>
            <p:nvPr/>
          </p:nvSpPr>
          <p:spPr>
            <a:xfrm>
              <a:off x="6525124" y="4465414"/>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D</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1" name="TextBox 90"/>
            <p:cNvSpPr txBox="1"/>
            <p:nvPr/>
          </p:nvSpPr>
          <p:spPr>
            <a:xfrm>
              <a:off x="5771277" y="4425508"/>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2</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2" name="直接箭头连接符 91"/>
            <p:cNvCxnSpPr>
              <a:stCxn id="91" idx="3"/>
              <a:endCxn id="90" idx="1"/>
            </p:cNvCxnSpPr>
            <p:nvPr/>
          </p:nvCxnSpPr>
          <p:spPr>
            <a:xfrm>
              <a:off x="6199599" y="4610174"/>
              <a:ext cx="325525"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115" idx="4"/>
              <a:endCxn id="90" idx="0"/>
            </p:cNvCxnSpPr>
            <p:nvPr/>
          </p:nvCxnSpPr>
          <p:spPr>
            <a:xfrm rot="16200000" flipH="1">
              <a:off x="6753171" y="4371990"/>
              <a:ext cx="179158" cy="76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形状 94"/>
            <p:cNvCxnSpPr>
              <a:endCxn id="115" idx="6"/>
            </p:cNvCxnSpPr>
            <p:nvPr/>
          </p:nvCxnSpPr>
          <p:spPr>
            <a:xfrm rot="5400000" flipH="1" flipV="1">
              <a:off x="6563693" y="4472567"/>
              <a:ext cx="677523" cy="88903"/>
            </a:xfrm>
            <a:prstGeom prst="bentConnector4">
              <a:avLst>
                <a:gd name="adj1" fmla="val 145"/>
                <a:gd name="adj2" fmla="val 623136"/>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540890" y="5584282"/>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E</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7" name="TextBox 96"/>
            <p:cNvSpPr txBox="1"/>
            <p:nvPr/>
          </p:nvSpPr>
          <p:spPr>
            <a:xfrm>
              <a:off x="5771277" y="5544376"/>
              <a:ext cx="428322"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K</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cxnSp>
          <p:nvCxnSpPr>
            <p:cNvPr id="98" name="直接箭头连接符 97"/>
            <p:cNvCxnSpPr>
              <a:stCxn id="97" idx="3"/>
              <a:endCxn id="96" idx="1"/>
            </p:cNvCxnSpPr>
            <p:nvPr/>
          </p:nvCxnSpPr>
          <p:spPr>
            <a:xfrm>
              <a:off x="6199599" y="5729042"/>
              <a:ext cx="341291"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128" idx="4"/>
              <a:endCxn id="96" idx="0"/>
            </p:cNvCxnSpPr>
            <p:nvPr/>
          </p:nvCxnSpPr>
          <p:spPr>
            <a:xfrm rot="16200000" flipH="1">
              <a:off x="6769780" y="5491701"/>
              <a:ext cx="177472" cy="76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形状 100"/>
            <p:cNvCxnSpPr>
              <a:endCxn id="128" idx="6"/>
            </p:cNvCxnSpPr>
            <p:nvPr/>
          </p:nvCxnSpPr>
          <p:spPr>
            <a:xfrm rot="5400000" flipH="1" flipV="1">
              <a:off x="6572176" y="5584635"/>
              <a:ext cx="676321" cy="104672"/>
            </a:xfrm>
            <a:prstGeom prst="bentConnector4">
              <a:avLst>
                <a:gd name="adj1" fmla="val 56"/>
                <a:gd name="adj2" fmla="val 52926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0" idx="2"/>
              <a:endCxn id="128" idx="0"/>
            </p:cNvCxnSpPr>
            <p:nvPr/>
          </p:nvCxnSpPr>
          <p:spPr>
            <a:xfrm rot="16200000" flipH="1">
              <a:off x="6639161" y="4975298"/>
              <a:ext cx="422945" cy="807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6" idx="2"/>
              <a:endCxn id="53" idx="0"/>
            </p:cNvCxnSpPr>
            <p:nvPr/>
          </p:nvCxnSpPr>
          <p:spPr>
            <a:xfrm>
              <a:off x="6862361" y="5886733"/>
              <a:ext cx="13673" cy="2569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786578" y="3615406"/>
              <a:ext cx="44114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A</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15" name="流程图: 或者 114"/>
            <p:cNvSpPr/>
            <p:nvPr/>
          </p:nvSpPr>
          <p:spPr>
            <a:xfrm>
              <a:off x="6730906" y="4070256"/>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TextBox 122"/>
            <p:cNvSpPr txBox="1"/>
            <p:nvPr/>
          </p:nvSpPr>
          <p:spPr>
            <a:xfrm>
              <a:off x="7199298" y="3857628"/>
              <a:ext cx="58060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B</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28" name="流程图: 或者 127"/>
            <p:cNvSpPr/>
            <p:nvPr/>
          </p:nvSpPr>
          <p:spPr>
            <a:xfrm>
              <a:off x="6746672" y="5190810"/>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8" name="TextBox 147"/>
            <p:cNvSpPr txBox="1"/>
            <p:nvPr/>
          </p:nvSpPr>
          <p:spPr>
            <a:xfrm>
              <a:off x="7242971" y="5000636"/>
              <a:ext cx="59022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cs typeface="Times New Roman" pitchFamily="18" charset="0"/>
                </a:rPr>
                <a:t>C</a:t>
              </a:r>
              <a:r>
                <a:rPr lang="en-US" altLang="zh-CN" baseline="-25000" dirty="0" smtClean="0">
                  <a:latin typeface="微软雅黑" panose="020B0503020204020204" pitchFamily="34" charset="-122"/>
                  <a:ea typeface="微软雅黑" panose="020B0503020204020204" pitchFamily="34" charset="-122"/>
                  <a:cs typeface="Times New Roman" pitchFamily="18" charset="0"/>
                </a:rPr>
                <a:t>n-1</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sp>
          <p:nvSpPr>
            <p:cNvPr id="149" name="TextBox 148"/>
            <p:cNvSpPr txBox="1"/>
            <p:nvPr/>
          </p:nvSpPr>
          <p:spPr>
            <a:xfrm>
              <a:off x="6818110" y="4800610"/>
              <a:ext cx="423514" cy="369332"/>
            </a:xfrm>
            <a:prstGeom prst="rect">
              <a:avLst/>
            </a:prstGeom>
            <a:noFill/>
          </p:spPr>
          <p:txBody>
            <a:bodyPr wrap="none" rtlCol="0">
              <a:spAutoFit/>
            </a:bodyPr>
            <a:lstStyle/>
            <a:p>
              <a:r>
                <a:rPr lang="en-US" altLang="zh-CN" dirty="0" err="1" smtClean="0">
                  <a:latin typeface="微软雅黑" panose="020B0503020204020204" pitchFamily="34" charset="-122"/>
                  <a:ea typeface="微软雅黑" panose="020B0503020204020204" pitchFamily="34" charset="-122"/>
                  <a:cs typeface="Times New Roman" pitchFamily="18" charset="0"/>
                </a:rPr>
                <a:t>B</a:t>
              </a:r>
              <a:r>
                <a:rPr lang="en-US" altLang="zh-CN" baseline="-25000" dirty="0" err="1" smtClean="0">
                  <a:latin typeface="微软雅黑" panose="020B0503020204020204" pitchFamily="34" charset="-122"/>
                  <a:ea typeface="微软雅黑" panose="020B0503020204020204" pitchFamily="34" charset="-122"/>
                  <a:cs typeface="Times New Roman" pitchFamily="18" charset="0"/>
                </a:rPr>
                <a:t>n</a:t>
              </a:r>
              <a:endParaRPr lang="zh-CN" altLang="en-US" baseline="-25000" dirty="0">
                <a:latin typeface="微软雅黑" panose="020B0503020204020204" pitchFamily="34" charset="-122"/>
                <a:ea typeface="微软雅黑" panose="020B0503020204020204" pitchFamily="34" charset="-122"/>
                <a:cs typeface="Times New Roman" pitchFamily="18" charset="0"/>
              </a:endParaRPr>
            </a:p>
          </p:txBody>
        </p: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64689EDE-3A5A-4265-A0B7-F2E118DD39D5}" type="slidenum">
              <a:rPr lang="zh-CN" altLang="en-US" smtClean="0"/>
              <a:pPr>
                <a:defRPr/>
              </a:pPr>
              <a:t>97</a:t>
            </a:fld>
            <a:endParaRPr lang="en-US" altLang="zh-CN" dirty="0"/>
          </a:p>
        </p:txBody>
      </p:sp>
      <p:sp>
        <p:nvSpPr>
          <p:cNvPr id="66" name="流程图: 合并 65"/>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002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a:t>
            </a:r>
            <a:r>
              <a:rPr lang="en-US" altLang="zh-CN" dirty="0" smtClean="0"/>
              <a:t>Blowfish</a:t>
            </a:r>
            <a:r>
              <a:rPr lang="zh-CN" altLang="en-US" dirty="0" smtClean="0"/>
              <a:t>密码</a:t>
            </a:r>
            <a:endParaRPr lang="zh-CN" altLang="en-US" dirty="0"/>
          </a:p>
        </p:txBody>
      </p:sp>
      <p:sp>
        <p:nvSpPr>
          <p:cNvPr id="3" name="内容占位符 2"/>
          <p:cNvSpPr>
            <a:spLocks noGrp="1"/>
          </p:cNvSpPr>
          <p:nvPr>
            <p:ph idx="1"/>
          </p:nvPr>
        </p:nvSpPr>
        <p:spPr>
          <a:xfrm>
            <a:off x="457200" y="1124744"/>
            <a:ext cx="8507288" cy="5199856"/>
          </a:xfrm>
        </p:spPr>
        <p:txBody>
          <a:bodyPr/>
          <a:lstStyle/>
          <a:p>
            <a:r>
              <a:rPr lang="en-US" altLang="zh-CN" dirty="0" smtClean="0">
                <a:cs typeface="Times New Roman" pitchFamily="18" charset="0"/>
              </a:rPr>
              <a:t>Blowfish</a:t>
            </a:r>
            <a:r>
              <a:rPr lang="zh-CN" altLang="en-US" dirty="0" smtClean="0">
                <a:cs typeface="Times New Roman" pitchFamily="18" charset="0"/>
              </a:rPr>
              <a:t>，</a:t>
            </a:r>
            <a:r>
              <a:rPr lang="en-US" altLang="zh-CN" dirty="0" smtClean="0">
                <a:cs typeface="Times New Roman" pitchFamily="18" charset="0"/>
              </a:rPr>
              <a:t>1993</a:t>
            </a:r>
            <a:r>
              <a:rPr lang="zh-CN" altLang="en-US" dirty="0" smtClean="0">
                <a:cs typeface="Times New Roman" pitchFamily="18" charset="0"/>
              </a:rPr>
              <a:t>年由</a:t>
            </a:r>
            <a:r>
              <a:rPr lang="en-US" altLang="zh-CN" dirty="0" smtClean="0">
                <a:cs typeface="Times New Roman" pitchFamily="18" charset="0"/>
              </a:rPr>
              <a:t>Bruce </a:t>
            </a:r>
            <a:r>
              <a:rPr lang="en-US" altLang="zh-CN" dirty="0" err="1" smtClean="0">
                <a:cs typeface="Times New Roman" pitchFamily="18" charset="0"/>
              </a:rPr>
              <a:t>Schneier</a:t>
            </a:r>
            <a:r>
              <a:rPr lang="zh-CN" altLang="en-US" dirty="0" smtClean="0">
                <a:cs typeface="Times New Roman" pitchFamily="18" charset="0"/>
              </a:rPr>
              <a:t>提出，特性：</a:t>
            </a:r>
            <a:endParaRPr lang="en-US" altLang="zh-CN" dirty="0" smtClean="0">
              <a:cs typeface="Times New Roman" pitchFamily="18" charset="0"/>
            </a:endParaRPr>
          </a:p>
          <a:p>
            <a:pPr lvl="1"/>
            <a:r>
              <a:rPr lang="en-US" altLang="zh-CN" dirty="0" smtClean="0">
                <a:cs typeface="Times New Roman" pitchFamily="18" charset="0"/>
              </a:rPr>
              <a:t>64</a:t>
            </a:r>
            <a:r>
              <a:rPr lang="zh-CN" altLang="en-US" dirty="0" smtClean="0">
                <a:cs typeface="Times New Roman" pitchFamily="18" charset="0"/>
              </a:rPr>
              <a:t>比特分组</a:t>
            </a:r>
            <a:endParaRPr lang="en-US" altLang="zh-CN" dirty="0" smtClean="0">
              <a:cs typeface="Times New Roman" pitchFamily="18" charset="0"/>
            </a:endParaRPr>
          </a:p>
          <a:p>
            <a:pPr lvl="1"/>
            <a:r>
              <a:rPr lang="zh-CN" altLang="en-US" dirty="0" smtClean="0">
                <a:cs typeface="Times New Roman" pitchFamily="18" charset="0"/>
              </a:rPr>
              <a:t>快速：在</a:t>
            </a:r>
            <a:r>
              <a:rPr lang="en-US" altLang="zh-CN" dirty="0" smtClean="0">
                <a:cs typeface="Times New Roman" pitchFamily="18" charset="0"/>
              </a:rPr>
              <a:t>32</a:t>
            </a:r>
            <a:r>
              <a:rPr lang="zh-CN" altLang="en-US" dirty="0" smtClean="0">
                <a:cs typeface="Times New Roman" pitchFamily="18" charset="0"/>
              </a:rPr>
              <a:t>位处理器上加密每字节</a:t>
            </a:r>
            <a:r>
              <a:rPr lang="en-US" altLang="zh-CN" dirty="0" smtClean="0">
                <a:cs typeface="Times New Roman" pitchFamily="18" charset="0"/>
              </a:rPr>
              <a:t>18</a:t>
            </a:r>
            <a:r>
              <a:rPr lang="zh-CN" altLang="en-US" dirty="0" smtClean="0">
                <a:cs typeface="Times New Roman" pitchFamily="18" charset="0"/>
              </a:rPr>
              <a:t>时钟周期</a:t>
            </a:r>
          </a:p>
          <a:p>
            <a:pPr lvl="1"/>
            <a:r>
              <a:rPr lang="zh-CN" altLang="en-US" dirty="0" smtClean="0">
                <a:cs typeface="Times New Roman" pitchFamily="18" charset="0"/>
              </a:rPr>
              <a:t>紧凑：可在少于</a:t>
            </a:r>
            <a:r>
              <a:rPr lang="en-US" altLang="zh-CN" dirty="0" smtClean="0">
                <a:cs typeface="Times New Roman" pitchFamily="18" charset="0"/>
              </a:rPr>
              <a:t>5K</a:t>
            </a:r>
            <a:r>
              <a:rPr lang="zh-CN" altLang="en-US" dirty="0" smtClean="0">
                <a:cs typeface="Times New Roman" pitchFamily="18" charset="0"/>
              </a:rPr>
              <a:t>的内存上运行</a:t>
            </a:r>
          </a:p>
          <a:p>
            <a:pPr lvl="1"/>
            <a:r>
              <a:rPr lang="zh-CN" altLang="en-US" dirty="0" smtClean="0">
                <a:cs typeface="Times New Roman" pitchFamily="18" charset="0"/>
              </a:rPr>
              <a:t>简单：结构简单、容易实现</a:t>
            </a:r>
          </a:p>
          <a:p>
            <a:pPr lvl="1"/>
            <a:r>
              <a:rPr lang="zh-CN" altLang="en-US" dirty="0" smtClean="0">
                <a:cs typeface="Times New Roman" pitchFamily="18" charset="0"/>
              </a:rPr>
              <a:t>可变的安全性：密钥长度可变，从</a:t>
            </a:r>
            <a:r>
              <a:rPr lang="en-US" altLang="zh-CN" dirty="0" smtClean="0">
                <a:cs typeface="Times New Roman" pitchFamily="18" charset="0"/>
              </a:rPr>
              <a:t>32</a:t>
            </a:r>
            <a:r>
              <a:rPr lang="zh-CN" altLang="en-US" dirty="0" smtClean="0">
                <a:cs typeface="Times New Roman" pitchFamily="18" charset="0"/>
              </a:rPr>
              <a:t>位到</a:t>
            </a:r>
            <a:r>
              <a:rPr lang="en-US" altLang="zh-CN" dirty="0" smtClean="0">
                <a:cs typeface="Times New Roman" pitchFamily="18" charset="0"/>
              </a:rPr>
              <a:t>448</a:t>
            </a:r>
            <a:r>
              <a:rPr lang="zh-CN" altLang="en-US" dirty="0" smtClean="0">
                <a:cs typeface="Times New Roman" pitchFamily="18" charset="0"/>
              </a:rPr>
              <a:t>位</a:t>
            </a:r>
          </a:p>
          <a:p>
            <a:pPr lvl="1"/>
            <a:endParaRPr lang="en-US" altLang="zh-CN" dirty="0" smtClean="0">
              <a:cs typeface="Times New Roman" pitchFamily="18" charset="0"/>
            </a:endParaRPr>
          </a:p>
          <a:p>
            <a:r>
              <a:rPr lang="zh-CN" altLang="en-US" dirty="0" smtClean="0">
                <a:cs typeface="Times New Roman" pitchFamily="18" charset="0"/>
              </a:rPr>
              <a:t>子密钥和</a:t>
            </a:r>
            <a:r>
              <a:rPr lang="en-US" altLang="zh-CN" dirty="0" smtClean="0">
                <a:cs typeface="Times New Roman" pitchFamily="18" charset="0"/>
              </a:rPr>
              <a:t>S</a:t>
            </a:r>
            <a:r>
              <a:rPr lang="zh-CN" altLang="en-US" dirty="0" smtClean="0">
                <a:cs typeface="Times New Roman" pitchFamily="18" charset="0"/>
              </a:rPr>
              <a:t>盒的产生</a:t>
            </a:r>
          </a:p>
          <a:p>
            <a:pPr lvl="1"/>
            <a:r>
              <a:rPr lang="en-US" altLang="zh-CN" dirty="0" smtClean="0">
                <a:cs typeface="Times New Roman" pitchFamily="18" charset="0"/>
              </a:rPr>
              <a:t>32</a:t>
            </a:r>
            <a:r>
              <a:rPr lang="zh-CN" altLang="en-US" dirty="0" smtClean="0">
                <a:cs typeface="Times New Roman" pitchFamily="18" charset="0"/>
              </a:rPr>
              <a:t>位到</a:t>
            </a:r>
            <a:r>
              <a:rPr lang="en-US" altLang="zh-CN" dirty="0" smtClean="0">
                <a:cs typeface="Times New Roman" pitchFamily="18" charset="0"/>
              </a:rPr>
              <a:t>448</a:t>
            </a:r>
            <a:r>
              <a:rPr lang="zh-CN" altLang="en-US" dirty="0" smtClean="0">
                <a:cs typeface="Times New Roman" pitchFamily="18" charset="0"/>
              </a:rPr>
              <a:t>位可变长密钥，存储在</a:t>
            </a:r>
            <a:r>
              <a:rPr lang="en-US" altLang="zh-CN" dirty="0" smtClean="0">
                <a:cs typeface="Times New Roman" pitchFamily="18" charset="0"/>
              </a:rPr>
              <a:t>K</a:t>
            </a:r>
            <a:r>
              <a:rPr lang="zh-CN" altLang="en-US" dirty="0" smtClean="0">
                <a:cs typeface="Times New Roman" pitchFamily="18" charset="0"/>
              </a:rPr>
              <a:t>数组中</a:t>
            </a:r>
            <a:r>
              <a:rPr lang="en-US" altLang="zh-CN" dirty="0" smtClean="0">
                <a:cs typeface="Times New Roman" pitchFamily="18" charset="0"/>
              </a:rPr>
              <a:t>[</a:t>
            </a:r>
            <a:r>
              <a:rPr lang="en-US" altLang="zh-CN" dirty="0" err="1">
                <a:cs typeface="Times New Roman" pitchFamily="18" charset="0"/>
              </a:rPr>
              <a:t>K</a:t>
            </a:r>
            <a:r>
              <a:rPr lang="en-US" altLang="zh-CN" baseline="-25000" dirty="0" err="1">
                <a:cs typeface="Times New Roman" pitchFamily="18" charset="0"/>
              </a:rPr>
              <a:t>j</a:t>
            </a:r>
            <a:r>
              <a:rPr lang="en-US" altLang="zh-CN" dirty="0" smtClean="0">
                <a:cs typeface="Times New Roman" pitchFamily="18" charset="0"/>
              </a:rPr>
              <a:t>]</a:t>
            </a:r>
            <a:r>
              <a:rPr lang="zh-CN" altLang="en-US" baseline="-25000" dirty="0" smtClean="0">
                <a:cs typeface="Times New Roman" pitchFamily="18" charset="0"/>
              </a:rPr>
              <a:t>，</a:t>
            </a:r>
            <a:r>
              <a:rPr lang="zh-CN" altLang="en-US" dirty="0" smtClean="0">
                <a:cs typeface="Times New Roman" pitchFamily="18" charset="0"/>
              </a:rPr>
              <a:t>用来产生 </a:t>
            </a:r>
          </a:p>
          <a:p>
            <a:pPr lvl="2"/>
            <a:r>
              <a:rPr lang="en-US" altLang="zh-CN" dirty="0" smtClean="0">
                <a:cs typeface="Times New Roman" pitchFamily="18" charset="0"/>
              </a:rPr>
              <a:t>18</a:t>
            </a:r>
            <a:r>
              <a:rPr lang="zh-CN" altLang="en-US" dirty="0" smtClean="0">
                <a:cs typeface="Times New Roman" pitchFamily="18" charset="0"/>
              </a:rPr>
              <a:t>个</a:t>
            </a:r>
            <a:r>
              <a:rPr lang="en-US" altLang="zh-CN" dirty="0" smtClean="0">
                <a:cs typeface="Times New Roman" pitchFamily="18" charset="0"/>
              </a:rPr>
              <a:t>32-bit</a:t>
            </a:r>
            <a:r>
              <a:rPr lang="zh-CN" altLang="en-US" dirty="0" smtClean="0">
                <a:cs typeface="Times New Roman" pitchFamily="18" charset="0"/>
              </a:rPr>
              <a:t>的子密钥，存储在</a:t>
            </a:r>
            <a:r>
              <a:rPr lang="en-US" altLang="zh-CN" dirty="0" smtClean="0">
                <a:cs typeface="Times New Roman" pitchFamily="18" charset="0"/>
              </a:rPr>
              <a:t>P</a:t>
            </a:r>
            <a:r>
              <a:rPr lang="zh-CN" altLang="en-US" dirty="0" smtClean="0">
                <a:cs typeface="Times New Roman" pitchFamily="18" charset="0"/>
              </a:rPr>
              <a:t>数组中</a:t>
            </a:r>
            <a:r>
              <a:rPr lang="en-US" altLang="zh-CN" dirty="0" smtClean="0">
                <a:cs typeface="Times New Roman" pitchFamily="18" charset="0"/>
              </a:rPr>
              <a:t>[</a:t>
            </a:r>
            <a:r>
              <a:rPr lang="en-US" altLang="zh-CN" dirty="0" err="1">
                <a:cs typeface="Times New Roman" pitchFamily="18" charset="0"/>
              </a:rPr>
              <a:t>P</a:t>
            </a:r>
            <a:r>
              <a:rPr lang="en-US" altLang="zh-CN" baseline="-25000" dirty="0" err="1">
                <a:cs typeface="Times New Roman" pitchFamily="18" charset="0"/>
              </a:rPr>
              <a:t>j</a:t>
            </a:r>
            <a:r>
              <a:rPr lang="en-US" altLang="zh-CN" dirty="0" smtClean="0">
                <a:cs typeface="Times New Roman" pitchFamily="18" charset="0"/>
              </a:rPr>
              <a:t>]</a:t>
            </a:r>
            <a:endParaRPr lang="zh-CN" altLang="en-US" dirty="0" smtClean="0">
              <a:cs typeface="Times New Roman" pitchFamily="18" charset="0"/>
            </a:endParaRPr>
          </a:p>
          <a:p>
            <a:pPr lvl="2"/>
            <a:r>
              <a:rPr lang="en-US" altLang="zh-CN" dirty="0" smtClean="0">
                <a:cs typeface="Times New Roman" pitchFamily="18" charset="0"/>
              </a:rPr>
              <a:t>4</a:t>
            </a:r>
            <a:r>
              <a:rPr lang="zh-CN" altLang="en-US" dirty="0" smtClean="0">
                <a:cs typeface="Times New Roman" pitchFamily="18" charset="0"/>
              </a:rPr>
              <a:t>个</a:t>
            </a:r>
            <a:r>
              <a:rPr lang="en-US" altLang="zh-CN" dirty="0" smtClean="0">
                <a:cs typeface="Times New Roman" pitchFamily="18" charset="0"/>
              </a:rPr>
              <a:t>8</a:t>
            </a:r>
            <a:r>
              <a:rPr lang="en-US" altLang="zh-CN" dirty="0" smtClean="0">
                <a:cs typeface="Times New Roman" pitchFamily="18" charset="0"/>
                <a:sym typeface="Symbol"/>
              </a:rPr>
              <a:t></a:t>
            </a:r>
            <a:r>
              <a:rPr lang="en-US" altLang="zh-CN" dirty="0" smtClean="0">
                <a:cs typeface="Times New Roman" pitchFamily="18" charset="0"/>
              </a:rPr>
              <a:t>32</a:t>
            </a:r>
            <a:r>
              <a:rPr lang="zh-CN" altLang="en-US" dirty="0" smtClean="0">
                <a:cs typeface="Times New Roman" pitchFamily="18" charset="0"/>
              </a:rPr>
              <a:t>的</a:t>
            </a:r>
            <a:r>
              <a:rPr lang="en-US" altLang="zh-CN" dirty="0" smtClean="0">
                <a:cs typeface="Times New Roman" pitchFamily="18" charset="0"/>
              </a:rPr>
              <a:t>32</a:t>
            </a:r>
            <a:r>
              <a:rPr lang="zh-CN" altLang="en-US" dirty="0" smtClean="0">
                <a:cs typeface="Times New Roman" pitchFamily="18" charset="0"/>
              </a:rPr>
              <a:t>位项的</a:t>
            </a:r>
            <a:r>
              <a:rPr lang="en-US" altLang="zh-CN" dirty="0" smtClean="0">
                <a:cs typeface="Times New Roman" pitchFamily="18" charset="0"/>
              </a:rPr>
              <a:t>S</a:t>
            </a:r>
            <a:r>
              <a:rPr lang="zh-CN" altLang="en-US" dirty="0" smtClean="0">
                <a:cs typeface="Times New Roman" pitchFamily="18" charset="0"/>
              </a:rPr>
              <a:t>盒，存储在</a:t>
            </a:r>
            <a:r>
              <a:rPr lang="en-US" altLang="zh-CN" dirty="0">
                <a:cs typeface="Times New Roman" pitchFamily="18" charset="0"/>
              </a:rPr>
              <a:t>[</a:t>
            </a:r>
            <a:r>
              <a:rPr lang="en-US" altLang="zh-CN" dirty="0" err="1">
                <a:cs typeface="Times New Roman" pitchFamily="18" charset="0"/>
              </a:rPr>
              <a:t>S</a:t>
            </a:r>
            <a:r>
              <a:rPr lang="en-US" altLang="zh-CN" baseline="-25000" dirty="0" err="1">
                <a:cs typeface="Times New Roman" pitchFamily="18" charset="0"/>
              </a:rPr>
              <a:t>i,j</a:t>
            </a:r>
            <a:r>
              <a:rPr lang="en-US" altLang="zh-CN" dirty="0" smtClean="0">
                <a:cs typeface="Times New Roman" pitchFamily="18" charset="0"/>
              </a:rPr>
              <a:t>]</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98</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77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产生</a:t>
            </a:r>
            <a:r>
              <a:rPr lang="en-US" altLang="zh-CN" dirty="0" smtClean="0"/>
              <a:t>P</a:t>
            </a:r>
            <a:r>
              <a:rPr lang="zh-CN" altLang="en-US" dirty="0" smtClean="0"/>
              <a:t>数组和</a:t>
            </a:r>
            <a:r>
              <a:rPr lang="en-US" altLang="zh-CN" dirty="0" smtClean="0"/>
              <a:t>S</a:t>
            </a:r>
            <a:r>
              <a:rPr lang="zh-CN" altLang="en-US" dirty="0" smtClean="0"/>
              <a:t>数组的步骤：</a:t>
            </a:r>
          </a:p>
          <a:p>
            <a:pPr marL="914400" lvl="1" indent="-457200">
              <a:buFont typeface="+mj-lt"/>
              <a:buAutoNum type="arabicPeriod"/>
            </a:pPr>
            <a:r>
              <a:rPr lang="zh-CN" altLang="en-US" dirty="0" smtClean="0"/>
              <a:t>用常数</a:t>
            </a:r>
            <a:r>
              <a:rPr lang="el-GR" altLang="zh-CN" dirty="0" smtClean="0">
                <a:cs typeface="Arial" pitchFamily="34" charset="0"/>
              </a:rPr>
              <a:t>π</a:t>
            </a:r>
            <a:r>
              <a:rPr lang="zh-CN" altLang="en-US" dirty="0" smtClean="0">
                <a:cs typeface="Arial" pitchFamily="34" charset="0"/>
              </a:rPr>
              <a:t>的小数部分初始化</a:t>
            </a:r>
            <a:r>
              <a:rPr lang="en-US" altLang="zh-CN" dirty="0" smtClean="0"/>
              <a:t>P</a:t>
            </a:r>
            <a:r>
              <a:rPr lang="zh-CN" altLang="en-US" dirty="0" smtClean="0"/>
              <a:t>数组和</a:t>
            </a:r>
            <a:r>
              <a:rPr lang="en-US" altLang="zh-CN" dirty="0" smtClean="0"/>
              <a:t>4</a:t>
            </a:r>
            <a:r>
              <a:rPr lang="zh-CN" altLang="en-US" dirty="0" smtClean="0"/>
              <a:t>个</a:t>
            </a:r>
            <a:r>
              <a:rPr lang="en-US" altLang="zh-CN" dirty="0" smtClean="0"/>
              <a:t>S</a:t>
            </a:r>
            <a:r>
              <a:rPr lang="zh-CN" altLang="en-US" dirty="0" smtClean="0"/>
              <a:t>盒</a:t>
            </a:r>
          </a:p>
          <a:p>
            <a:pPr marL="914400" lvl="1" indent="-457200">
              <a:buFont typeface="+mj-lt"/>
              <a:buAutoNum type="arabicPeriod"/>
            </a:pPr>
            <a:r>
              <a:rPr lang="zh-CN" altLang="en-US" dirty="0" smtClean="0"/>
              <a:t>用</a:t>
            </a:r>
            <a:r>
              <a:rPr lang="en-US" altLang="zh-CN" dirty="0" smtClean="0"/>
              <a:t>K</a:t>
            </a:r>
            <a:r>
              <a:rPr lang="zh-CN" altLang="en-US" dirty="0" smtClean="0"/>
              <a:t>数组（循环使用）对</a:t>
            </a:r>
            <a:r>
              <a:rPr lang="en-US" altLang="zh-CN" dirty="0" smtClean="0"/>
              <a:t>P</a:t>
            </a:r>
            <a:r>
              <a:rPr lang="zh-CN" altLang="en-US" dirty="0" smtClean="0"/>
              <a:t>数组逐位异或</a:t>
            </a:r>
          </a:p>
          <a:p>
            <a:pPr marL="914400" lvl="1" indent="-457200">
              <a:buFont typeface="+mj-lt"/>
              <a:buAutoNum type="arabicPeriod"/>
            </a:pPr>
            <a:r>
              <a:rPr lang="zh-CN" altLang="en-US" dirty="0" smtClean="0"/>
              <a:t>对</a:t>
            </a:r>
            <a:r>
              <a:rPr lang="en-US" altLang="zh-CN" dirty="0" smtClean="0"/>
              <a:t>64</a:t>
            </a:r>
            <a:r>
              <a:rPr lang="zh-CN" altLang="en-US" dirty="0" smtClean="0"/>
              <a:t>位全零分组加密</a:t>
            </a:r>
            <a:r>
              <a:rPr lang="zh-CN" altLang="en-US" dirty="0"/>
              <a:t>，</a:t>
            </a:r>
            <a:r>
              <a:rPr lang="zh-CN" altLang="en-US" dirty="0" smtClean="0"/>
              <a:t>用所得密文</a:t>
            </a:r>
            <a:r>
              <a:rPr lang="zh-CN" altLang="en-US" dirty="0" smtClean="0">
                <a:solidFill>
                  <a:srgbClr val="0070C0"/>
                </a:solidFill>
              </a:rPr>
              <a:t>替代</a:t>
            </a:r>
            <a:r>
              <a:rPr lang="en-US" altLang="zh-CN" dirty="0" smtClean="0">
                <a:solidFill>
                  <a:srgbClr val="0070C0"/>
                </a:solidFill>
              </a:rPr>
              <a:t>P</a:t>
            </a:r>
            <a:r>
              <a:rPr lang="en-US" altLang="zh-CN" baseline="-25000" dirty="0" smtClean="0">
                <a:solidFill>
                  <a:srgbClr val="0070C0"/>
                </a:solidFill>
              </a:rPr>
              <a:t>1</a:t>
            </a:r>
            <a:r>
              <a:rPr lang="zh-CN" altLang="en-US" dirty="0" smtClean="0">
                <a:solidFill>
                  <a:srgbClr val="0070C0"/>
                </a:solidFill>
              </a:rPr>
              <a:t>和</a:t>
            </a:r>
            <a:r>
              <a:rPr lang="en-US" altLang="zh-CN" dirty="0" smtClean="0">
                <a:solidFill>
                  <a:srgbClr val="0070C0"/>
                </a:solidFill>
              </a:rPr>
              <a:t>P</a:t>
            </a:r>
            <a:r>
              <a:rPr lang="en-US" altLang="zh-CN" baseline="-25000" dirty="0" smtClean="0">
                <a:solidFill>
                  <a:srgbClr val="0070C0"/>
                </a:solidFill>
              </a:rPr>
              <a:t>2</a:t>
            </a:r>
            <a:endParaRPr lang="zh-CN" altLang="en-US" dirty="0" smtClean="0">
              <a:solidFill>
                <a:srgbClr val="0070C0"/>
              </a:solidFill>
            </a:endParaRPr>
          </a:p>
          <a:p>
            <a:pPr marL="914400" lvl="1" indent="-457200">
              <a:buFont typeface="+mj-lt"/>
              <a:buAutoNum type="arabicPeriod"/>
            </a:pPr>
            <a:r>
              <a:rPr lang="zh-CN" altLang="en-US" dirty="0" smtClean="0"/>
              <a:t>对第三步的输出加密，用所得密文</a:t>
            </a:r>
            <a:r>
              <a:rPr lang="zh-CN" altLang="en-US" dirty="0" smtClean="0">
                <a:solidFill>
                  <a:srgbClr val="0070C0"/>
                </a:solidFill>
              </a:rPr>
              <a:t>替代</a:t>
            </a:r>
            <a:r>
              <a:rPr lang="en-US" altLang="zh-CN" dirty="0" smtClean="0">
                <a:solidFill>
                  <a:srgbClr val="0070C0"/>
                </a:solidFill>
              </a:rPr>
              <a:t>P</a:t>
            </a:r>
            <a:r>
              <a:rPr lang="en-US" altLang="zh-CN" baseline="-25000" dirty="0" smtClean="0">
                <a:solidFill>
                  <a:srgbClr val="0070C0"/>
                </a:solidFill>
              </a:rPr>
              <a:t>3</a:t>
            </a:r>
            <a:r>
              <a:rPr lang="zh-CN" altLang="en-US" dirty="0" smtClean="0">
                <a:solidFill>
                  <a:srgbClr val="0070C0"/>
                </a:solidFill>
              </a:rPr>
              <a:t>和</a:t>
            </a:r>
            <a:r>
              <a:rPr lang="en-US" altLang="zh-CN" dirty="0" smtClean="0">
                <a:solidFill>
                  <a:srgbClr val="0070C0"/>
                </a:solidFill>
              </a:rPr>
              <a:t>P</a:t>
            </a:r>
            <a:r>
              <a:rPr lang="en-US" altLang="zh-CN" baseline="-25000" dirty="0" smtClean="0">
                <a:solidFill>
                  <a:srgbClr val="0070C0"/>
                </a:solidFill>
              </a:rPr>
              <a:t>4</a:t>
            </a:r>
          </a:p>
          <a:p>
            <a:pPr marL="914400" lvl="1" indent="-457200">
              <a:buFont typeface="+mj-lt"/>
              <a:buAutoNum type="arabicPeriod"/>
            </a:pPr>
            <a:r>
              <a:rPr lang="zh-CN" altLang="en-US" dirty="0" smtClean="0"/>
              <a:t>重复这个过程以更新</a:t>
            </a:r>
            <a:r>
              <a:rPr lang="en-US" altLang="zh-CN" dirty="0" smtClean="0"/>
              <a:t>P</a:t>
            </a:r>
            <a:r>
              <a:rPr lang="zh-CN" altLang="en-US" dirty="0" smtClean="0"/>
              <a:t>和</a:t>
            </a:r>
            <a:r>
              <a:rPr lang="en-US" altLang="zh-CN" dirty="0" smtClean="0"/>
              <a:t>S</a:t>
            </a:r>
            <a:r>
              <a:rPr lang="zh-CN" altLang="en-US" dirty="0" smtClean="0"/>
              <a:t>数组的所有元素，每一步都使用不断变化的</a:t>
            </a:r>
            <a:r>
              <a:rPr lang="en-US" altLang="zh-CN" dirty="0" smtClean="0"/>
              <a:t>Blowfish</a:t>
            </a:r>
            <a:r>
              <a:rPr lang="zh-CN" altLang="en-US" dirty="0" smtClean="0"/>
              <a:t>算法的输出</a:t>
            </a:r>
            <a:endParaRPr lang="en-US" altLang="zh-CN" dirty="0" smtClean="0"/>
          </a:p>
          <a:p>
            <a:pPr lvl="1"/>
            <a:r>
              <a:rPr lang="zh-CN" altLang="en-US" dirty="0" smtClean="0"/>
              <a:t>为产生全部子密钥</a:t>
            </a:r>
            <a:r>
              <a:rPr lang="en-US" altLang="zh-CN" dirty="0" smtClean="0"/>
              <a:t>P</a:t>
            </a:r>
            <a:r>
              <a:rPr lang="zh-CN" altLang="en-US" dirty="0" smtClean="0"/>
              <a:t>和</a:t>
            </a:r>
            <a:r>
              <a:rPr lang="en-US" altLang="zh-CN" dirty="0" smtClean="0"/>
              <a:t>S</a:t>
            </a:r>
            <a:r>
              <a:rPr lang="zh-CN" altLang="en-US" dirty="0" smtClean="0"/>
              <a:t>盒，总共执行</a:t>
            </a:r>
            <a:r>
              <a:rPr lang="en-US" altLang="zh-CN" dirty="0" smtClean="0"/>
              <a:t>521</a:t>
            </a:r>
            <a:r>
              <a:rPr lang="zh-CN" altLang="en-US" dirty="0" smtClean="0"/>
              <a:t>次加密算法，所有产生的</a:t>
            </a:r>
            <a:r>
              <a:rPr lang="en-US" altLang="zh-CN" dirty="0" smtClean="0"/>
              <a:t>P</a:t>
            </a:r>
            <a:r>
              <a:rPr lang="zh-CN" altLang="en-US" dirty="0" smtClean="0"/>
              <a:t>和</a:t>
            </a:r>
            <a:r>
              <a:rPr lang="en-US" altLang="zh-CN" dirty="0" smtClean="0"/>
              <a:t>S</a:t>
            </a:r>
            <a:r>
              <a:rPr lang="zh-CN" altLang="en-US" dirty="0" smtClean="0"/>
              <a:t>存储在存储器中</a:t>
            </a:r>
          </a:p>
          <a:p>
            <a:pPr lvl="2"/>
            <a:r>
              <a:rPr lang="en-US" altLang="zh-CN" dirty="0" smtClean="0"/>
              <a:t>Blowfish</a:t>
            </a:r>
            <a:r>
              <a:rPr lang="zh-CN" altLang="en-US" dirty="0" smtClean="0"/>
              <a:t>对密钥经常变化的应用不合适，也不适合存储空间有限的应用</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99</a:t>
            </a:fld>
            <a:endParaRPr lang="en-US" altLang="zh-CN" dirty="0"/>
          </a:p>
        </p:txBody>
      </p:sp>
      <p:sp>
        <p:nvSpPr>
          <p:cNvPr id="12" name="流程图: 合并 11"/>
          <p:cNvSpPr/>
          <p:nvPr/>
        </p:nvSpPr>
        <p:spPr>
          <a:xfrm>
            <a:off x="107504" y="6165304"/>
            <a:ext cx="144016" cy="14401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54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2321</TotalTime>
  <Words>11028</Words>
  <Application>Microsoft Office PowerPoint</Application>
  <PresentationFormat>全屏显示(4:3)</PresentationFormat>
  <Paragraphs>2336</Paragraphs>
  <Slides>144</Slides>
  <Notes>14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8" baseType="lpstr">
      <vt:lpstr>Wingdings 2</vt:lpstr>
      <vt:lpstr>Symbol</vt:lpstr>
      <vt:lpstr>楷体</vt:lpstr>
      <vt:lpstr>华文行楷</vt:lpstr>
      <vt:lpstr>微软雅黑</vt:lpstr>
      <vt:lpstr>Consolas</vt:lpstr>
      <vt:lpstr>Arial</vt:lpstr>
      <vt:lpstr>Calibri</vt:lpstr>
      <vt:lpstr>黑体</vt:lpstr>
      <vt:lpstr>Times New Roman</vt:lpstr>
      <vt:lpstr>宋体</vt:lpstr>
      <vt:lpstr>Wingdings</vt:lpstr>
      <vt:lpstr>2008最新公益系列精品PPT模板</vt:lpstr>
      <vt:lpstr>Equation</vt:lpstr>
      <vt:lpstr>密码学导论˙第5章 分组密码</vt:lpstr>
      <vt:lpstr>本章目录</vt:lpstr>
      <vt:lpstr>第一节 数据加密标准DES</vt:lpstr>
      <vt:lpstr>一、Feistel框架</vt:lpstr>
      <vt:lpstr>一、Feistel框架</vt:lpstr>
      <vt:lpstr>PowerPoint 演示文稿</vt:lpstr>
      <vt:lpstr>Feistel密码框架</vt:lpstr>
      <vt:lpstr>PowerPoint 演示文稿</vt:lpstr>
      <vt:lpstr>PowerPoint 演示文稿</vt:lpstr>
      <vt:lpstr>讨论</vt:lpstr>
      <vt:lpstr>二、数据加密标准DES</vt:lpstr>
      <vt:lpstr>PowerPoint 演示文稿</vt:lpstr>
      <vt:lpstr>DES的整体结构</vt:lpstr>
      <vt:lpstr>初始置换IP与逆初始置换IP-1</vt:lpstr>
      <vt:lpstr>轮结构</vt:lpstr>
      <vt:lpstr>扩展置换E</vt:lpstr>
      <vt:lpstr>S盒子结构</vt:lpstr>
      <vt:lpstr>S盒子</vt:lpstr>
      <vt:lpstr>PowerPoint 演示文稿</vt:lpstr>
      <vt:lpstr>密钥的产生</vt:lpstr>
      <vt:lpstr>PowerPoint 演示文稿</vt:lpstr>
      <vt:lpstr>DES解密</vt:lpstr>
      <vt:lpstr>三、DES的安全性</vt:lpstr>
      <vt:lpstr>PowerPoint 演示文稿</vt:lpstr>
      <vt:lpstr>雪崩效应 Avalanche Effect</vt:lpstr>
      <vt:lpstr>PowerPoint 演示文稿</vt:lpstr>
      <vt:lpstr>PowerPoint 演示文稿</vt:lpstr>
      <vt:lpstr>PowerPoint 演示文稿</vt:lpstr>
      <vt:lpstr>DES的密码分析</vt:lpstr>
      <vt:lpstr>差分密码分析 Differential Cryptanalysis</vt:lpstr>
      <vt:lpstr>差分分析概述</vt:lpstr>
      <vt:lpstr>PowerPoint 演示文稿</vt:lpstr>
      <vt:lpstr>r-轮特征Ω</vt:lpstr>
      <vt:lpstr>PowerPoint 演示文稿</vt:lpstr>
      <vt:lpstr>r-轮迭代密码的差分密钥攻击算法</vt:lpstr>
      <vt:lpstr>线性密码分析 Linear Cryptanalysis </vt:lpstr>
      <vt:lpstr>PowerPoint 演示文稿</vt:lpstr>
      <vt:lpstr>S盒子的线性逼近</vt:lpstr>
      <vt:lpstr>四、DES的设计标准</vt:lpstr>
      <vt:lpstr>PowerPoint 演示文稿</vt:lpstr>
      <vt:lpstr>PowerPoint 演示文稿</vt:lpstr>
      <vt:lpstr>第二节 高级加密标准AES</vt:lpstr>
      <vt:lpstr>一、AES的起源</vt:lpstr>
      <vt:lpstr>PowerPoint 演示文稿</vt:lpstr>
      <vt:lpstr>二、AES密码标准</vt:lpstr>
      <vt:lpstr>1、AES结构</vt:lpstr>
      <vt:lpstr>输入分组描述</vt:lpstr>
      <vt:lpstr>PowerPoint 演示文稿</vt:lpstr>
      <vt:lpstr>2、字节代换</vt:lpstr>
      <vt:lpstr>PowerPoint 演示文稿</vt:lpstr>
      <vt:lpstr>S盒</vt:lpstr>
      <vt:lpstr>PowerPoint 演示文稿</vt:lpstr>
      <vt:lpstr>逆S盒</vt:lpstr>
      <vt:lpstr>PowerPoint 演示文稿</vt:lpstr>
      <vt:lpstr>3、行移位</vt:lpstr>
      <vt:lpstr>4、列混淆</vt:lpstr>
      <vt:lpstr>PowerPoint 演示文稿</vt:lpstr>
      <vt:lpstr>PowerPoint 演示文稿</vt:lpstr>
      <vt:lpstr>5、轮密钥加</vt:lpstr>
      <vt:lpstr>AES单轮结构</vt:lpstr>
      <vt:lpstr>6、密钥扩展</vt:lpstr>
      <vt:lpstr>PowerPoint 演示文稿</vt:lpstr>
      <vt:lpstr>PowerPoint 演示文稿</vt:lpstr>
      <vt:lpstr>PowerPoint 演示文稿</vt:lpstr>
      <vt:lpstr>7、对应的逆算法</vt:lpstr>
      <vt:lpstr>PowerPoint 演示文稿</vt:lpstr>
      <vt:lpstr>PowerPoint 演示文稿</vt:lpstr>
      <vt:lpstr>8、算法实现</vt:lpstr>
      <vt:lpstr>PowerPoint 演示文稿</vt:lpstr>
      <vt:lpstr>PowerPoint 演示文稿</vt:lpstr>
      <vt:lpstr>第三节 分组密码工作模式</vt:lpstr>
      <vt:lpstr>PowerPoint 演示文稿</vt:lpstr>
      <vt:lpstr>一、电码本模式(ECB)</vt:lpstr>
      <vt:lpstr>PowerPoint 演示文稿</vt:lpstr>
      <vt:lpstr>分组重放</vt:lpstr>
      <vt:lpstr>二、密文分组链接模式(CBC)</vt:lpstr>
      <vt:lpstr>PowerPoint 演示文稿</vt:lpstr>
      <vt:lpstr>PowerPoint 演示文稿</vt:lpstr>
      <vt:lpstr>三、密文反馈模式(CFB)</vt:lpstr>
      <vt:lpstr>PowerPoint 演示文稿</vt:lpstr>
      <vt:lpstr>PowerPoint 演示文稿</vt:lpstr>
      <vt:lpstr>四、输出反馈模式(OFB)</vt:lpstr>
      <vt:lpstr>PowerPoint 演示文稿</vt:lpstr>
      <vt:lpstr>插入攻击</vt:lpstr>
      <vt:lpstr>五、计数器模式(CTR)</vt:lpstr>
      <vt:lpstr>PowerPoint 演示文稿</vt:lpstr>
      <vt:lpstr>其他分组密码工作模式</vt:lpstr>
      <vt:lpstr>交错技术</vt:lpstr>
      <vt:lpstr>六、明文填充</vt:lpstr>
      <vt:lpstr>PowerPoint 演示文稿</vt:lpstr>
      <vt:lpstr>PowerPoint 演示文稿</vt:lpstr>
      <vt:lpstr>第四节 其它分组密码标准</vt:lpstr>
      <vt:lpstr>一、多重加密</vt:lpstr>
      <vt:lpstr>中间相遇攻击</vt:lpstr>
      <vt:lpstr>PowerPoint 演示文稿</vt:lpstr>
      <vt:lpstr>PowerPoint 演示文稿</vt:lpstr>
      <vt:lpstr>链接工作模式</vt:lpstr>
      <vt:lpstr>二、Blowfish密码</vt:lpstr>
      <vt:lpstr>PowerPoint 演示文稿</vt:lpstr>
      <vt:lpstr>PowerPoint 演示文稿</vt:lpstr>
      <vt:lpstr>整体结构</vt:lpstr>
      <vt:lpstr>单轮结构</vt:lpstr>
      <vt:lpstr>PowerPoint 演示文稿</vt:lpstr>
      <vt:lpstr>三、国际数据加密算法IDEA</vt:lpstr>
      <vt:lpstr>PowerPoint 演示文稿</vt:lpstr>
      <vt:lpstr>整体结构</vt:lpstr>
      <vt:lpstr>单轮结构</vt:lpstr>
      <vt:lpstr>子密钥产生</vt:lpstr>
      <vt:lpstr>输出变换</vt:lpstr>
      <vt:lpstr>四、RC5密码</vt:lpstr>
      <vt:lpstr>PowerPoint 演示文稿</vt:lpstr>
      <vt:lpstr>密钥扩展</vt:lpstr>
      <vt:lpstr>子密钥产生</vt:lpstr>
      <vt:lpstr>子密钥产生</vt:lpstr>
      <vt:lpstr>加密算法</vt:lpstr>
      <vt:lpstr>整体结构</vt:lpstr>
      <vt:lpstr>五、SMS4密码</vt:lpstr>
      <vt:lpstr>PowerPoint 演示文稿</vt:lpstr>
      <vt:lpstr>PowerPoint 演示文稿</vt:lpstr>
      <vt:lpstr>PowerPoint 演示文稿</vt:lpstr>
      <vt:lpstr>PowerPoint 演示文稿</vt:lpstr>
      <vt:lpstr>PowerPoint 演示文稿</vt:lpstr>
      <vt:lpstr>六、小结</vt:lpstr>
      <vt:lpstr>PowerPoint 演示文稿</vt:lpstr>
      <vt:lpstr>第五节 对称密码系统的密钥</vt:lpstr>
      <vt:lpstr>一、对称密码密钥长度</vt:lpstr>
      <vt:lpstr>PowerPoint 演示文稿</vt:lpstr>
      <vt:lpstr>专用硬件攻击</vt:lpstr>
      <vt:lpstr>网络协作攻击</vt:lpstr>
      <vt:lpstr>PowerPoint 演示文稿</vt:lpstr>
      <vt:lpstr>软件攻击</vt:lpstr>
      <vt:lpstr>PowerPoint 演示文稿</vt:lpstr>
      <vt:lpstr>热力学的局限性</vt:lpstr>
      <vt:lpstr>PowerPoint 演示文稿</vt:lpstr>
      <vt:lpstr>二、对称密码系统的密钥分配</vt:lpstr>
      <vt:lpstr>PowerPoint 演示文稿</vt:lpstr>
      <vt:lpstr>分散式密钥管理</vt:lpstr>
      <vt:lpstr>密钥分配中心(KDC)</vt:lpstr>
      <vt:lpstr>层次化密钥控制</vt:lpstr>
      <vt:lpstr>会话密钥的使用寿命</vt:lpstr>
      <vt:lpstr>一个密钥分配方案</vt:lpstr>
      <vt:lpstr>修改的密钥分配方案</vt:lpstr>
      <vt:lpstr>一种对用户透明的密钥管理方案</vt:lpstr>
      <vt:lpstr>PowerPoint 演示文稿</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creator>李卫海</dc:creator>
  <cp:lastModifiedBy>Weihai Li</cp:lastModifiedBy>
  <cp:revision>236</cp:revision>
  <dcterms:created xsi:type="dcterms:W3CDTF">2009-10-05T06:48:12Z</dcterms:created>
  <dcterms:modified xsi:type="dcterms:W3CDTF">2017-01-05T14:40:53Z</dcterms:modified>
</cp:coreProperties>
</file>